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2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33.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3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3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38.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39.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4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45.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4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49.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5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5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56.xml" ContentType="application/vnd.openxmlformats-officedocument.presentationml.notesSlide+xml"/>
  <Override PartName="/ppt/tags/tag105.xml" ContentType="application/vnd.openxmlformats-officedocument.presentationml.tags+xml"/>
  <Override PartName="/ppt/notesSlides/notesSlide57.xml" ContentType="application/vnd.openxmlformats-officedocument.presentationml.notesSlide+xml"/>
  <Override PartName="/ppt/tags/tag106.xml" ContentType="application/vnd.openxmlformats-officedocument.presentationml.tags+xml"/>
  <Override PartName="/ppt/notesSlides/notesSlide58.xml" ContentType="application/vnd.openxmlformats-officedocument.presentationml.notesSlide+xml"/>
  <Override PartName="/ppt/tags/tag107.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62.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6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66.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67.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68.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69.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70.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79.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80.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81.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82.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notesSlides/notesSlide83.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84.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notesSlides/notesSlide87.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88.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89.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notesSlides/notesSlide92.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notesSlides/notesSlide95.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notesSlides/notesSlide9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notesSlides/notesSlide99.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notesSlides/notesSlide104.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notesSlides/notesSlide105.xml" ContentType="application/vnd.openxmlformats-officedocument.presentationml.notesSlide+xml"/>
  <Override PartName="/ppt/tags/tag174.xml" ContentType="application/vnd.openxmlformats-officedocument.presentationml.tags+xml"/>
  <Override PartName="/ppt/notesSlides/notesSlide106.xml" ContentType="application/vnd.openxmlformats-officedocument.presentationml.notesSlide+xml"/>
  <Override PartName="/ppt/tags/tag175.xml" ContentType="application/vnd.openxmlformats-officedocument.presentationml.tags+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tags/tag176.xml" ContentType="application/vnd.openxmlformats-officedocument.presentationml.tags+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tags/tag177.xml" ContentType="application/vnd.openxmlformats-officedocument.presentationml.tags+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tags/tag180.xml" ContentType="application/vnd.openxmlformats-officedocument.presentationml.tags+xml"/>
  <Override PartName="/ppt/notesSlides/notesSlide115.xml" ContentType="application/vnd.openxmlformats-officedocument.presentationml.notesSlide+xml"/>
  <Override PartName="/ppt/tags/tag181.xml" ContentType="application/vnd.openxmlformats-officedocument.presentationml.tags+xml"/>
  <Override PartName="/ppt/notesSlides/notesSlide116.xml" ContentType="application/vnd.openxmlformats-officedocument.presentationml.notesSlide+xml"/>
  <Override PartName="/ppt/tags/tag182.xml" ContentType="application/vnd.openxmlformats-officedocument.presentationml.tags+xml"/>
  <Override PartName="/ppt/notesSlides/notesSlide117.xml" ContentType="application/vnd.openxmlformats-officedocument.presentationml.notesSlide+xml"/>
  <Override PartName="/ppt/tags/tag183.xml" ContentType="application/vnd.openxmlformats-officedocument.presentationml.tags+xml"/>
  <Override PartName="/ppt/notesSlides/notesSlide118.xml" ContentType="application/vnd.openxmlformats-officedocument.presentationml.notesSlide+xml"/>
  <Override PartName="/ppt/tags/tag184.xml" ContentType="application/vnd.openxmlformats-officedocument.presentationml.tags+xml"/>
  <Override PartName="/ppt/notesSlides/notesSlide119.xml" ContentType="application/vnd.openxmlformats-officedocument.presentationml.notesSlide+xml"/>
  <Override PartName="/ppt/tags/tag185.xml" ContentType="application/vnd.openxmlformats-officedocument.presentationml.tags+xml"/>
  <Override PartName="/ppt/notesSlides/notesSlide120.xml" ContentType="application/vnd.openxmlformats-officedocument.presentationml.notesSlide+xml"/>
  <Override PartName="/ppt/tags/tag186.xml" ContentType="application/vnd.openxmlformats-officedocument.presentationml.tags+xml"/>
  <Override PartName="/ppt/notesSlides/notesSlide121.xml" ContentType="application/vnd.openxmlformats-officedocument.presentationml.notesSlide+xml"/>
  <Override PartName="/ppt/tags/tag187.xml" ContentType="application/vnd.openxmlformats-officedocument.presentationml.tags+xml"/>
  <Override PartName="/ppt/notesSlides/notesSlide122.xml" ContentType="application/vnd.openxmlformats-officedocument.presentationml.notesSlide+xml"/>
  <Override PartName="/ppt/tags/tag188.xml" ContentType="application/vnd.openxmlformats-officedocument.presentationml.tags+xml"/>
  <Override PartName="/ppt/notesSlides/notesSlide123.xml" ContentType="application/vnd.openxmlformats-officedocument.presentationml.notesSlide+xml"/>
  <Override PartName="/ppt/tags/tag189.xml" ContentType="application/vnd.openxmlformats-officedocument.presentationml.tags+xml"/>
  <Override PartName="/ppt/notesSlides/notesSlide124.xml" ContentType="application/vnd.openxmlformats-officedocument.presentationml.notesSlide+xml"/>
  <Override PartName="/ppt/tags/tag190.xml" ContentType="application/vnd.openxmlformats-officedocument.presentationml.tags+xml"/>
  <Override PartName="/ppt/notesSlides/notesSlide125.xml" ContentType="application/vnd.openxmlformats-officedocument.presentationml.notesSlide+xml"/>
  <Override PartName="/ppt/tags/tag191.xml" ContentType="application/vnd.openxmlformats-officedocument.presentationml.tags+xml"/>
  <Override PartName="/ppt/notesSlides/notesSlide126.xml" ContentType="application/vnd.openxmlformats-officedocument.presentationml.notesSlide+xml"/>
  <Override PartName="/ppt/tags/tag192.xml" ContentType="application/vnd.openxmlformats-officedocument.presentationml.tags+xml"/>
  <Override PartName="/ppt/notesSlides/notesSlide127.xml" ContentType="application/vnd.openxmlformats-officedocument.presentationml.notesSlide+xml"/>
  <Override PartName="/ppt/tags/tag193.xml" ContentType="application/vnd.openxmlformats-officedocument.presentationml.tags+xml"/>
  <Override PartName="/ppt/notesSlides/notesSlide128.xml" ContentType="application/vnd.openxmlformats-officedocument.presentationml.notesSlide+xml"/>
  <Override PartName="/ppt/tags/tag194.xml" ContentType="application/vnd.openxmlformats-officedocument.presentationml.tags+xml"/>
  <Override PartName="/ppt/notesSlides/notesSlide129.xml" ContentType="application/vnd.openxmlformats-officedocument.presentationml.notesSlide+xml"/>
  <Override PartName="/ppt/tags/tag195.xml" ContentType="application/vnd.openxmlformats-officedocument.presentationml.tags+xml"/>
  <Override PartName="/ppt/notesSlides/notesSlide130.xml" ContentType="application/vnd.openxmlformats-officedocument.presentationml.notesSlide+xml"/>
  <Override PartName="/ppt/tags/tag196.xml" ContentType="application/vnd.openxmlformats-officedocument.presentationml.tags+xml"/>
  <Override PartName="/ppt/notesSlides/notesSlide131.xml" ContentType="application/vnd.openxmlformats-officedocument.presentationml.notesSlide+xml"/>
  <Override PartName="/ppt/tags/tag197.xml" ContentType="application/vnd.openxmlformats-officedocument.presentationml.tags+xml"/>
  <Override PartName="/ppt/notesSlides/notesSlide132.xml" ContentType="application/vnd.openxmlformats-officedocument.presentationml.notesSlide+xml"/>
  <Override PartName="/ppt/tags/tag198.xml" ContentType="application/vnd.openxmlformats-officedocument.presentationml.tags+xml"/>
  <Override PartName="/ppt/notesSlides/notesSlide133.xml" ContentType="application/vnd.openxmlformats-officedocument.presentationml.notesSlide+xml"/>
  <Override PartName="/ppt/tags/tag199.xml" ContentType="application/vnd.openxmlformats-officedocument.presentationml.tags+xml"/>
  <Override PartName="/ppt/notesSlides/notesSlide134.xml" ContentType="application/vnd.openxmlformats-officedocument.presentationml.notesSlide+xml"/>
  <Override PartName="/ppt/tags/tag200.xml" ContentType="application/vnd.openxmlformats-officedocument.presentationml.tags+xml"/>
  <Override PartName="/ppt/notesSlides/notesSlide135.xml" ContentType="application/vnd.openxmlformats-officedocument.presentationml.notesSlide+xml"/>
  <Override PartName="/ppt/tags/tag201.xml" ContentType="application/vnd.openxmlformats-officedocument.presentationml.tags+xml"/>
  <Override PartName="/ppt/notesSlides/notesSlide136.xml" ContentType="application/vnd.openxmlformats-officedocument.presentationml.notesSlide+xml"/>
  <Override PartName="/ppt/tags/tag202.xml" ContentType="application/vnd.openxmlformats-officedocument.presentationml.tags+xml"/>
  <Override PartName="/ppt/notesSlides/notesSlide137.xml" ContentType="application/vnd.openxmlformats-officedocument.presentationml.notesSlide+xml"/>
  <Override PartName="/ppt/tags/tag203.xml" ContentType="application/vnd.openxmlformats-officedocument.presentationml.tags+xml"/>
  <Override PartName="/ppt/notesSlides/notesSlide138.xml" ContentType="application/vnd.openxmlformats-officedocument.presentationml.notesSlide+xml"/>
  <Override PartName="/ppt/tags/tag204.xml" ContentType="application/vnd.openxmlformats-officedocument.presentationml.tags+xml"/>
  <Override PartName="/ppt/notesSlides/notesSlide139.xml" ContentType="application/vnd.openxmlformats-officedocument.presentationml.notesSlide+xml"/>
  <Override PartName="/ppt/tags/tag205.xml" ContentType="application/vnd.openxmlformats-officedocument.presentationml.tags+xml"/>
  <Override PartName="/ppt/notesSlides/notesSlide140.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notesSlides/notesSlide141.xml" ContentType="application/vnd.openxmlformats-officedocument.presentationml.notesSlide+xml"/>
  <Override PartName="/ppt/tags/tag208.xml" ContentType="application/vnd.openxmlformats-officedocument.presentationml.tags+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tags/tag209.xml" ContentType="application/vnd.openxmlformats-officedocument.presentationml.tags+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tags/tag210.xml" ContentType="application/vnd.openxmlformats-officedocument.presentationml.tags+xml"/>
  <Override PartName="/ppt/notesSlides/notesSlide1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7539" r:id="rId1"/>
  </p:sldMasterIdLst>
  <p:notesMasterIdLst>
    <p:notesMasterId r:id="rId158"/>
  </p:notesMasterIdLst>
  <p:handoutMasterIdLst>
    <p:handoutMasterId r:id="rId159"/>
  </p:handoutMasterIdLst>
  <p:sldIdLst>
    <p:sldId id="262" r:id="rId2"/>
    <p:sldId id="310" r:id="rId3"/>
    <p:sldId id="291" r:id="rId4"/>
    <p:sldId id="601" r:id="rId5"/>
    <p:sldId id="602" r:id="rId6"/>
    <p:sldId id="606" r:id="rId7"/>
    <p:sldId id="607" r:id="rId8"/>
    <p:sldId id="608" r:id="rId9"/>
    <p:sldId id="609" r:id="rId10"/>
    <p:sldId id="610" r:id="rId11"/>
    <p:sldId id="611" r:id="rId12"/>
    <p:sldId id="612" r:id="rId13"/>
    <p:sldId id="613" r:id="rId14"/>
    <p:sldId id="614" r:id="rId15"/>
    <p:sldId id="615" r:id="rId16"/>
    <p:sldId id="616" r:id="rId17"/>
    <p:sldId id="617" r:id="rId18"/>
    <p:sldId id="618" r:id="rId19"/>
    <p:sldId id="619" r:id="rId20"/>
    <p:sldId id="620" r:id="rId21"/>
    <p:sldId id="621" r:id="rId22"/>
    <p:sldId id="622" r:id="rId23"/>
    <p:sldId id="623" r:id="rId24"/>
    <p:sldId id="624" r:id="rId25"/>
    <p:sldId id="625" r:id="rId26"/>
    <p:sldId id="626" r:id="rId27"/>
    <p:sldId id="627" r:id="rId28"/>
    <p:sldId id="629" r:id="rId29"/>
    <p:sldId id="628" r:id="rId30"/>
    <p:sldId id="630" r:id="rId31"/>
    <p:sldId id="631" r:id="rId32"/>
    <p:sldId id="632" r:id="rId33"/>
    <p:sldId id="633" r:id="rId34"/>
    <p:sldId id="634" r:id="rId35"/>
    <p:sldId id="635" r:id="rId36"/>
    <p:sldId id="636" r:id="rId37"/>
    <p:sldId id="637" r:id="rId38"/>
    <p:sldId id="638" r:id="rId39"/>
    <p:sldId id="639" r:id="rId40"/>
    <p:sldId id="640" r:id="rId41"/>
    <p:sldId id="641" r:id="rId42"/>
    <p:sldId id="642" r:id="rId43"/>
    <p:sldId id="643" r:id="rId44"/>
    <p:sldId id="644" r:id="rId45"/>
    <p:sldId id="645" r:id="rId46"/>
    <p:sldId id="646" r:id="rId47"/>
    <p:sldId id="647" r:id="rId48"/>
    <p:sldId id="648" r:id="rId49"/>
    <p:sldId id="649" r:id="rId50"/>
    <p:sldId id="650" r:id="rId51"/>
    <p:sldId id="651" r:id="rId52"/>
    <p:sldId id="652" r:id="rId53"/>
    <p:sldId id="653" r:id="rId54"/>
    <p:sldId id="654" r:id="rId55"/>
    <p:sldId id="655" r:id="rId56"/>
    <p:sldId id="656" r:id="rId57"/>
    <p:sldId id="657" r:id="rId58"/>
    <p:sldId id="658" r:id="rId59"/>
    <p:sldId id="659" r:id="rId60"/>
    <p:sldId id="660" r:id="rId61"/>
    <p:sldId id="661" r:id="rId62"/>
    <p:sldId id="662" r:id="rId63"/>
    <p:sldId id="663" r:id="rId64"/>
    <p:sldId id="664" r:id="rId65"/>
    <p:sldId id="665" r:id="rId66"/>
    <p:sldId id="666" r:id="rId67"/>
    <p:sldId id="667" r:id="rId68"/>
    <p:sldId id="668" r:id="rId69"/>
    <p:sldId id="669" r:id="rId70"/>
    <p:sldId id="670" r:id="rId71"/>
    <p:sldId id="671" r:id="rId72"/>
    <p:sldId id="672" r:id="rId73"/>
    <p:sldId id="673" r:id="rId74"/>
    <p:sldId id="675" r:id="rId75"/>
    <p:sldId id="676" r:id="rId76"/>
    <p:sldId id="677" r:id="rId77"/>
    <p:sldId id="678" r:id="rId78"/>
    <p:sldId id="679" r:id="rId79"/>
    <p:sldId id="680" r:id="rId80"/>
    <p:sldId id="681" r:id="rId81"/>
    <p:sldId id="682" r:id="rId82"/>
    <p:sldId id="683" r:id="rId83"/>
    <p:sldId id="684" r:id="rId84"/>
    <p:sldId id="685" r:id="rId85"/>
    <p:sldId id="686" r:id="rId86"/>
    <p:sldId id="687" r:id="rId87"/>
    <p:sldId id="688" r:id="rId88"/>
    <p:sldId id="689" r:id="rId89"/>
    <p:sldId id="690" r:id="rId90"/>
    <p:sldId id="691" r:id="rId91"/>
    <p:sldId id="692" r:id="rId92"/>
    <p:sldId id="693" r:id="rId93"/>
    <p:sldId id="694" r:id="rId94"/>
    <p:sldId id="695" r:id="rId95"/>
    <p:sldId id="696" r:id="rId96"/>
    <p:sldId id="697" r:id="rId97"/>
    <p:sldId id="698" r:id="rId98"/>
    <p:sldId id="699" r:id="rId99"/>
    <p:sldId id="700" r:id="rId100"/>
    <p:sldId id="701" r:id="rId101"/>
    <p:sldId id="702" r:id="rId102"/>
    <p:sldId id="703" r:id="rId103"/>
    <p:sldId id="704" r:id="rId104"/>
    <p:sldId id="705" r:id="rId105"/>
    <p:sldId id="706" r:id="rId106"/>
    <p:sldId id="707" r:id="rId107"/>
    <p:sldId id="708" r:id="rId108"/>
    <p:sldId id="709" r:id="rId109"/>
    <p:sldId id="710" r:id="rId110"/>
    <p:sldId id="711" r:id="rId111"/>
    <p:sldId id="712" r:id="rId112"/>
    <p:sldId id="713" r:id="rId113"/>
    <p:sldId id="714" r:id="rId114"/>
    <p:sldId id="715" r:id="rId115"/>
    <p:sldId id="716" r:id="rId116"/>
    <p:sldId id="717" r:id="rId117"/>
    <p:sldId id="718" r:id="rId118"/>
    <p:sldId id="719" r:id="rId119"/>
    <p:sldId id="720" r:id="rId120"/>
    <p:sldId id="721" r:id="rId121"/>
    <p:sldId id="722" r:id="rId122"/>
    <p:sldId id="723" r:id="rId123"/>
    <p:sldId id="724" r:id="rId124"/>
    <p:sldId id="725" r:id="rId125"/>
    <p:sldId id="726" r:id="rId126"/>
    <p:sldId id="727" r:id="rId127"/>
    <p:sldId id="728" r:id="rId128"/>
    <p:sldId id="729" r:id="rId129"/>
    <p:sldId id="730" r:id="rId130"/>
    <p:sldId id="731" r:id="rId131"/>
    <p:sldId id="732" r:id="rId132"/>
    <p:sldId id="733" r:id="rId133"/>
    <p:sldId id="734" r:id="rId134"/>
    <p:sldId id="735" r:id="rId135"/>
    <p:sldId id="742" r:id="rId136"/>
    <p:sldId id="743" r:id="rId137"/>
    <p:sldId id="744" r:id="rId138"/>
    <p:sldId id="745" r:id="rId139"/>
    <p:sldId id="746" r:id="rId140"/>
    <p:sldId id="747" r:id="rId141"/>
    <p:sldId id="748" r:id="rId142"/>
    <p:sldId id="749" r:id="rId143"/>
    <p:sldId id="750" r:id="rId144"/>
    <p:sldId id="751" r:id="rId145"/>
    <p:sldId id="752" r:id="rId146"/>
    <p:sldId id="753" r:id="rId147"/>
    <p:sldId id="736" r:id="rId148"/>
    <p:sldId id="737" r:id="rId149"/>
    <p:sldId id="738" r:id="rId150"/>
    <p:sldId id="754" r:id="rId151"/>
    <p:sldId id="739" r:id="rId152"/>
    <p:sldId id="755" r:id="rId153"/>
    <p:sldId id="740" r:id="rId154"/>
    <p:sldId id="756" r:id="rId155"/>
    <p:sldId id="741" r:id="rId156"/>
    <p:sldId id="273" r:id="rId157"/>
  </p:sldIdLst>
  <p:sldSz cx="12188825" cy="6858000"/>
  <p:notesSz cx="6858000" cy="9144000"/>
  <p:custDataLst>
    <p:tags r:id="rId160"/>
  </p:custDataLst>
  <p:defaultTextStyle>
    <a:defPPr>
      <a:defRPr lang="en-US"/>
    </a:defPPr>
    <a:lvl1pPr marL="0" algn="l" defTabSz="457791" rtl="0" eaLnBrk="1" latinLnBrk="0" hangingPunct="1">
      <a:defRPr sz="1900" kern="1200">
        <a:solidFill>
          <a:schemeClr val="tx1"/>
        </a:solidFill>
        <a:latin typeface="+mn-lt"/>
        <a:ea typeface="+mn-ea"/>
        <a:cs typeface="+mn-cs"/>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2BEBA6-1DFF-4BCB-B06F-80D947750B24}">
          <p14:sldIdLst>
            <p14:sldId id="262"/>
            <p14:sldId id="310"/>
            <p14:sldId id="291"/>
            <p14:sldId id="601"/>
            <p14:sldId id="602"/>
            <p14:sldId id="606"/>
            <p14:sldId id="607"/>
            <p14:sldId id="608"/>
            <p14:sldId id="609"/>
            <p14:sldId id="610"/>
            <p14:sldId id="611"/>
            <p14:sldId id="612"/>
            <p14:sldId id="613"/>
            <p14:sldId id="614"/>
            <p14:sldId id="615"/>
            <p14:sldId id="616"/>
            <p14:sldId id="617"/>
            <p14:sldId id="618"/>
            <p14:sldId id="619"/>
            <p14:sldId id="620"/>
            <p14:sldId id="621"/>
            <p14:sldId id="622"/>
            <p14:sldId id="623"/>
            <p14:sldId id="624"/>
            <p14:sldId id="625"/>
            <p14:sldId id="626"/>
            <p14:sldId id="627"/>
            <p14:sldId id="629"/>
            <p14:sldId id="628"/>
            <p14:sldId id="630"/>
            <p14:sldId id="631"/>
            <p14:sldId id="632"/>
            <p14:sldId id="633"/>
            <p14:sldId id="634"/>
            <p14:sldId id="635"/>
            <p14:sldId id="636"/>
            <p14:sldId id="637"/>
            <p14:sldId id="638"/>
            <p14:sldId id="639"/>
            <p14:sldId id="640"/>
            <p14:sldId id="641"/>
            <p14:sldId id="642"/>
            <p14:sldId id="643"/>
            <p14:sldId id="644"/>
            <p14:sldId id="645"/>
            <p14:sldId id="646"/>
            <p14:sldId id="647"/>
            <p14:sldId id="648"/>
            <p14:sldId id="649"/>
            <p14:sldId id="650"/>
            <p14:sldId id="651"/>
            <p14:sldId id="652"/>
            <p14:sldId id="653"/>
            <p14:sldId id="654"/>
            <p14:sldId id="655"/>
            <p14:sldId id="656"/>
            <p14:sldId id="657"/>
          </p14:sldIdLst>
        </p14:section>
        <p14:section name="Untitled Section" id="{78C505BE-5C06-47F0-84C4-66EFCECFD719}">
          <p14:sldIdLst>
            <p14:sldId id="658"/>
            <p14:sldId id="659"/>
            <p14:sldId id="660"/>
            <p14:sldId id="661"/>
            <p14:sldId id="662"/>
            <p14:sldId id="663"/>
            <p14:sldId id="664"/>
            <p14:sldId id="665"/>
            <p14:sldId id="666"/>
            <p14:sldId id="667"/>
            <p14:sldId id="668"/>
            <p14:sldId id="669"/>
            <p14:sldId id="670"/>
            <p14:sldId id="671"/>
            <p14:sldId id="672"/>
            <p14:sldId id="673"/>
            <p14:sldId id="675"/>
            <p14:sldId id="676"/>
            <p14:sldId id="677"/>
            <p14:sldId id="678"/>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4"/>
            <p14:sldId id="715"/>
            <p14:sldId id="716"/>
            <p14:sldId id="717"/>
            <p14:sldId id="718"/>
            <p14:sldId id="719"/>
            <p14:sldId id="720"/>
            <p14:sldId id="721"/>
            <p14:sldId id="722"/>
            <p14:sldId id="723"/>
            <p14:sldId id="724"/>
            <p14:sldId id="725"/>
            <p14:sldId id="726"/>
            <p14:sldId id="727"/>
            <p14:sldId id="728"/>
            <p14:sldId id="729"/>
            <p14:sldId id="730"/>
            <p14:sldId id="731"/>
            <p14:sldId id="732"/>
            <p14:sldId id="733"/>
            <p14:sldId id="734"/>
            <p14:sldId id="735"/>
            <p14:sldId id="742"/>
            <p14:sldId id="743"/>
            <p14:sldId id="744"/>
            <p14:sldId id="745"/>
            <p14:sldId id="746"/>
            <p14:sldId id="747"/>
            <p14:sldId id="748"/>
            <p14:sldId id="749"/>
            <p14:sldId id="750"/>
            <p14:sldId id="751"/>
            <p14:sldId id="752"/>
            <p14:sldId id="753"/>
            <p14:sldId id="736"/>
            <p14:sldId id="737"/>
            <p14:sldId id="738"/>
            <p14:sldId id="754"/>
            <p14:sldId id="739"/>
            <p14:sldId id="755"/>
            <p14:sldId id="740"/>
            <p14:sldId id="756"/>
            <p14:sldId id="741"/>
            <p14:sldId id="27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B4"/>
    <a:srgbClr val="00C1BF"/>
    <a:srgbClr val="193048"/>
    <a:srgbClr val="FF6A00"/>
    <a:srgbClr val="FF59CC"/>
    <a:srgbClr val="0097E6"/>
    <a:srgbClr val="53B700"/>
    <a:srgbClr val="2CA01C"/>
    <a:srgbClr val="48BC63"/>
    <a:srgbClr val="15EF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93" autoAdjust="0"/>
    <p:restoredTop sz="85118" autoAdjust="0"/>
  </p:normalViewPr>
  <p:slideViewPr>
    <p:cSldViewPr snapToGrid="0" snapToObjects="1" showGuides="1">
      <p:cViewPr varScale="1">
        <p:scale>
          <a:sx n="132" d="100"/>
          <a:sy n="132" d="100"/>
        </p:scale>
        <p:origin x="504" y="168"/>
      </p:cViewPr>
      <p:guideLst/>
    </p:cSldViewPr>
  </p:slideViewPr>
  <p:outlineViewPr>
    <p:cViewPr>
      <p:scale>
        <a:sx n="35" d="100"/>
        <a:sy n="35" d="100"/>
      </p:scale>
      <p:origin x="0" y="-23010"/>
    </p:cViewPr>
  </p:outlineViewPr>
  <p:notesTextViewPr>
    <p:cViewPr>
      <p:scale>
        <a:sx n="100" d="100"/>
        <a:sy n="100" d="100"/>
      </p:scale>
      <p:origin x="0" y="0"/>
    </p:cViewPr>
  </p:notesTextViewPr>
  <p:sorterViewPr>
    <p:cViewPr varScale="1">
      <p:scale>
        <a:sx n="100" d="100"/>
        <a:sy n="100" d="100"/>
      </p:scale>
      <p:origin x="0" y="-1398"/>
    </p:cViewPr>
  </p:sorterViewPr>
  <p:notesViewPr>
    <p:cSldViewPr snapToGrid="0" snapToObjects="1" showGuides="1">
      <p:cViewPr varScale="1">
        <p:scale>
          <a:sx n="117" d="100"/>
          <a:sy n="117" d="100"/>
        </p:scale>
        <p:origin x="2992"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ags" Target="tags/tag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232757" cy="312274"/>
          </a:xfrm>
          <a:prstGeom prst="rect">
            <a:avLst/>
          </a:prstGeom>
        </p:spPr>
        <p:txBody>
          <a:bodyPr vert="horz" lIns="91440" tIns="45720" rIns="91440" bIns="45720" rtlCol="0"/>
          <a:lstStyle>
            <a:lvl1pPr algn="l">
              <a:defRPr sz="1200"/>
            </a:lvl1pPr>
          </a:lstStyle>
          <a:p>
            <a:endParaRPr lang="en-US" b="1" dirty="0">
              <a:latin typeface="AvenirNext forINTUIT" charset="0"/>
              <a:ea typeface="AvenirNext forINTUIT" charset="0"/>
              <a:cs typeface="AvenirNext forINTUIT" charset="0"/>
            </a:endParaRPr>
          </a:p>
        </p:txBody>
      </p:sp>
      <p:sp>
        <p:nvSpPr>
          <p:cNvPr id="3" name="Date Placeholder 2"/>
          <p:cNvSpPr>
            <a:spLocks noGrp="1"/>
          </p:cNvSpPr>
          <p:nvPr>
            <p:ph type="dt" sz="quarter" idx="1"/>
          </p:nvPr>
        </p:nvSpPr>
        <p:spPr>
          <a:xfrm>
            <a:off x="4625243" y="0"/>
            <a:ext cx="2232757" cy="312274"/>
          </a:xfrm>
          <a:prstGeom prst="rect">
            <a:avLst/>
          </a:prstGeom>
        </p:spPr>
        <p:txBody>
          <a:bodyPr vert="horz" lIns="91440" tIns="45720" rIns="91440" bIns="45720" rtlCol="0"/>
          <a:lstStyle>
            <a:lvl1pPr algn="r">
              <a:defRPr sz="1200"/>
            </a:lvl1pPr>
          </a:lstStyle>
          <a:p>
            <a:fld id="{A965F349-C9CC-0249-8F45-37A9CA37E25D}" type="datetimeFigureOut">
              <a:rPr lang="en-US" sz="800" smtClean="0">
                <a:latin typeface="AvenirNext forINTUIT" charset="0"/>
                <a:ea typeface="AvenirNext forINTUIT" charset="0"/>
                <a:cs typeface="AvenirNext forINTUIT" charset="0"/>
              </a:rPr>
              <a:t>9/2/20</a:t>
            </a:fld>
            <a:endParaRPr lang="en-US" sz="800" dirty="0">
              <a:latin typeface="AvenirNext forINTUIT" charset="0"/>
              <a:ea typeface="AvenirNext forINTUIT" charset="0"/>
              <a:cs typeface="AvenirNext forINTUIT" charset="0"/>
            </a:endParaRPr>
          </a:p>
        </p:txBody>
      </p:sp>
      <p:sp>
        <p:nvSpPr>
          <p:cNvPr id="4" name="Footer Placeholder 3"/>
          <p:cNvSpPr>
            <a:spLocks noGrp="1"/>
          </p:cNvSpPr>
          <p:nvPr>
            <p:ph type="ftr" sz="quarter" idx="2"/>
          </p:nvPr>
        </p:nvSpPr>
        <p:spPr>
          <a:xfrm>
            <a:off x="4222969" y="8930714"/>
            <a:ext cx="2232757" cy="213286"/>
          </a:xfrm>
          <a:prstGeom prst="rect">
            <a:avLst/>
          </a:prstGeom>
        </p:spPr>
        <p:txBody>
          <a:bodyPr vert="horz" lIns="91440" tIns="45720" rIns="91440" bIns="45720" rtlCol="0" anchor="b"/>
          <a:lstStyle>
            <a:lvl1pPr algn="l">
              <a:defRPr sz="1200"/>
            </a:lvl1pPr>
          </a:lstStyle>
          <a:p>
            <a:pPr algn="r"/>
            <a:endParaRPr lang="en-US" sz="800" dirty="0">
              <a:latin typeface="AvenirNext forINTUIT" charset="0"/>
              <a:ea typeface="AvenirNext forINTUIT" charset="0"/>
              <a:cs typeface="AvenirNext forINTUIT" charset="0"/>
            </a:endParaRPr>
          </a:p>
        </p:txBody>
      </p:sp>
      <p:sp>
        <p:nvSpPr>
          <p:cNvPr id="5" name="Slide Number Placeholder 4"/>
          <p:cNvSpPr>
            <a:spLocks noGrp="1"/>
          </p:cNvSpPr>
          <p:nvPr>
            <p:ph type="sldNum" sz="quarter" idx="3"/>
          </p:nvPr>
        </p:nvSpPr>
        <p:spPr>
          <a:xfrm>
            <a:off x="6455726" y="8930714"/>
            <a:ext cx="402274" cy="213286"/>
          </a:xfrm>
          <a:prstGeom prst="rect">
            <a:avLst/>
          </a:prstGeom>
        </p:spPr>
        <p:txBody>
          <a:bodyPr vert="horz" lIns="91440" tIns="45720" rIns="91440" bIns="45720" rtlCol="0" anchor="b"/>
          <a:lstStyle>
            <a:lvl1pPr algn="r">
              <a:defRPr sz="1200"/>
            </a:lvl1pPr>
          </a:lstStyle>
          <a:p>
            <a:pPr algn="l"/>
            <a:fld id="{1A542E9F-C298-A04C-B016-521CBAFAAA48}" type="slidenum">
              <a:rPr lang="en-US" sz="800" b="1" smtClean="0">
                <a:latin typeface="AvenirNext forINTUIT" charset="0"/>
                <a:ea typeface="AvenirNext forINTUIT" charset="0"/>
                <a:cs typeface="AvenirNext forINTUIT" charset="0"/>
              </a:rPr>
              <a:pPr algn="l"/>
              <a:t>‹#›</a:t>
            </a:fld>
            <a:endParaRPr lang="en-US" sz="800" b="1" dirty="0">
              <a:latin typeface="AvenirNext forINTUIT" charset="0"/>
              <a:ea typeface="AvenirNext forINTUIT" charset="0"/>
              <a:cs typeface="AvenirNext forINTUIT" charset="0"/>
            </a:endParaRPr>
          </a:p>
        </p:txBody>
      </p:sp>
      <p:pic>
        <p:nvPicPr>
          <p:cNvPr id="7" name="Picture 6" descr="QBLogo.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64" y="8851017"/>
            <a:ext cx="909505" cy="278915"/>
          </a:xfrm>
          <a:prstGeom prst="rect">
            <a:avLst/>
          </a:prstGeom>
        </p:spPr>
      </p:pic>
    </p:spTree>
    <p:extLst>
      <p:ext uri="{BB962C8B-B14F-4D97-AF65-F5344CB8AC3E}">
        <p14:creationId xmlns:p14="http://schemas.microsoft.com/office/powerpoint/2010/main" val="1637441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ate Placeholder 15"/>
          <p:cNvSpPr>
            <a:spLocks noGrp="1"/>
          </p:cNvSpPr>
          <p:nvPr>
            <p:ph type="dt" idx="1"/>
          </p:nvPr>
        </p:nvSpPr>
        <p:spPr>
          <a:xfrm>
            <a:off x="4625243" y="0"/>
            <a:ext cx="2232757" cy="283885"/>
          </a:xfrm>
          <a:prstGeom prst="rect">
            <a:avLst/>
          </a:prstGeom>
        </p:spPr>
        <p:txBody>
          <a:bodyPr vert="horz" lIns="91440" tIns="45720" rIns="91440" bIns="45720" rtlCol="0"/>
          <a:lstStyle>
            <a:lvl1pPr algn="r">
              <a:defRPr sz="800" b="0" i="0">
                <a:latin typeface="AvenirNext forINTUIT" charset="0"/>
                <a:ea typeface="AvenirNext forINTUIT" charset="0"/>
                <a:cs typeface="AvenirNext forINTUIT" charset="0"/>
              </a:defRPr>
            </a:lvl1pPr>
          </a:lstStyle>
          <a:p>
            <a:fld id="{3A9BEDF2-471B-C942-8CB6-7638F6255FED}" type="datetimeFigureOut">
              <a:rPr lang="en-US" smtClean="0"/>
              <a:pPr/>
              <a:t>9/2/20</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6350" cmpd="sng">
            <a:solidFill>
              <a:srgbClr val="818181"/>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2589" y="4343400"/>
            <a:ext cx="6092824"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Placeholder 1"/>
          <p:cNvSpPr>
            <a:spLocks noGrp="1"/>
          </p:cNvSpPr>
          <p:nvPr>
            <p:ph type="hdr" sz="quarter"/>
          </p:nvPr>
        </p:nvSpPr>
        <p:spPr>
          <a:xfrm>
            <a:off x="0" y="0"/>
            <a:ext cx="2232757" cy="312274"/>
          </a:xfrm>
          <a:prstGeom prst="rect">
            <a:avLst/>
          </a:prstGeom>
        </p:spPr>
        <p:txBody>
          <a:bodyPr vert="horz" lIns="91440" tIns="45720" rIns="91440" bIns="45720" rtlCol="0"/>
          <a:lstStyle>
            <a:lvl1pPr algn="l">
              <a:defRPr sz="1200" b="1" i="0">
                <a:latin typeface="AvenirNext forINTUIT Demi" panose="020B0503020202020204" pitchFamily="34" charset="77"/>
                <a:ea typeface="AvenirNext forINTUIT Demi" panose="020B0503020202020204" pitchFamily="34" charset="77"/>
                <a:cs typeface="AvenirNext forINTUIT Demi" panose="020B0503020202020204" pitchFamily="34" charset="77"/>
              </a:defRPr>
            </a:lvl1pPr>
          </a:lstStyle>
          <a:p>
            <a:endParaRPr lang="en-US" dirty="0"/>
          </a:p>
        </p:txBody>
      </p:sp>
      <p:sp>
        <p:nvSpPr>
          <p:cNvPr id="12" name="Footer Placeholder 3"/>
          <p:cNvSpPr>
            <a:spLocks noGrp="1"/>
          </p:cNvSpPr>
          <p:nvPr>
            <p:ph type="ftr" sz="quarter" idx="4"/>
          </p:nvPr>
        </p:nvSpPr>
        <p:spPr>
          <a:xfrm>
            <a:off x="4222969" y="8874442"/>
            <a:ext cx="2232757" cy="213286"/>
          </a:xfrm>
          <a:prstGeom prst="rect">
            <a:avLst/>
          </a:prstGeom>
        </p:spPr>
        <p:txBody>
          <a:bodyPr vert="horz" lIns="91440" tIns="45720" rIns="91440" bIns="45720" rtlCol="0" anchor="b"/>
          <a:lstStyle>
            <a:lvl1pPr algn="r">
              <a:defRPr sz="1200" b="0" i="0">
                <a:latin typeface="AvenirNext forINTUIT" charset="0"/>
                <a:ea typeface="AvenirNext forINTUIT" charset="0"/>
                <a:cs typeface="AvenirNext forINTUIT" charset="0"/>
              </a:defRPr>
            </a:lvl1pPr>
          </a:lstStyle>
          <a:p>
            <a:r>
              <a:rPr lang="en-US" sz="800" dirty="0"/>
              <a:t>Intuit Confidential and Proprietary</a:t>
            </a:r>
          </a:p>
        </p:txBody>
      </p:sp>
      <p:sp>
        <p:nvSpPr>
          <p:cNvPr id="13" name="Slide Number Placeholder 4"/>
          <p:cNvSpPr>
            <a:spLocks noGrp="1"/>
          </p:cNvSpPr>
          <p:nvPr>
            <p:ph type="sldNum" sz="quarter" idx="5"/>
          </p:nvPr>
        </p:nvSpPr>
        <p:spPr>
          <a:xfrm>
            <a:off x="6455726" y="8874442"/>
            <a:ext cx="402274" cy="213286"/>
          </a:xfrm>
          <a:prstGeom prst="rect">
            <a:avLst/>
          </a:prstGeom>
        </p:spPr>
        <p:txBody>
          <a:bodyPr vert="horz" lIns="91440" tIns="45720" rIns="91440" bIns="45720" rtlCol="0" anchor="b"/>
          <a:lstStyle>
            <a:lvl1pPr algn="r">
              <a:defRPr sz="1200" b="1" i="0">
                <a:latin typeface="AvenirNext forINTUIT" charset="0"/>
                <a:ea typeface="AvenirNext forINTUIT" charset="0"/>
                <a:cs typeface="AvenirNext forINTUIT" charset="0"/>
              </a:defRPr>
            </a:lvl1pPr>
          </a:lstStyle>
          <a:p>
            <a:pPr algn="l"/>
            <a:fld id="{1A542E9F-C298-A04C-B016-521CBAFAAA48}" type="slidenum">
              <a:rPr lang="en-US" sz="800" smtClean="0"/>
              <a:pPr algn="l"/>
              <a:t>‹#›</a:t>
            </a:fld>
            <a:endParaRPr lang="en-US" sz="800" dirty="0"/>
          </a:p>
        </p:txBody>
      </p:sp>
      <p:pic>
        <p:nvPicPr>
          <p:cNvPr id="9" name="QB logo">
            <a:extLst>
              <a:ext uri="{FF2B5EF4-FFF2-40B4-BE49-F238E27FC236}">
                <a16:creationId xmlns:a16="http://schemas.microsoft.com/office/drawing/2014/main" id="{96F59AFC-B512-7148-AA52-BB819CFE4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59" y="8690991"/>
            <a:ext cx="1266082" cy="402209"/>
          </a:xfrm>
          <a:prstGeom prst="rect">
            <a:avLst/>
          </a:prstGeom>
        </p:spPr>
      </p:pic>
    </p:spTree>
    <p:extLst>
      <p:ext uri="{BB962C8B-B14F-4D97-AF65-F5344CB8AC3E}">
        <p14:creationId xmlns:p14="http://schemas.microsoft.com/office/powerpoint/2010/main" val="2185153041"/>
      </p:ext>
    </p:extLst>
  </p:cSld>
  <p:clrMap bg1="lt1" tx1="dk1" bg2="lt2" tx2="dk2" accent1="accent1" accent2="accent2" accent3="accent3" accent4="accent4" accent5="accent5" accent6="accent6" hlink="hlink" folHlink="folHlink"/>
  <p:hf hdr="0" ftr="0" dt="0"/>
  <p:notesStyle>
    <a:lvl1pPr marL="0" algn="l" defTabSz="457791" rtl="0" eaLnBrk="1" latinLnBrk="0" hangingPunct="1">
      <a:defRPr sz="1100" kern="1200">
        <a:solidFill>
          <a:schemeClr val="tx1"/>
        </a:solidFill>
        <a:latin typeface="AvenirNext forINTUIT" charset="0"/>
        <a:ea typeface="AvenirNext forINTUIT" charset="0"/>
        <a:cs typeface="AvenirNext forINTUIT" charset="0"/>
      </a:defRPr>
    </a:lvl1pPr>
    <a:lvl2pPr marL="457791" algn="l" defTabSz="457791" rtl="0" eaLnBrk="1" latinLnBrk="0" hangingPunct="1">
      <a:defRPr sz="1100" kern="1200">
        <a:solidFill>
          <a:schemeClr val="tx1"/>
        </a:solidFill>
        <a:latin typeface="AvenirNext forINTUIT" charset="0"/>
        <a:ea typeface="AvenirNext forINTUIT" charset="0"/>
        <a:cs typeface="AvenirNext forINTUIT" charset="0"/>
      </a:defRPr>
    </a:lvl2pPr>
    <a:lvl3pPr marL="915581" algn="l" defTabSz="457791" rtl="0" eaLnBrk="1" latinLnBrk="0" hangingPunct="1">
      <a:defRPr sz="1100" kern="1200">
        <a:solidFill>
          <a:schemeClr val="tx1"/>
        </a:solidFill>
        <a:latin typeface="AvenirNext forINTUIT" charset="0"/>
        <a:ea typeface="AvenirNext forINTUIT" charset="0"/>
        <a:cs typeface="AvenirNext forINTUIT" charset="0"/>
      </a:defRPr>
    </a:lvl3pPr>
    <a:lvl4pPr marL="1373372" algn="l" defTabSz="457791" rtl="0" eaLnBrk="1" latinLnBrk="0" hangingPunct="1">
      <a:defRPr sz="1100" kern="1200">
        <a:solidFill>
          <a:schemeClr val="tx1"/>
        </a:solidFill>
        <a:latin typeface="AvenirNext forINTUIT" charset="0"/>
        <a:ea typeface="AvenirNext forINTUIT" charset="0"/>
        <a:cs typeface="AvenirNext forINTUIT" charset="0"/>
      </a:defRPr>
    </a:lvl4pPr>
    <a:lvl5pPr marL="1831162" algn="l" defTabSz="457791" rtl="0" eaLnBrk="1" latinLnBrk="0" hangingPunct="1">
      <a:defRPr sz="1100" kern="1200">
        <a:solidFill>
          <a:schemeClr val="tx1"/>
        </a:solidFill>
        <a:latin typeface="AvenirNext forINTUIT" charset="0"/>
        <a:ea typeface="AvenirNext forINTUIT" charset="0"/>
        <a:cs typeface="AvenirNext forINTUIT" charset="0"/>
      </a:defRPr>
    </a:lvl5pPr>
    <a:lvl6pPr marL="2288953" algn="l" defTabSz="457791" rtl="0" eaLnBrk="1" latinLnBrk="0" hangingPunct="1">
      <a:defRPr sz="1200" kern="1200">
        <a:solidFill>
          <a:schemeClr val="tx1"/>
        </a:solidFill>
        <a:latin typeface="+mn-lt"/>
        <a:ea typeface="+mn-ea"/>
        <a:cs typeface="+mn-cs"/>
      </a:defRPr>
    </a:lvl6pPr>
    <a:lvl7pPr marL="2746743" algn="l" defTabSz="457791" rtl="0" eaLnBrk="1" latinLnBrk="0" hangingPunct="1">
      <a:defRPr sz="1200" kern="1200">
        <a:solidFill>
          <a:schemeClr val="tx1"/>
        </a:solidFill>
        <a:latin typeface="+mn-lt"/>
        <a:ea typeface="+mn-ea"/>
        <a:cs typeface="+mn-cs"/>
      </a:defRPr>
    </a:lvl7pPr>
    <a:lvl8pPr marL="3204532" algn="l" defTabSz="457791" rtl="0" eaLnBrk="1" latinLnBrk="0" hangingPunct="1">
      <a:defRPr sz="1200" kern="1200">
        <a:solidFill>
          <a:schemeClr val="tx1"/>
        </a:solidFill>
        <a:latin typeface="+mn-lt"/>
        <a:ea typeface="+mn-ea"/>
        <a:cs typeface="+mn-cs"/>
      </a:defRPr>
    </a:lvl8pPr>
    <a:lvl9pPr marL="3662323" algn="l" defTabSz="4577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lang="en-US" dirty="0"/>
              <a:t>Our PowerPoint template is not compatible with versions of Microsoft Office older than Mac MS Office 2016 and PC MS Office 2013. You may experience some bugs if you’re using an older version. </a:t>
            </a:r>
          </a:p>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a:t>
            </a:fld>
            <a:endParaRPr lang="en-US" sz="800" dirty="0"/>
          </a:p>
        </p:txBody>
      </p:sp>
    </p:spTree>
    <p:extLst>
      <p:ext uri="{BB962C8B-B14F-4D97-AF65-F5344CB8AC3E}">
        <p14:creationId xmlns:p14="http://schemas.microsoft.com/office/powerpoint/2010/main" val="1442233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sz="1400" b="1" dirty="0"/>
              <a:t>TIP: </a:t>
            </a:r>
            <a:r>
              <a:rPr lang="en-US" dirty="0"/>
              <a:t>#2</a:t>
            </a:r>
            <a:r>
              <a:rPr lang="en-US" baseline="0" dirty="0"/>
              <a:t> Right click on any window and click “Open link in new tab” This feature is available in Google Chrome.</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11</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7124026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Demo</a:t>
            </a:r>
            <a:r>
              <a:rPr lang="en-US" baseline="0" dirty="0"/>
              <a:t> a sub-customer setup. Highlight points above.</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104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9368889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105</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205084824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Highlight the points</a:t>
            </a:r>
            <a:r>
              <a:rPr lang="en-US" baseline="0" dirty="0"/>
              <a:t> of the estimate</a:t>
            </a:r>
          </a:p>
          <a:p>
            <a:pPr eaLnBrk="1" hangingPunct="1"/>
            <a:r>
              <a:rPr lang="en-US" baseline="0" dirty="0"/>
              <a:t>Highlight the Estimate as a non-posting transaction. This is important because they do not affect the GL until an invoice is created</a:t>
            </a:r>
          </a:p>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106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75575033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107</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7739043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Review the workflow of the estimate to invoice. </a:t>
            </a:r>
          </a:p>
          <a:p>
            <a:r>
              <a:rPr lang="en-US" dirty="0"/>
              <a:t>Highlight the status on</a:t>
            </a:r>
            <a:r>
              <a:rPr lang="en-US" baseline="0" dirty="0"/>
              <a:t> the Estimate</a:t>
            </a:r>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108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32695981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Review the workflow of the estimate to invoice. </a:t>
            </a:r>
          </a:p>
          <a:p>
            <a:r>
              <a:rPr lang="en-US" dirty="0"/>
              <a:t>Highlight the status on</a:t>
            </a:r>
            <a:r>
              <a:rPr lang="en-US" baseline="0" dirty="0"/>
              <a:t> the Estimate</a:t>
            </a:r>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109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2778476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111</a:t>
            </a:fld>
            <a:endParaRPr lang="en-US" sz="800" dirty="0">
              <a:latin typeface="Avenir Next Demi Bold"/>
              <a:cs typeface="Avenir Next Demi Bold"/>
            </a:endParaRPr>
          </a:p>
        </p:txBody>
      </p:sp>
    </p:spTree>
    <p:extLst>
      <p:ext uri="{BB962C8B-B14F-4D97-AF65-F5344CB8AC3E}">
        <p14:creationId xmlns:p14="http://schemas.microsoft.com/office/powerpoint/2010/main" val="392887702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112</a:t>
            </a:fld>
            <a:endParaRPr lang="en-US" sz="800" dirty="0">
              <a:latin typeface="Avenir Next Demi Bold"/>
              <a:cs typeface="Avenir Next Demi Bold"/>
            </a:endParaRPr>
          </a:p>
        </p:txBody>
      </p:sp>
    </p:spTree>
    <p:extLst>
      <p:ext uri="{BB962C8B-B14F-4D97-AF65-F5344CB8AC3E}">
        <p14:creationId xmlns:p14="http://schemas.microsoft.com/office/powerpoint/2010/main" val="388975212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entering</a:t>
            </a:r>
            <a:r>
              <a:rPr lang="en-US" baseline="0" dirty="0"/>
              <a:t> the expense transaction to highlight the Credit Card entry</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113</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220367179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114</a:t>
            </a:fld>
            <a:endParaRPr lang="en-US" sz="800" dirty="0">
              <a:latin typeface="Avenir Next Demi Bold"/>
              <a:cs typeface="Avenir Next Demi Bold"/>
            </a:endParaRPr>
          </a:p>
        </p:txBody>
      </p:sp>
    </p:spTree>
    <p:extLst>
      <p:ext uri="{BB962C8B-B14F-4D97-AF65-F5344CB8AC3E}">
        <p14:creationId xmlns:p14="http://schemas.microsoft.com/office/powerpoint/2010/main" val="1436277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Highlight the various areas of the Dashboard with each bullet. </a:t>
            </a:r>
          </a:p>
          <a:p>
            <a:pPr eaLnBrk="1" hangingPunct="1"/>
            <a:r>
              <a:rPr lang="en-US" dirty="0"/>
              <a:t>Click the Privacy button to turn off all numbers displayed on the Dashboard.</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12</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401574915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a:t>
            </a:r>
            <a:r>
              <a:rPr lang="en-US" baseline="0" dirty="0"/>
              <a:t> a supplier credit for students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115</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29078347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116</a:t>
            </a:fld>
            <a:endParaRPr lang="en-US" sz="800" dirty="0">
              <a:latin typeface="Avenir Next Demi Bold"/>
              <a:cs typeface="Avenir Next Demi Bold"/>
            </a:endParaRPr>
          </a:p>
        </p:txBody>
      </p:sp>
    </p:spTree>
    <p:extLst>
      <p:ext uri="{BB962C8B-B14F-4D97-AF65-F5344CB8AC3E}">
        <p14:creationId xmlns:p14="http://schemas.microsoft.com/office/powerpoint/2010/main" val="140810907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Recurring transactions</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117</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68350128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118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49773791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Recurring transactions</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119</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49229340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120</a:t>
            </a:fld>
            <a:endParaRPr lang="en-US" sz="800" dirty="0">
              <a:latin typeface="Avenir Next Demi Bold"/>
              <a:cs typeface="Avenir Next Demi Bold"/>
            </a:endParaRPr>
          </a:p>
        </p:txBody>
      </p:sp>
    </p:spTree>
    <p:extLst>
      <p:ext uri="{BB962C8B-B14F-4D97-AF65-F5344CB8AC3E}">
        <p14:creationId xmlns:p14="http://schemas.microsoft.com/office/powerpoint/2010/main" val="43676996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122</a:t>
            </a:fld>
            <a:endParaRPr lang="en-US" sz="800" dirty="0">
              <a:latin typeface="Avenir Next Demi Bold"/>
              <a:cs typeface="Avenir Next Demi Bold"/>
            </a:endParaRPr>
          </a:p>
        </p:txBody>
      </p:sp>
    </p:spTree>
    <p:extLst>
      <p:ext uri="{BB962C8B-B14F-4D97-AF65-F5344CB8AC3E}">
        <p14:creationId xmlns:p14="http://schemas.microsoft.com/office/powerpoint/2010/main" val="195771808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124</a:t>
            </a:fld>
            <a:endParaRPr lang="en-US" sz="800" dirty="0">
              <a:latin typeface="Avenir Next Demi Bold"/>
              <a:cs typeface="Avenir Next Demi Bold"/>
            </a:endParaRPr>
          </a:p>
        </p:txBody>
      </p:sp>
    </p:spTree>
    <p:extLst>
      <p:ext uri="{BB962C8B-B14F-4D97-AF65-F5344CB8AC3E}">
        <p14:creationId xmlns:p14="http://schemas.microsoft.com/office/powerpoint/2010/main" val="391073960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125</a:t>
            </a:fld>
            <a:endParaRPr lang="en-US" sz="800" dirty="0">
              <a:latin typeface="Avenir Next Demi Bold"/>
              <a:cs typeface="Avenir Next Demi Bold"/>
            </a:endParaRPr>
          </a:p>
        </p:txBody>
      </p:sp>
    </p:spTree>
    <p:extLst>
      <p:ext uri="{BB962C8B-B14F-4D97-AF65-F5344CB8AC3E}">
        <p14:creationId xmlns:p14="http://schemas.microsoft.com/office/powerpoint/2010/main" val="98785211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the basic rules of QuickBooks</a:t>
            </a:r>
            <a:r>
              <a:rPr lang="en-US" baseline="0" dirty="0"/>
              <a:t> and how it handles inventory</a:t>
            </a:r>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126</a:t>
            </a:fld>
            <a:endParaRPr lang="en-US" sz="800" dirty="0">
              <a:latin typeface="Avenir Next Demi Bold"/>
              <a:cs typeface="Avenir Next Demi Bold"/>
            </a:endParaRPr>
          </a:p>
        </p:txBody>
      </p:sp>
    </p:spTree>
    <p:extLst>
      <p:ext uri="{BB962C8B-B14F-4D97-AF65-F5344CB8AC3E}">
        <p14:creationId xmlns:p14="http://schemas.microsoft.com/office/powerpoint/2010/main" val="3418846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b="1" dirty="0"/>
              <a:t>Review how</a:t>
            </a:r>
            <a:r>
              <a:rPr lang="en-US" b="1" baseline="0" dirty="0"/>
              <a:t> to use:</a:t>
            </a:r>
          </a:p>
          <a:p>
            <a:pPr marL="228600" indent="-228600">
              <a:buFont typeface="+mj-lt"/>
              <a:buAutoNum type="arabicPeriod"/>
            </a:pPr>
            <a:r>
              <a:rPr lang="en-US" baseline="0" dirty="0"/>
              <a:t>Create menu </a:t>
            </a:r>
            <a:r>
              <a:rPr lang="mr-IN" baseline="0" dirty="0"/>
              <a:t>–</a:t>
            </a:r>
            <a:r>
              <a:rPr lang="en-US" baseline="0" dirty="0"/>
              <a:t> day to day transactions in QB. Go here to enter every possible transaction in QuickBooks</a:t>
            </a:r>
          </a:p>
          <a:p>
            <a:pPr marL="228600" indent="-228600">
              <a:buFont typeface="+mj-lt"/>
              <a:buAutoNum type="arabicPeriod"/>
            </a:pPr>
            <a:r>
              <a:rPr lang="en-US" baseline="0" dirty="0"/>
              <a:t>Navigation bar </a:t>
            </a:r>
            <a:r>
              <a:rPr lang="mr-IN" baseline="0" dirty="0"/>
              <a:t>–</a:t>
            </a:r>
            <a:r>
              <a:rPr lang="en-US" baseline="0" dirty="0"/>
              <a:t> go here to find transactions related to the people or businesses you’re doing business with</a:t>
            </a:r>
          </a:p>
          <a:p>
            <a:pPr marL="228600" indent="-228600">
              <a:buFont typeface="+mj-lt"/>
              <a:buAutoNum type="arabicPeriod"/>
            </a:pPr>
            <a:r>
              <a:rPr lang="en-US" baseline="0" dirty="0"/>
              <a:t>Gear Icon (Company Menu) </a:t>
            </a:r>
            <a:r>
              <a:rPr lang="mr-IN" baseline="0" dirty="0"/>
              <a:t>–</a:t>
            </a:r>
            <a:r>
              <a:rPr lang="en-US" baseline="0" dirty="0"/>
              <a:t> important list of tasks, functions and lists, but not used as frequently as the Create menu.</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45520490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Go</a:t>
            </a:r>
            <a:r>
              <a:rPr lang="en-US" baseline="0" dirty="0"/>
              <a:t> to Account and Settings and enable the feature under sales setting. Track quantity on hand</a:t>
            </a:r>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127</a:t>
            </a:fld>
            <a:endParaRPr lang="en-US" sz="800" dirty="0">
              <a:latin typeface="Avenir Next Demi Bold"/>
              <a:cs typeface="Avenir Next Demi Bold"/>
            </a:endParaRPr>
          </a:p>
        </p:txBody>
      </p:sp>
    </p:spTree>
    <p:extLst>
      <p:ext uri="{BB962C8B-B14F-4D97-AF65-F5344CB8AC3E}">
        <p14:creationId xmlns:p14="http://schemas.microsoft.com/office/powerpoint/2010/main" val="172187849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128</a:t>
            </a:fld>
            <a:endParaRPr lang="en-US" sz="800" dirty="0">
              <a:latin typeface="Avenir Next Demi Bold"/>
              <a:cs typeface="Avenir Next Demi Bold"/>
            </a:endParaRPr>
          </a:p>
        </p:txBody>
      </p:sp>
    </p:spTree>
    <p:extLst>
      <p:ext uri="{BB962C8B-B14F-4D97-AF65-F5344CB8AC3E}">
        <p14:creationId xmlns:p14="http://schemas.microsoft.com/office/powerpoint/2010/main" val="210341540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Review each field and</a:t>
            </a:r>
            <a:r>
              <a:rPr lang="en-US" baseline="0" dirty="0"/>
              <a:t> explain the purpose of the required fields. Explain others as optional and that they can be entered as you go on transactions.</a:t>
            </a:r>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129</a:t>
            </a:fld>
            <a:endParaRPr lang="en-US" sz="800" dirty="0">
              <a:latin typeface="Avenir Next Demi Bold"/>
              <a:cs typeface="Avenir Next Demi Bold"/>
            </a:endParaRPr>
          </a:p>
        </p:txBody>
      </p:sp>
    </p:spTree>
    <p:extLst>
      <p:ext uri="{BB962C8B-B14F-4D97-AF65-F5344CB8AC3E}">
        <p14:creationId xmlns:p14="http://schemas.microsoft.com/office/powerpoint/2010/main" val="68435286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130</a:t>
            </a:fld>
            <a:endParaRPr lang="en-US" sz="800" dirty="0">
              <a:latin typeface="Avenir Next Demi Bold"/>
              <a:cs typeface="Avenir Next Demi Bold"/>
            </a:endParaRPr>
          </a:p>
        </p:txBody>
      </p:sp>
    </p:spTree>
    <p:extLst>
      <p:ext uri="{BB962C8B-B14F-4D97-AF65-F5344CB8AC3E}">
        <p14:creationId xmlns:p14="http://schemas.microsoft.com/office/powerpoint/2010/main" val="97465193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131</a:t>
            </a:fld>
            <a:endParaRPr lang="en-US" sz="800" dirty="0">
              <a:latin typeface="Avenir Next Demi Bold"/>
              <a:cs typeface="Avenir Next Demi Bold"/>
            </a:endParaRPr>
          </a:p>
        </p:txBody>
      </p:sp>
    </p:spTree>
    <p:extLst>
      <p:ext uri="{BB962C8B-B14F-4D97-AF65-F5344CB8AC3E}">
        <p14:creationId xmlns:p14="http://schemas.microsoft.com/office/powerpoint/2010/main" val="90400968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132</a:t>
            </a:fld>
            <a:endParaRPr lang="en-US" sz="800" dirty="0">
              <a:latin typeface="Avenir Next Demi Bold"/>
              <a:cs typeface="Avenir Next Demi Bold"/>
            </a:endParaRPr>
          </a:p>
        </p:txBody>
      </p:sp>
    </p:spTree>
    <p:extLst>
      <p:ext uri="{BB962C8B-B14F-4D97-AF65-F5344CB8AC3E}">
        <p14:creationId xmlns:p14="http://schemas.microsoft.com/office/powerpoint/2010/main" val="333274560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133</a:t>
            </a:fld>
            <a:endParaRPr lang="en-US" sz="800" dirty="0">
              <a:latin typeface="Avenir Next Demi Bold"/>
              <a:cs typeface="Avenir Next Demi Bold"/>
            </a:endParaRPr>
          </a:p>
        </p:txBody>
      </p:sp>
    </p:spTree>
    <p:extLst>
      <p:ext uri="{BB962C8B-B14F-4D97-AF65-F5344CB8AC3E}">
        <p14:creationId xmlns:p14="http://schemas.microsoft.com/office/powerpoint/2010/main" val="267058093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134</a:t>
            </a:fld>
            <a:endParaRPr lang="en-US" sz="800" dirty="0">
              <a:latin typeface="Avenir Next Demi Bold"/>
              <a:cs typeface="Avenir Next Demi Bold"/>
            </a:endParaRPr>
          </a:p>
        </p:txBody>
      </p:sp>
    </p:spTree>
    <p:extLst>
      <p:ext uri="{BB962C8B-B14F-4D97-AF65-F5344CB8AC3E}">
        <p14:creationId xmlns:p14="http://schemas.microsoft.com/office/powerpoint/2010/main" val="204497543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135</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02008170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136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376431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how</a:t>
            </a:r>
            <a:r>
              <a:rPr lang="en-US" baseline="0" dirty="0"/>
              <a:t> to use:</a:t>
            </a:r>
          </a:p>
          <a:p>
            <a:pPr marL="228600" indent="-228600">
              <a:buFont typeface="+mj-lt"/>
              <a:buAutoNum type="arabicPeriod"/>
            </a:pPr>
            <a:r>
              <a:rPr lang="en-US" baseline="0" dirty="0"/>
              <a:t>Create menu </a:t>
            </a:r>
            <a:r>
              <a:rPr lang="mr-IN" baseline="0" dirty="0"/>
              <a:t>–</a:t>
            </a:r>
            <a:r>
              <a:rPr lang="en-US" baseline="0" dirty="0"/>
              <a:t> day to day transactions in QuickBooks. Go here to enter every possible transaction in QuickBooks</a:t>
            </a:r>
          </a:p>
          <a:p>
            <a:pPr marL="228600" indent="-228600">
              <a:buFont typeface="+mj-lt"/>
              <a:buAutoNum type="arabicPeriod"/>
            </a:pPr>
            <a:r>
              <a:rPr lang="en-US" baseline="0" dirty="0"/>
              <a:t>Navigation bar </a:t>
            </a:r>
            <a:r>
              <a:rPr lang="mr-IN" baseline="0" dirty="0"/>
              <a:t>–</a:t>
            </a:r>
            <a:r>
              <a:rPr lang="en-US" baseline="0" dirty="0"/>
              <a:t> go here to find transactions related to the people or businesses you’re doing business with</a:t>
            </a:r>
          </a:p>
          <a:p>
            <a:pPr marL="228600" indent="-228600">
              <a:buFont typeface="+mj-lt"/>
              <a:buAutoNum type="arabicPeriod"/>
            </a:pPr>
            <a:r>
              <a:rPr lang="en-US" baseline="0" dirty="0"/>
              <a:t>Gear Icon (Company Menu) </a:t>
            </a:r>
            <a:r>
              <a:rPr lang="mr-IN" baseline="0" dirty="0"/>
              <a:t>–</a:t>
            </a:r>
            <a:r>
              <a:rPr lang="en-US" baseline="0" dirty="0"/>
              <a:t> important list of tasks, functions and lists, but not used as frequently as the Create menu.</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14</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8770943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137</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40437069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138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69770229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139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95453672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each field of the setup.</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141</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18636071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Discuss the report types in QuickBooks</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142</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54187637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Discuss the report types in QuickBooks demo reports as you go</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143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88824424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Discuss the report types in QuickBooks demo reports as you go</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144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27733847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Discuss the report types in QuickBooks demo reports as you go</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145</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13202813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146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35719108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Discuss the filters and columns options available</a:t>
            </a:r>
            <a:r>
              <a:rPr lang="en-US" baseline="0" dirty="0"/>
              <a:t> on most reports.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147</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283349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Lists </a:t>
            </a:r>
            <a:r>
              <a:rPr lang="mr-IN" dirty="0"/>
              <a:t>–</a:t>
            </a:r>
            <a:endParaRPr lang="en-US" dirty="0"/>
          </a:p>
          <a:p>
            <a:pPr marL="228600" indent="-228600" eaLnBrk="1" hangingPunct="1">
              <a:buFont typeface="+mj-lt"/>
              <a:buAutoNum type="arabicPeriod"/>
            </a:pPr>
            <a:r>
              <a:rPr lang="en-US" dirty="0"/>
              <a:t> foundation of QuickBooks. </a:t>
            </a:r>
          </a:p>
          <a:p>
            <a:pPr marL="228600" indent="-228600" eaLnBrk="1" hangingPunct="1">
              <a:buFont typeface="+mj-lt"/>
              <a:buAutoNum type="arabicPeriod"/>
            </a:pPr>
            <a:r>
              <a:rPr lang="en-US" dirty="0"/>
              <a:t>Enter lists once</a:t>
            </a:r>
            <a:r>
              <a:rPr lang="en-US" baseline="0" dirty="0"/>
              <a:t> and not enter them again</a:t>
            </a:r>
          </a:p>
          <a:p>
            <a:pPr marL="228600" indent="-228600" eaLnBrk="1" hangingPunct="1">
              <a:buFont typeface="+mj-lt"/>
              <a:buAutoNum type="arabicPeriod"/>
            </a:pPr>
            <a:r>
              <a:rPr lang="en-US" baseline="0" dirty="0"/>
              <a:t>Makes entering form information much easier. </a:t>
            </a:r>
          </a:p>
          <a:p>
            <a:pPr marL="228600" indent="-228600" eaLnBrk="1" hangingPunct="1">
              <a:buFont typeface="+mj-lt"/>
              <a:buAutoNum type="arabicPeriod"/>
            </a:pPr>
            <a:r>
              <a:rPr lang="en-US" baseline="0" dirty="0"/>
              <a:t>You can import lists at the start of your company, enter individual list entries at one time or usually add them on the fly</a:t>
            </a:r>
          </a:p>
          <a:p>
            <a:pPr marL="171450" indent="-171450" eaLnBrk="1" hangingPunct="1">
              <a:buFont typeface="Arial" charset="0"/>
              <a:buChar char="•"/>
            </a:pPr>
            <a:endParaRPr lang="en-US" baseline="0" dirty="0"/>
          </a:p>
          <a:p>
            <a:pPr eaLnBrk="1" hangingPunct="1"/>
            <a:r>
              <a:rPr lang="en-US" dirty="0"/>
              <a:t>Transaction</a:t>
            </a:r>
            <a:r>
              <a:rPr lang="en-US" baseline="0" dirty="0"/>
              <a:t> Forms </a:t>
            </a:r>
            <a:r>
              <a:rPr lang="mr-IN" dirty="0"/>
              <a:t>–</a:t>
            </a:r>
            <a:endParaRPr lang="en-US" dirty="0"/>
          </a:p>
          <a:p>
            <a:pPr marL="228600" indent="-228600" eaLnBrk="1" hangingPunct="1">
              <a:buFont typeface="+mj-lt"/>
              <a:buAutoNum type="arabicPeriod"/>
            </a:pPr>
            <a:r>
              <a:rPr lang="en-US" dirty="0"/>
              <a:t>Fill out forms using</a:t>
            </a:r>
            <a:r>
              <a:rPr lang="en-US" baseline="0" dirty="0"/>
              <a:t> lists. </a:t>
            </a:r>
          </a:p>
          <a:p>
            <a:pPr marL="228600" indent="-228600" eaLnBrk="1" hangingPunct="1">
              <a:buFont typeface="+mj-lt"/>
              <a:buAutoNum type="arabicPeriod"/>
            </a:pPr>
            <a:r>
              <a:rPr lang="en-US" baseline="0" dirty="0"/>
              <a:t>They include both sales and expenses like invoices, sales receipts, bills, cheques, etc. </a:t>
            </a:r>
          </a:p>
          <a:p>
            <a:pPr marL="228600" indent="-228600" eaLnBrk="1" hangingPunct="1">
              <a:buFont typeface="+mj-lt"/>
              <a:buAutoNum type="arabicPeriod"/>
            </a:pPr>
            <a:r>
              <a:rPr lang="en-US" baseline="0" dirty="0"/>
              <a:t>Similar look and feel so they’re easy to use</a:t>
            </a:r>
          </a:p>
          <a:p>
            <a:pPr marL="228600" indent="-228600" eaLnBrk="1" hangingPunct="1">
              <a:buFont typeface="+mj-lt"/>
              <a:buAutoNum type="arabicPeriod"/>
            </a:pPr>
            <a:endParaRPr lang="en-US" baseline="0" dirty="0"/>
          </a:p>
          <a:p>
            <a:pPr eaLnBrk="1" hangingPunct="1"/>
            <a:r>
              <a:rPr lang="en-US" dirty="0"/>
              <a:t>Other Function</a:t>
            </a:r>
            <a:r>
              <a:rPr lang="en-US" baseline="0" dirty="0"/>
              <a:t>s </a:t>
            </a:r>
            <a:r>
              <a:rPr lang="mr-IN" dirty="0"/>
              <a:t>–</a:t>
            </a:r>
            <a:endParaRPr lang="en-US" dirty="0"/>
          </a:p>
          <a:p>
            <a:pPr marL="228600" indent="-228600" eaLnBrk="1" hangingPunct="1">
              <a:buFont typeface="+mj-lt"/>
              <a:buAutoNum type="arabicPeriod"/>
            </a:pPr>
            <a:r>
              <a:rPr lang="en-US" dirty="0"/>
              <a:t>Actions like reconcile</a:t>
            </a:r>
          </a:p>
          <a:p>
            <a:pPr marL="228600" indent="-228600" eaLnBrk="1" hangingPunct="1">
              <a:buFont typeface="+mj-lt"/>
              <a:buAutoNum type="arabicPeriod"/>
            </a:pPr>
            <a:r>
              <a:rPr lang="en-US" dirty="0"/>
              <a:t>Budgeting</a:t>
            </a:r>
          </a:p>
          <a:p>
            <a:pPr marL="228600" indent="-228600" eaLnBrk="1" hangingPunct="1">
              <a:buFont typeface="+mj-lt"/>
              <a:buAutoNum type="arabicPeriod"/>
            </a:pPr>
            <a:r>
              <a:rPr lang="en-US" dirty="0"/>
              <a:t>Reports</a:t>
            </a:r>
            <a:r>
              <a:rPr lang="en-US" baseline="0" dirty="0"/>
              <a:t> </a:t>
            </a:r>
          </a:p>
          <a:p>
            <a:pPr marL="228600" indent="-228600" eaLnBrk="1" hangingPunct="1">
              <a:buFont typeface="+mj-lt"/>
              <a:buAutoNum type="arabicPeriod"/>
            </a:pPr>
            <a:r>
              <a:rPr lang="en-US" baseline="0" dirty="0"/>
              <a:t>Other items that are important in accounting but do not include making accounting entries on forms</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15</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38371306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Discuss the filters and columns options available</a:t>
            </a:r>
            <a:r>
              <a:rPr lang="en-US" baseline="0" dirty="0"/>
              <a:t> on most reports.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148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40392731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149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0500094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151</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426465547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Taxes and then click Sales tax tab.</a:t>
            </a:r>
          </a:p>
          <a:p>
            <a:r>
              <a:rPr lang="en-US" dirty="0"/>
              <a:t>Click prepare return.</a:t>
            </a:r>
          </a:p>
          <a:p>
            <a:r>
              <a:rPr lang="en-US" dirty="0"/>
              <a:t>Click any link to demonstrate the details below on reports</a:t>
            </a:r>
          </a:p>
          <a:p>
            <a:r>
              <a:rPr lang="en-US" dirty="0"/>
              <a:t>Click Mark as filed</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152</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102234508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153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21886889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all fields and options on the customize forms options under the Gear icon.</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154</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219563089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155</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309472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Flow chart builds to show</a:t>
            </a:r>
            <a:r>
              <a:rPr lang="en-US" baseline="0" dirty="0"/>
              <a:t> the traditional workflow of QuickBooks work</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4201274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Highlight the primary areas of the form</a:t>
            </a:r>
          </a:p>
          <a:p>
            <a:pPr marL="228600" indent="-228600" eaLnBrk="1" hangingPunct="1">
              <a:buFont typeface="+mj-lt"/>
              <a:buAutoNum type="arabicPeriod"/>
            </a:pPr>
            <a:r>
              <a:rPr lang="en-US" dirty="0"/>
              <a:t>Who</a:t>
            </a:r>
            <a:r>
              <a:rPr lang="en-US" baseline="0" dirty="0"/>
              <a:t> </a:t>
            </a:r>
            <a:r>
              <a:rPr lang="mr-IN" baseline="0" dirty="0"/>
              <a:t>–</a:t>
            </a:r>
            <a:r>
              <a:rPr lang="en-US" baseline="0" dirty="0"/>
              <a:t> include the name of the customer or supplier</a:t>
            </a:r>
          </a:p>
          <a:p>
            <a:pPr marL="228600" indent="-228600" eaLnBrk="1" hangingPunct="1">
              <a:buFont typeface="+mj-lt"/>
              <a:buAutoNum type="arabicPeriod"/>
            </a:pPr>
            <a:r>
              <a:rPr lang="en-US" baseline="0" dirty="0"/>
              <a:t>When </a:t>
            </a:r>
            <a:r>
              <a:rPr lang="mr-IN" baseline="0" dirty="0"/>
              <a:t>–</a:t>
            </a:r>
            <a:r>
              <a:rPr lang="en-US" baseline="0" dirty="0"/>
              <a:t> transaction date</a:t>
            </a:r>
          </a:p>
          <a:p>
            <a:pPr marL="228600" indent="-228600" eaLnBrk="1" hangingPunct="1">
              <a:buFont typeface="+mj-lt"/>
              <a:buAutoNum type="arabicPeriod"/>
            </a:pPr>
            <a:r>
              <a:rPr lang="en-US" baseline="0" dirty="0"/>
              <a:t>What </a:t>
            </a:r>
            <a:r>
              <a:rPr lang="mr-IN" baseline="0" dirty="0"/>
              <a:t>–</a:t>
            </a:r>
            <a:r>
              <a:rPr lang="en-US" baseline="0" dirty="0"/>
              <a:t> typically means choosing what you’re selling to a customer or choosing what you’re purchasing from a supplier in the form of an account</a:t>
            </a:r>
          </a:p>
          <a:p>
            <a:pPr marL="228600" indent="-228600" eaLnBrk="1" hangingPunct="1">
              <a:buFont typeface="+mj-lt"/>
              <a:buAutoNum type="arabicPeriod"/>
            </a:pPr>
            <a:r>
              <a:rPr lang="en-US" baseline="0" dirty="0"/>
              <a:t>How much </a:t>
            </a:r>
            <a:r>
              <a:rPr lang="mr-IN" baseline="0" dirty="0"/>
              <a:t>–</a:t>
            </a:r>
            <a:r>
              <a:rPr lang="en-US" baseline="0" dirty="0"/>
              <a:t> includes the amount of the sale or purchase plus the additional sales tax that might be added to transactions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17</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224558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18</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030860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baseline="0" dirty="0"/>
              <a:t>#2 can be completed by right clicking in Google Chrome and choosing ”Open link in new tab”</a:t>
            </a:r>
          </a:p>
          <a:p>
            <a:pPr eaLnBrk="1" hangingPunct="1"/>
            <a:r>
              <a:rPr lang="en-US" baseline="0" dirty="0"/>
              <a:t>#3 can be found on the Customer </a:t>
            </a:r>
            <a:r>
              <a:rPr lang="en-US" baseline="0" dirty="0" err="1"/>
              <a:t>centre</a:t>
            </a:r>
            <a:r>
              <a:rPr lang="en-US" baseline="0" dirty="0"/>
              <a:t> in the Invoices tab (from top of window)</a:t>
            </a:r>
          </a:p>
          <a:p>
            <a:pPr eaLnBrk="1" hangingPunct="1"/>
            <a:r>
              <a:rPr lang="en-US" baseline="0" dirty="0"/>
              <a:t>#4 Go to Reports and click Recommended and then choose Company Snapshot</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091075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20</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112284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3</a:t>
            </a:fld>
            <a:endParaRPr lang="en-US" sz="800" dirty="0">
              <a:latin typeface="Avenir Next Demi Bold"/>
              <a:cs typeface="Avenir Next Demi Bold"/>
            </a:endParaRPr>
          </a:p>
        </p:txBody>
      </p:sp>
    </p:spTree>
    <p:extLst>
      <p:ext uri="{BB962C8B-B14F-4D97-AF65-F5344CB8AC3E}">
        <p14:creationId xmlns:p14="http://schemas.microsoft.com/office/powerpoint/2010/main" val="3428021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21</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25428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how to add a customer. Review</a:t>
            </a:r>
            <a:r>
              <a:rPr lang="en-US" baseline="0" dirty="0"/>
              <a:t> the fields in detail.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22</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1223772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23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140596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24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582412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Review each point in detail to provide context for the products and services list:</a:t>
            </a:r>
          </a:p>
          <a:p>
            <a:pPr marL="228600" indent="-228600" eaLnBrk="1" hangingPunct="1">
              <a:buFont typeface="+mj-lt"/>
              <a:buAutoNum type="arabicPeriod"/>
            </a:pPr>
            <a:r>
              <a:rPr lang="en-US" dirty="0"/>
              <a:t>Makes it easy to complete forms</a:t>
            </a:r>
          </a:p>
          <a:p>
            <a:pPr marL="228600" indent="-228600" eaLnBrk="1" hangingPunct="1">
              <a:buFont typeface="+mj-lt"/>
              <a:buAutoNum type="arabicPeriod"/>
            </a:pPr>
            <a:r>
              <a:rPr lang="en-US" dirty="0"/>
              <a:t>Does the “behind</a:t>
            </a:r>
            <a:r>
              <a:rPr lang="en-US" baseline="0" dirty="0"/>
              <a:t> the scenes accounting”</a:t>
            </a:r>
          </a:p>
          <a:p>
            <a:pPr marL="228600" indent="-228600" eaLnBrk="1" hangingPunct="1">
              <a:buFont typeface="+mj-lt"/>
              <a:buAutoNum type="arabicPeriod"/>
            </a:pPr>
            <a:r>
              <a:rPr lang="en-US" baseline="0" dirty="0"/>
              <a:t>Help create the preset reports without having to do any manual work.</a:t>
            </a:r>
          </a:p>
          <a:p>
            <a:pPr marL="228600" indent="-228600" eaLnBrk="1" hangingPunct="1">
              <a:buFont typeface="+mj-lt"/>
              <a:buAutoNum type="arabicPeriod"/>
            </a:pPr>
            <a:r>
              <a:rPr lang="en-US" baseline="0" dirty="0"/>
              <a:t>Inventory numbers can be tracked with detailed product setup</a:t>
            </a:r>
            <a:endParaRPr lang="en-US" dirty="0"/>
          </a:p>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25</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221672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lang="en-US" dirty="0"/>
              <a:t>Review each</a:t>
            </a:r>
            <a:r>
              <a:rPr lang="en-US" baseline="0" dirty="0"/>
              <a:t> item in the new product/service window. Explain in detail what a service is and non-inventory part.(pages 6-7)</a:t>
            </a:r>
            <a:endParaRPr lang="en-US" dirty="0"/>
          </a:p>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26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501988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27</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697433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28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552809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29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419613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b="1" dirty="0"/>
              <a:t>Slides build for</a:t>
            </a:r>
            <a:r>
              <a:rPr lang="en-US" b="1" baseline="0" dirty="0"/>
              <a:t> each workflow</a:t>
            </a:r>
            <a:endParaRPr lang="en-US" b="1" dirty="0"/>
          </a:p>
          <a:p>
            <a:pPr eaLnBrk="1" hangingPunct="1"/>
            <a:endParaRPr lang="en-US" b="1" dirty="0"/>
          </a:p>
          <a:p>
            <a:pPr eaLnBrk="1" hangingPunct="1"/>
            <a:r>
              <a:rPr lang="en-US" b="1" dirty="0"/>
              <a:t>Explain</a:t>
            </a:r>
            <a:r>
              <a:rPr lang="en-US" b="1" baseline="0" dirty="0"/>
              <a:t> two workflows for </a:t>
            </a:r>
          </a:p>
          <a:p>
            <a:pPr marL="228600" indent="-228600" eaLnBrk="1" hangingPunct="1">
              <a:buFont typeface="+mj-lt"/>
              <a:buAutoNum type="arabicPeriod"/>
            </a:pPr>
            <a:r>
              <a:rPr lang="en-US" baseline="0" dirty="0"/>
              <a:t>Sales Receipt </a:t>
            </a:r>
            <a:r>
              <a:rPr lang="en-US" baseline="0" dirty="0">
                <a:sym typeface="Wingdings"/>
              </a:rPr>
              <a:t> Make Deposit (Cash sales)</a:t>
            </a:r>
          </a:p>
          <a:p>
            <a:pPr marL="228600" indent="-228600" eaLnBrk="1" hangingPunct="1">
              <a:buFont typeface="+mj-lt"/>
              <a:buAutoNum type="arabicPeriod"/>
            </a:pPr>
            <a:r>
              <a:rPr lang="en-US" baseline="0" dirty="0">
                <a:sym typeface="Wingdings"/>
              </a:rPr>
              <a:t>Invoice Receive Payment  Bank Deposit</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30</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45718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Lesson 1. The students</a:t>
            </a:r>
            <a:r>
              <a:rPr lang="en-US" baseline="0" dirty="0"/>
              <a:t> should not do this with you. Follow the instructions in Lesson 1 of the lesson guides.</a:t>
            </a:r>
          </a:p>
          <a:p>
            <a:r>
              <a:rPr lang="en-US" baseline="0" dirty="0"/>
              <a:t>Main topics should cover:</a:t>
            </a:r>
          </a:p>
          <a:p>
            <a:pPr marL="228600" indent="-228600">
              <a:buFont typeface="+mj-lt"/>
              <a:buAutoNum type="arabicPeriod"/>
            </a:pPr>
            <a:r>
              <a:rPr lang="en-US" baseline="0" dirty="0"/>
              <a:t>Setting up student file if not already covered</a:t>
            </a:r>
          </a:p>
          <a:p>
            <a:pPr marL="228600" indent="-228600">
              <a:buFont typeface="+mj-lt"/>
              <a:buAutoNum type="arabicPeriod"/>
            </a:pPr>
            <a:r>
              <a:rPr lang="en-US" baseline="0" dirty="0"/>
              <a:t>Setting up basic company</a:t>
            </a:r>
          </a:p>
          <a:p>
            <a:pPr marL="228600" indent="-228600">
              <a:buFont typeface="+mj-lt"/>
              <a:buAutoNum type="arabicPeriod"/>
            </a:pPr>
            <a:r>
              <a:rPr lang="en-US" baseline="0" dirty="0"/>
              <a:t>Setup account and settings</a:t>
            </a:r>
          </a:p>
          <a:p>
            <a:pPr marL="228600" indent="-228600">
              <a:buFont typeface="+mj-lt"/>
              <a:buAutoNum type="arabicPeriod"/>
            </a:pPr>
            <a:r>
              <a:rPr lang="en-US" baseline="0" dirty="0"/>
              <a:t>Explain How QuickBooks is Built (is in next Lesson)</a:t>
            </a:r>
          </a:p>
          <a:p>
            <a:pPr marL="228600" indent="-228600">
              <a:buFont typeface="+mj-lt"/>
              <a:buAutoNum type="arabicPeriod"/>
            </a:pPr>
            <a:r>
              <a:rPr lang="en-US" baseline="0" dirty="0"/>
              <a:t>Setup users</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4</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1649408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lang="en-US" dirty="0"/>
              <a:t>Demonstrate</a:t>
            </a:r>
            <a:r>
              <a:rPr lang="en-US" baseline="0" dirty="0"/>
              <a:t> creation of sales receipt followed by the deposit.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31</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652303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b="1" dirty="0"/>
              <a:t>Slides build for</a:t>
            </a:r>
            <a:r>
              <a:rPr lang="en-US" b="1" baseline="0" dirty="0"/>
              <a:t> each workflow</a:t>
            </a:r>
            <a:endParaRPr lang="en-US" b="1" dirty="0"/>
          </a:p>
          <a:p>
            <a:pPr eaLnBrk="1" hangingPunct="1"/>
            <a:endParaRPr lang="en-US" b="1" dirty="0"/>
          </a:p>
          <a:p>
            <a:pPr eaLnBrk="1" hangingPunct="1"/>
            <a:r>
              <a:rPr lang="en-US" b="1" dirty="0"/>
              <a:t>Explain</a:t>
            </a:r>
            <a:r>
              <a:rPr lang="en-US" b="1" baseline="0" dirty="0"/>
              <a:t> two workflows for </a:t>
            </a:r>
          </a:p>
          <a:p>
            <a:pPr marL="228600" indent="-228600" eaLnBrk="1" hangingPunct="1">
              <a:buFont typeface="+mj-lt"/>
              <a:buAutoNum type="arabicPeriod"/>
            </a:pPr>
            <a:r>
              <a:rPr lang="en-US" baseline="0" dirty="0"/>
              <a:t>Sales Receipt </a:t>
            </a:r>
            <a:r>
              <a:rPr lang="en-US" baseline="0" dirty="0">
                <a:sym typeface="Wingdings"/>
              </a:rPr>
              <a:t> Make Deposit (Cash sales)</a:t>
            </a:r>
          </a:p>
          <a:p>
            <a:pPr marL="228600" indent="-228600" eaLnBrk="1" hangingPunct="1">
              <a:buFont typeface="+mj-lt"/>
              <a:buAutoNum type="arabicPeriod"/>
            </a:pPr>
            <a:r>
              <a:rPr lang="en-US" baseline="0" dirty="0">
                <a:sym typeface="Wingdings"/>
              </a:rPr>
              <a:t>Invoice Receive Payment  Bank Deposit</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32</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85150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 that you can deposit</a:t>
            </a:r>
            <a:r>
              <a:rPr lang="en-US" baseline="0" dirty="0"/>
              <a:t> directly to the Bank but it’s more likely to go to undeposited funds and then to Bank Deposit. The undeposited funds account often mimics what small businesses do between receiving funds and the time that they go to the bank to make the deposit. </a:t>
            </a:r>
          </a:p>
          <a:p>
            <a:pPr eaLnBrk="1" hangingPunct="1"/>
            <a:endParaRPr lang="en-US" baseline="0" dirty="0"/>
          </a:p>
          <a:p>
            <a:pPr eaLnBrk="1" hangingPunct="1"/>
            <a:r>
              <a:rPr lang="en-US" baseline="0" dirty="0"/>
              <a:t>The undeposited funds most importantly is used to match the deposits in QB to the deposits made at the bank. It’s a best practice to put everything through undeposited funds. </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33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806544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34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79881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35</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222484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36</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933199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b="1" dirty="0"/>
              <a:t>Slides build for</a:t>
            </a:r>
            <a:r>
              <a:rPr lang="en-US" b="1" baseline="0" dirty="0"/>
              <a:t> each workflow</a:t>
            </a:r>
            <a:endParaRPr lang="en-US" b="1" dirty="0"/>
          </a:p>
          <a:p>
            <a:pPr eaLnBrk="1" hangingPunct="1"/>
            <a:endParaRPr lang="en-US" b="1" dirty="0"/>
          </a:p>
          <a:p>
            <a:pPr eaLnBrk="1" hangingPunct="1"/>
            <a:r>
              <a:rPr lang="en-US" b="1" dirty="0"/>
              <a:t>Explain</a:t>
            </a:r>
            <a:r>
              <a:rPr lang="en-US" b="1" baseline="0" dirty="0"/>
              <a:t> two workflows for </a:t>
            </a:r>
          </a:p>
          <a:p>
            <a:pPr marL="228600" indent="-228600" eaLnBrk="1" hangingPunct="1">
              <a:buFont typeface="+mj-lt"/>
              <a:buAutoNum type="arabicPeriod"/>
            </a:pPr>
            <a:r>
              <a:rPr lang="en-US" baseline="0" dirty="0"/>
              <a:t>Sales Receipt </a:t>
            </a:r>
            <a:r>
              <a:rPr lang="en-US" baseline="0" dirty="0">
                <a:sym typeface="Wingdings"/>
              </a:rPr>
              <a:t> Make Deposit (Cash sales)</a:t>
            </a:r>
          </a:p>
          <a:p>
            <a:pPr marL="228600" indent="-228600" eaLnBrk="1" hangingPunct="1">
              <a:buFont typeface="+mj-lt"/>
              <a:buAutoNum type="arabicPeriod"/>
            </a:pPr>
            <a:r>
              <a:rPr lang="en-US" baseline="0" dirty="0">
                <a:sym typeface="Wingdings"/>
              </a:rPr>
              <a:t>Invoice Receive Payment  Bank Deposit</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37</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603694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38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4152264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39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726736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40</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04673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pPr algn="l"/>
            <a:fld id="{1A542E9F-C298-A04C-B016-521CBAFAAA48}" type="slidenum">
              <a:rPr lang="en-US" sz="800" smtClean="0"/>
              <a:pPr algn="l"/>
              <a:t>5</a:t>
            </a:fld>
            <a:endParaRPr lang="en-US" sz="800" dirty="0"/>
          </a:p>
        </p:txBody>
      </p:sp>
    </p:spTree>
    <p:extLst>
      <p:ext uri="{BB962C8B-B14F-4D97-AF65-F5344CB8AC3E}">
        <p14:creationId xmlns:p14="http://schemas.microsoft.com/office/powerpoint/2010/main" val="1473047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lang="en-US" dirty="0"/>
              <a:t>Demonstrate</a:t>
            </a:r>
            <a:r>
              <a:rPr lang="en-US" baseline="0" dirty="0"/>
              <a:t> these two important sales and accounts receivable reports</a:t>
            </a:r>
            <a:endParaRPr lang="en-US" dirty="0"/>
          </a:p>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41</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3265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42</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19169183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43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209629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a:t>
            </a:r>
            <a:r>
              <a:rPr lang="en-US" baseline="0" dirty="0"/>
              <a:t> overall expense workflows for </a:t>
            </a:r>
          </a:p>
          <a:p>
            <a:pPr eaLnBrk="1" hangingPunct="1"/>
            <a:r>
              <a:rPr lang="en-US" baseline="0" dirty="0"/>
              <a:t>Expense transactions including expense and cheque</a:t>
            </a:r>
          </a:p>
          <a:p>
            <a:pPr eaLnBrk="1" hangingPunct="1"/>
            <a:r>
              <a:rPr lang="en-US" baseline="0" dirty="0"/>
              <a:t>Explain the workflow for accounts payable Enter Bills </a:t>
            </a:r>
            <a:r>
              <a:rPr lang="en-US" baseline="0" dirty="0">
                <a:sym typeface="Wingdings"/>
              </a:rPr>
              <a:t> Pay Bills. Explain that it’s very important not to mix the workflows. i.e. do not Pay a Bill with a cheque. The Workflow should always be Enter Bill followed by Pay Bills.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44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717443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a couple suppliers for the students highlighting the important fields in the setup.</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45</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27860217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46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4094152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lang="en-US" dirty="0"/>
              <a:t>If</a:t>
            </a:r>
            <a:r>
              <a:rPr lang="en-US" baseline="0" dirty="0"/>
              <a:t> you use expenses for cheques and expenses and not on bills, the student can add suppliers with no contact information. This is how you handle any chains like Staples, Canada Post, etc.</a:t>
            </a:r>
            <a:endParaRPr lang="en-US" dirty="0"/>
          </a:p>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47</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440713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a:t>
            </a:r>
            <a:r>
              <a:rPr lang="en-US" baseline="0" dirty="0"/>
              <a:t> overall expense workflows for </a:t>
            </a:r>
          </a:p>
          <a:p>
            <a:pPr eaLnBrk="1" hangingPunct="1"/>
            <a:r>
              <a:rPr lang="en-US" baseline="0" dirty="0"/>
              <a:t>Expense transactions including expense and cheque</a:t>
            </a:r>
          </a:p>
          <a:p>
            <a:pPr eaLnBrk="1" hangingPunct="1"/>
            <a:r>
              <a:rPr lang="en-US" baseline="0" dirty="0"/>
              <a:t>Explain the workflow for accounts payable Enter Bills </a:t>
            </a:r>
            <a:r>
              <a:rPr lang="en-US" baseline="0" dirty="0">
                <a:sym typeface="Wingdings"/>
              </a:rPr>
              <a:t> Pay Bills. Explain that it’s very important not to mix the workflows. i.e. do not Pay a Bill with a cheque. The Workflow should always be Enter Bill followed by Pay Bills.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48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180488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the example of creating expenses</a:t>
            </a:r>
            <a:r>
              <a:rPr lang="en-US" baseline="0" dirty="0"/>
              <a:t> from scratch. This means both bank and credit card transactions.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49</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16840519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50</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848903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2557917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a:t>
            </a:r>
            <a:r>
              <a:rPr lang="en-US" baseline="0" dirty="0"/>
              <a:t> that when the students want to manage and track bills to be paid later, they will Enter Bills followed by Pay Bills. The pay bills will provide the option to create and print a cheque if required.</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51</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1334714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the example of creating expenses</a:t>
            </a:r>
            <a:r>
              <a:rPr lang="en-US" baseline="0" dirty="0"/>
              <a:t> from scratch. This means both bank and credit card transactions.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52</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1280095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53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4779876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54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5193612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55</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917218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56</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593903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57</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7239187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59</a:t>
            </a:fld>
            <a:endParaRPr lang="en-US" sz="800" dirty="0">
              <a:latin typeface="Avenir Next Demi Bold"/>
              <a:cs typeface="Avenir Next Demi Bold"/>
            </a:endParaRPr>
          </a:p>
        </p:txBody>
      </p:sp>
    </p:spTree>
    <p:extLst>
      <p:ext uri="{BB962C8B-B14F-4D97-AF65-F5344CB8AC3E}">
        <p14:creationId xmlns:p14="http://schemas.microsoft.com/office/powerpoint/2010/main" val="29885805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60</a:t>
            </a:fld>
            <a:endParaRPr lang="en-US" sz="800" dirty="0">
              <a:latin typeface="Avenir Next Demi Bold"/>
              <a:cs typeface="Avenir Next Demi Bold"/>
            </a:endParaRPr>
          </a:p>
        </p:txBody>
      </p:sp>
    </p:spTree>
    <p:extLst>
      <p:ext uri="{BB962C8B-B14F-4D97-AF65-F5344CB8AC3E}">
        <p14:creationId xmlns:p14="http://schemas.microsoft.com/office/powerpoint/2010/main" val="16198256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All</a:t>
            </a:r>
            <a:r>
              <a:rPr lang="en-US" baseline="0" dirty="0"/>
              <a:t> lists are available under the GEAR icon.</a:t>
            </a:r>
          </a:p>
          <a:p>
            <a:pPr eaLnBrk="1" hangingPunct="1"/>
            <a:endParaRPr lang="en-US" baseline="0" dirty="0"/>
          </a:p>
          <a:p>
            <a:pPr eaLnBrk="1" hangingPunct="1"/>
            <a:r>
              <a:rPr lang="en-US" baseline="0" dirty="0"/>
              <a:t>#5 is Recurring Transactions</a:t>
            </a:r>
            <a:endParaRPr lang="en-US" dirty="0"/>
          </a:p>
          <a:p>
            <a:endParaRPr lang="en-US"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61</a:t>
            </a:fld>
            <a:endParaRPr lang="en-US" sz="800" dirty="0">
              <a:latin typeface="Avenir Next Demi Bold"/>
              <a:cs typeface="Avenir Next Demi Bold"/>
            </a:endParaRPr>
          </a:p>
        </p:txBody>
      </p:sp>
    </p:spTree>
    <p:extLst>
      <p:ext uri="{BB962C8B-B14F-4D97-AF65-F5344CB8AC3E}">
        <p14:creationId xmlns:p14="http://schemas.microsoft.com/office/powerpoint/2010/main" val="3982333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7</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7230777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other lists in Gear</a:t>
            </a:r>
            <a:r>
              <a:rPr lang="en-US" baseline="0" dirty="0"/>
              <a:t> icon.</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62</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24425683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other lists in Gear</a:t>
            </a:r>
            <a:r>
              <a:rPr lang="en-US" baseline="0" dirty="0"/>
              <a:t> icon.</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63</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18255398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Review the basic features of the Chart</a:t>
            </a:r>
            <a:r>
              <a:rPr lang="en-US" baseline="0" dirty="0"/>
              <a:t> of Accounts.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64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8393398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lang="en-US" b="0" dirty="0"/>
              <a:t>Review each account type as needed</a:t>
            </a:r>
            <a:r>
              <a:rPr lang="en-US" b="0" baseline="0" dirty="0"/>
              <a:t> to explain how QuickBooks treats the various account types that you use in your class.</a:t>
            </a:r>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65</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2613314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lang="en-US" b="0" dirty="0"/>
              <a:t>Review each account type as needed</a:t>
            </a:r>
            <a:r>
              <a:rPr lang="en-US" b="0" baseline="0" dirty="0"/>
              <a:t> to explain how QuickBooks treats the various account types that you use in your class.</a:t>
            </a:r>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66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336165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bank</a:t>
            </a:r>
          </a:p>
          <a:p>
            <a:r>
              <a:rPr lang="en-US" dirty="0"/>
              <a:t>Add an expense account </a:t>
            </a:r>
            <a:r>
              <a:rPr lang="mr-IN" dirty="0"/>
              <a:t>–</a:t>
            </a:r>
            <a:r>
              <a:rPr lang="en-US" dirty="0"/>
              <a:t> make</a:t>
            </a:r>
            <a:r>
              <a:rPr lang="en-US" baseline="0" dirty="0"/>
              <a:t> sure to add the sales tax code.</a:t>
            </a:r>
          </a:p>
          <a:p>
            <a:r>
              <a:rPr lang="en-US" baseline="0" dirty="0"/>
              <a:t>Add a fixed asset account</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67</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22635895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All</a:t>
            </a:r>
            <a:r>
              <a:rPr lang="en-US" baseline="0" dirty="0"/>
              <a:t> lists are available under the GEAR icon.</a:t>
            </a:r>
          </a:p>
          <a:p>
            <a:pPr eaLnBrk="1" hangingPunct="1"/>
            <a:endParaRPr lang="en-US" baseline="0" dirty="0"/>
          </a:p>
          <a:p>
            <a:pPr eaLnBrk="1" hangingPunct="1"/>
            <a:r>
              <a:rPr lang="en-US" baseline="0" dirty="0"/>
              <a:t>#5 is Recurring Transactions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68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9827821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Review pages</a:t>
            </a:r>
            <a:r>
              <a:rPr lang="en-US" baseline="0" dirty="0"/>
              <a:t> 15 &amp; 16 to see how to create these transactions. Add a cheque. Use the original cost on the first line and include the amount and the sales tax. On the second line record the loan account and enter a negative amount to record the opening loan balance. </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69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8124513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Go</a:t>
            </a:r>
            <a:r>
              <a:rPr lang="en-US" baseline="0" dirty="0"/>
              <a:t> to Settings and enable account numbers and then go to the Chart of Accounts and add the numbers.</a:t>
            </a:r>
          </a:p>
          <a:p>
            <a:pPr eaLnBrk="1" hangingPunct="1"/>
            <a:r>
              <a:rPr lang="en-US" baseline="0" dirty="0"/>
              <a:t>Edit the account name from the Chart of Accounts.</a:t>
            </a:r>
          </a:p>
          <a:p>
            <a:pPr eaLnBrk="1" hangingPunct="1"/>
            <a:r>
              <a:rPr lang="en-US" baseline="0" dirty="0"/>
              <a:t>Add the income account.</a:t>
            </a:r>
          </a:p>
          <a:p>
            <a:pPr eaLnBrk="1" hangingPunct="1"/>
            <a:r>
              <a:rPr lang="en-US" baseline="0" dirty="0"/>
              <a:t>Merge the accounts. Edit the name of Commission Income to Commissions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70</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8594425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72</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671671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7903265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73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972400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74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4949449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bank</a:t>
            </a:r>
          </a:p>
          <a:p>
            <a:r>
              <a:rPr lang="en-US" dirty="0"/>
              <a:t>Add an expense account </a:t>
            </a:r>
            <a:r>
              <a:rPr lang="mr-IN" dirty="0"/>
              <a:t>–</a:t>
            </a:r>
            <a:r>
              <a:rPr lang="en-US" dirty="0"/>
              <a:t> make</a:t>
            </a:r>
            <a:r>
              <a:rPr lang="en-US" baseline="0" dirty="0"/>
              <a:t> sure to add the sales tax code.</a:t>
            </a:r>
          </a:p>
          <a:p>
            <a:r>
              <a:rPr lang="en-US" baseline="0" dirty="0"/>
              <a:t>Add a fixed asset account</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75</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5760238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This has to be done exactly</a:t>
            </a:r>
            <a:r>
              <a:rPr lang="en-US" baseline="0" dirty="0"/>
              <a:t> to ensure that the next activity works for the student and the account auto reconciles.</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76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5134405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bank</a:t>
            </a:r>
          </a:p>
          <a:p>
            <a:r>
              <a:rPr lang="en-US" dirty="0"/>
              <a:t>Add an expense account </a:t>
            </a:r>
            <a:r>
              <a:rPr lang="mr-IN" dirty="0"/>
              <a:t>–</a:t>
            </a:r>
            <a:r>
              <a:rPr lang="en-US" dirty="0"/>
              <a:t> make</a:t>
            </a:r>
            <a:r>
              <a:rPr lang="en-US" baseline="0" dirty="0"/>
              <a:t> sure to add the sales tax code.</a:t>
            </a:r>
          </a:p>
          <a:p>
            <a:r>
              <a:rPr lang="en-US" baseline="0" dirty="0"/>
              <a:t>Add a fixed asset account</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77</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24775697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Highlight the reasons to reconcile and what QuickBooks does through the process.</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78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940023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students</a:t>
            </a:r>
            <a:r>
              <a:rPr lang="en-US" baseline="0" dirty="0"/>
              <a:t> the method for reconciling including:</a:t>
            </a:r>
          </a:p>
          <a:p>
            <a:pPr marL="228600" indent="-228600">
              <a:buFont typeface="+mj-lt"/>
              <a:buAutoNum type="arabicPeriod"/>
            </a:pPr>
            <a:r>
              <a:rPr lang="en-US" baseline="0" dirty="0"/>
              <a:t>Enter the correct ending date and balance</a:t>
            </a:r>
          </a:p>
          <a:p>
            <a:pPr marL="228600" indent="-228600">
              <a:buFont typeface="+mj-lt"/>
              <a:buAutoNum type="arabicPeriod"/>
            </a:pPr>
            <a:r>
              <a:rPr lang="en-US" baseline="0" dirty="0"/>
              <a:t>Show the dashboard at the top of the window. Highlight the importance of getting the Difference to $0.00</a:t>
            </a:r>
          </a:p>
          <a:p>
            <a:pPr marL="228600" indent="-228600">
              <a:buFont typeface="+mj-lt"/>
              <a:buAutoNum type="arabicPeriod"/>
            </a:pPr>
            <a:r>
              <a:rPr lang="en-US" baseline="0" dirty="0"/>
              <a:t>Highlight how to filter by Payments, Deposits and All</a:t>
            </a:r>
          </a:p>
          <a:p>
            <a:pPr marL="228600" indent="-228600">
              <a:buFont typeface="+mj-lt"/>
              <a:buAutoNum type="arabicPeriod"/>
            </a:pPr>
            <a:r>
              <a:rPr lang="en-US" baseline="0" dirty="0"/>
              <a:t>Click the column headings to sort by that column.</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79</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13143694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80</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7089380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students</a:t>
            </a:r>
            <a:r>
              <a:rPr lang="en-US" baseline="0" dirty="0"/>
              <a:t> the method for reconciling including:</a:t>
            </a:r>
          </a:p>
          <a:p>
            <a:pPr marL="228600" indent="-228600">
              <a:buFont typeface="+mj-lt"/>
              <a:buAutoNum type="arabicPeriod"/>
            </a:pPr>
            <a:r>
              <a:rPr lang="en-US" baseline="0" dirty="0"/>
              <a:t>Enter the correct ending date and balance</a:t>
            </a:r>
          </a:p>
          <a:p>
            <a:pPr marL="228600" indent="-228600">
              <a:buFont typeface="+mj-lt"/>
              <a:buAutoNum type="arabicPeriod"/>
            </a:pPr>
            <a:r>
              <a:rPr lang="en-US" baseline="0" dirty="0"/>
              <a:t>Show the dashboard at the top of the window. Highlight the importance of getting the Difference to $0.00</a:t>
            </a:r>
          </a:p>
          <a:p>
            <a:pPr marL="228600" indent="-228600">
              <a:buFont typeface="+mj-lt"/>
              <a:buAutoNum type="arabicPeriod"/>
            </a:pPr>
            <a:r>
              <a:rPr lang="en-US" baseline="0" dirty="0"/>
              <a:t>Highlight how to filter by Payments, Deposits and All</a:t>
            </a:r>
          </a:p>
          <a:p>
            <a:pPr marL="228600" indent="-228600">
              <a:buFont typeface="+mj-lt"/>
              <a:buAutoNum type="arabicPeriod"/>
            </a:pPr>
            <a:r>
              <a:rPr lang="en-US" baseline="0" dirty="0"/>
              <a:t>Click the column headings to sort by that column.</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81</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6881814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82</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91954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Depending</a:t>
            </a:r>
            <a:r>
              <a:rPr lang="en-US" baseline="0" dirty="0"/>
              <a:t> on the browser you use in your environment you may need to edit the content settings to allow this site. This is dependent on your individual situation.</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3987375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84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7283501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Go to Account and Settings</a:t>
            </a:r>
            <a:r>
              <a:rPr lang="en-US" baseline="0" dirty="0"/>
              <a:t> and highlight the options available and explain as needed.</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85</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6306795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Go to Account and Settings</a:t>
            </a:r>
            <a:r>
              <a:rPr lang="en-US" baseline="0" dirty="0"/>
              <a:t> and highlight the options available and explain as needed.</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86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0599537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87</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0037216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Highlight the</a:t>
            </a:r>
            <a:r>
              <a:rPr lang="en-US" baseline="0" dirty="0"/>
              <a:t> four options on a saved transaction.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For an accounting student the most important field is the Transaction Journal. Highlight each option as needed.</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88</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4977772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89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32530132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90</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3023494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Define each transaction type</a:t>
            </a:r>
            <a:r>
              <a:rPr lang="en-US" baseline="0" dirty="0"/>
              <a:t> and define when they should be used.</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91</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3252500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Explain</a:t>
            </a:r>
            <a:r>
              <a:rPr lang="en-US" baseline="0" dirty="0"/>
              <a:t> that the Refund Receipt matches the Sales Receipt </a:t>
            </a:r>
          </a:p>
          <a:p>
            <a:pPr eaLnBrk="1" hangingPunct="1"/>
            <a:r>
              <a:rPr lang="en-US" baseline="0" dirty="0"/>
              <a:t>The Credit memo matches the invoices transactions. </a:t>
            </a:r>
          </a:p>
          <a:p>
            <a:pPr eaLnBrk="1" hangingPunct="1"/>
            <a:endParaRPr lang="en-US" baseline="0" dirty="0"/>
          </a:p>
          <a:p>
            <a:pPr eaLnBrk="1" hangingPunct="1"/>
            <a:r>
              <a:rPr lang="en-US" baseline="0" dirty="0"/>
              <a:t>They will choose how to create the refund or the credit memo based on what transaction they previously used.</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92</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2786549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93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90775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Have the students try these 10 exercises as an exercise in ”jumping</a:t>
            </a:r>
            <a:r>
              <a:rPr lang="en-US" baseline="0" dirty="0"/>
              <a:t> in the deep end”. The ways of getting around will be discussed in the next few slides following the your turn activity. </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10</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4560678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94</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5149334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95</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9586256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Define</a:t>
            </a:r>
            <a:r>
              <a:rPr lang="en-US" baseline="0" dirty="0"/>
              <a:t> the different types of statements available in QuickBooks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96</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5874538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97</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28672836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98</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20059816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Overview the principles</a:t>
            </a:r>
            <a:r>
              <a:rPr lang="en-US" baseline="0" dirty="0"/>
              <a:t> of a delayed charge.</a:t>
            </a:r>
          </a:p>
          <a:p>
            <a:pPr marL="228600" indent="-228600" eaLnBrk="1" hangingPunct="1">
              <a:buFont typeface="+mj-lt"/>
              <a:buAutoNum type="arabicPeriod"/>
            </a:pPr>
            <a:r>
              <a:rPr lang="en-US" baseline="0" dirty="0"/>
              <a:t>Enter charges today and invoice for them later</a:t>
            </a:r>
          </a:p>
          <a:p>
            <a:pPr marL="228600" indent="-228600" eaLnBrk="1" hangingPunct="1">
              <a:buFont typeface="+mj-lt"/>
              <a:buAutoNum type="arabicPeriod"/>
            </a:pPr>
            <a:r>
              <a:rPr lang="en-US" baseline="0" dirty="0"/>
              <a:t>Non-posting transaction</a:t>
            </a:r>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99</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5038547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Review</a:t>
            </a:r>
            <a:r>
              <a:rPr lang="en-US" baseline="0" dirty="0"/>
              <a:t> the Delayed Charge workflow.</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100</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4819848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101</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110600867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Next forINTUIT" charset="0"/>
              </a:rPr>
              <a:pPr marL="0" marR="0" lvl="0" indent="0" algn="l" defTabSz="457791" rtl="0" eaLnBrk="1" fontAlgn="auto" latinLnBrk="0" hangingPunct="1">
                <a:lnSpc>
                  <a:spcPct val="100000"/>
                </a:lnSpc>
                <a:spcBef>
                  <a:spcPts val="0"/>
                </a:spcBef>
                <a:spcAft>
                  <a:spcPts val="0"/>
                </a:spcAft>
                <a:buClrTx/>
                <a:buSzTx/>
                <a:buFontTx/>
                <a:buNone/>
                <a:tabLst/>
                <a:defRPr/>
              </a:pPr>
              <a:t>102</a:t>
            </a:fld>
            <a:endParaRPr kumimoji="0" lang="en-US" sz="800" b="1" i="0" u="none" strike="noStrike" kern="1200" cap="none" spc="0" normalizeH="0" baseline="0" noProof="0" dirty="0">
              <a:ln>
                <a:noFill/>
              </a:ln>
              <a:solidFill>
                <a:prstClr val="black"/>
              </a:solidFill>
              <a:effectLst/>
              <a:uLnTx/>
              <a:uFillTx/>
              <a:latin typeface="AvenirNext forINTUIT" charset="0"/>
            </a:endParaRPr>
          </a:p>
        </p:txBody>
      </p:sp>
    </p:spTree>
    <p:extLst>
      <p:ext uri="{BB962C8B-B14F-4D97-AF65-F5344CB8AC3E}">
        <p14:creationId xmlns:p14="http://schemas.microsoft.com/office/powerpoint/2010/main" val="33652091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eaLnBrk="1" hangingPunct="1"/>
            <a:r>
              <a:rPr lang="en-US" dirty="0"/>
              <a:t>Demo</a:t>
            </a:r>
            <a:r>
              <a:rPr lang="en-US" baseline="0" dirty="0"/>
              <a:t> a sub-customer setup. Highlight points above.</a:t>
            </a:r>
            <a:endParaRPr lang="en-US" dirty="0"/>
          </a:p>
        </p:txBody>
      </p:sp>
      <p:sp>
        <p:nvSpPr>
          <p:cNvPr id="4" name="Slide Number Placeholder 3"/>
          <p:cNvSpPr>
            <a:spLocks noGrp="1"/>
          </p:cNvSpPr>
          <p:nvPr>
            <p:ph type="sldNum" sz="quarter" idx="10"/>
          </p:nvPr>
        </p:nvSpPr>
        <p:spPr/>
        <p:txBody>
          <a:bodyPr/>
          <a:lstStyle/>
          <a:p>
            <a:pPr marL="0" marR="0" lvl="0" indent="0" algn="l" defTabSz="457791" rtl="0" eaLnBrk="1" fontAlgn="auto" latinLnBrk="0" hangingPunct="1">
              <a:lnSpc>
                <a:spcPct val="100000"/>
              </a:lnSpc>
              <a:spcBef>
                <a:spcPts val="0"/>
              </a:spcBef>
              <a:spcAft>
                <a:spcPts val="0"/>
              </a:spcAft>
              <a:buClrTx/>
              <a:buSzTx/>
              <a:buFontTx/>
              <a:buNone/>
              <a:tabLst/>
              <a:defRPr/>
            </a:pPr>
            <a:fld id="{1A542E9F-C298-A04C-B016-521CBAFAAA48}" type="slidenum">
              <a:rPr kumimoji="0" lang="en-US" sz="800" b="1" i="0" u="none" strike="noStrike" kern="1200" cap="none" spc="0" normalizeH="0" baseline="0" noProof="0" smtClean="0">
                <a:ln>
                  <a:noFill/>
                </a:ln>
                <a:solidFill>
                  <a:prstClr val="black"/>
                </a:solidFill>
                <a:effectLst/>
                <a:uLnTx/>
                <a:uFillTx/>
                <a:latin typeface="Avenir Next Demi Bold"/>
                <a:cs typeface="Avenir Next Demi Bold"/>
              </a:rPr>
              <a:pPr marL="0" marR="0" lvl="0" indent="0" algn="l" defTabSz="457791" rtl="0" eaLnBrk="1" fontAlgn="auto" latinLnBrk="0" hangingPunct="1">
                <a:lnSpc>
                  <a:spcPct val="100000"/>
                </a:lnSpc>
                <a:spcBef>
                  <a:spcPts val="0"/>
                </a:spcBef>
                <a:spcAft>
                  <a:spcPts val="0"/>
                </a:spcAft>
                <a:buClrTx/>
                <a:buSzTx/>
                <a:buFontTx/>
                <a:buNone/>
                <a:tabLst/>
                <a:defRPr/>
              </a:pPr>
              <a:t>103</a:t>
            </a:fld>
            <a:endParaRPr kumimoji="0" lang="en-US" sz="800" b="1" i="0" u="none" strike="noStrike" kern="1200" cap="none" spc="0" normalizeH="0" baseline="0" noProof="0" dirty="0">
              <a:ln>
                <a:noFill/>
              </a:ln>
              <a:solidFill>
                <a:prstClr val="black"/>
              </a:solidFill>
              <a:effectLst/>
              <a:uLnTx/>
              <a:uFillTx/>
              <a:latin typeface="Avenir Next Demi Bold"/>
              <a:cs typeface="Avenir Next Demi Bold"/>
            </a:endParaRPr>
          </a:p>
        </p:txBody>
      </p:sp>
    </p:spTree>
    <p:extLst>
      <p:ext uri="{BB962C8B-B14F-4D97-AF65-F5344CB8AC3E}">
        <p14:creationId xmlns:p14="http://schemas.microsoft.com/office/powerpoint/2010/main" val="409572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2.png"/><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13.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emf"/><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14.png"/><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2.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p:bg bwMode="ltGray">
      <p:bgPr>
        <a:blipFill dpi="0" rotWithShape="1">
          <a:blip r:embed="rId2" cstate="email">
            <a:lum/>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2" hasCustomPrompt="1"/>
          </p:nvPr>
        </p:nvSpPr>
        <p:spPr>
          <a:xfrm>
            <a:off x="527587" y="5014011"/>
            <a:ext cx="7083174" cy="1176193"/>
          </a:xfrm>
          <a:prstGeom prst="rect">
            <a:avLst/>
          </a:prstGeom>
        </p:spPr>
        <p:txBody>
          <a:bodyPr anchor="t" anchorCtr="0">
            <a:noAutofit/>
          </a:bodyPr>
          <a:lstStyle>
            <a:lvl1pPr marL="0" indent="0">
              <a:buFontTx/>
              <a:buNone/>
              <a:defRPr sz="2298" b="0" i="0" cap="none" spc="-31">
                <a:solidFill>
                  <a:schemeClr val="tx1"/>
                </a:solidFill>
                <a:latin typeface="+mn-lt"/>
                <a:cs typeface="Avenir Next Demi Bold"/>
              </a:defRPr>
            </a:lvl1pPr>
            <a:lvl2pPr marL="456703" indent="0">
              <a:buFontTx/>
              <a:buNone/>
              <a:defRPr sz="1500">
                <a:solidFill>
                  <a:schemeClr val="bg1"/>
                </a:solidFill>
              </a:defRPr>
            </a:lvl2pPr>
            <a:lvl3pPr marL="913409" indent="0">
              <a:buFontTx/>
              <a:buNone/>
              <a:defRPr sz="1500">
                <a:solidFill>
                  <a:schemeClr val="bg1"/>
                </a:solidFill>
              </a:defRPr>
            </a:lvl3pPr>
            <a:lvl4pPr marL="1370111" indent="0">
              <a:buFontTx/>
              <a:buNone/>
              <a:defRPr sz="1500">
                <a:solidFill>
                  <a:schemeClr val="bg1"/>
                </a:solidFill>
              </a:defRPr>
            </a:lvl4pPr>
            <a:lvl5pPr marL="1826813" indent="0">
              <a:buFontTx/>
              <a:buNone/>
              <a:defRPr sz="1500">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527587" y="4430578"/>
            <a:ext cx="7083174" cy="335107"/>
          </a:xfrm>
          <a:prstGeom prst="rect">
            <a:avLst/>
          </a:prstGeom>
        </p:spPr>
        <p:txBody>
          <a:bodyPr lIns="91416" tIns="45707" rIns="91416" bIns="45707" anchor="t" anchorCtr="0">
            <a:noAutofit/>
          </a:bodyPr>
          <a:lstStyle>
            <a:lvl1pPr>
              <a:defRPr sz="1600" spc="-31">
                <a:solidFill>
                  <a:schemeClr val="tx1"/>
                </a:solidFill>
                <a:latin typeface="+mn-lt"/>
              </a:defRPr>
            </a:lvl1pPr>
          </a:lstStyle>
          <a:p>
            <a:endParaRPr lang="en-US" dirty="0"/>
          </a:p>
        </p:txBody>
      </p:sp>
      <p:sp>
        <p:nvSpPr>
          <p:cNvPr id="19" name="Title 18"/>
          <p:cNvSpPr>
            <a:spLocks noGrp="1"/>
          </p:cNvSpPr>
          <p:nvPr>
            <p:ph type="title" hasCustomPrompt="1"/>
          </p:nvPr>
        </p:nvSpPr>
        <p:spPr>
          <a:xfrm>
            <a:off x="527587" y="1979093"/>
            <a:ext cx="7084754" cy="2437245"/>
          </a:xfrm>
          <a:prstGeom prst="rect">
            <a:avLst/>
          </a:prstGeom>
        </p:spPr>
        <p:txBody>
          <a:bodyPr wrap="square" anchor="b" anchorCtr="0">
            <a:noAutofit/>
          </a:bodyPr>
          <a:lstStyle>
            <a:lvl1pPr>
              <a:lnSpc>
                <a:spcPct val="95000"/>
              </a:lnSpc>
              <a:defRPr sz="4998" b="1" i="0" cap="none" spc="-31" baseline="0">
                <a:solidFill>
                  <a:schemeClr val="tx1"/>
                </a:solidFill>
                <a:latin typeface="AvenirNext forINTUIT Demi" panose="020B0503020202020204" pitchFamily="34" charset="77"/>
              </a:defRPr>
            </a:lvl1pPr>
          </a:lstStyle>
          <a:p>
            <a:r>
              <a:rPr lang="en-US" dirty="0"/>
              <a:t>Click to add a title</a:t>
            </a:r>
          </a:p>
        </p:txBody>
      </p:sp>
      <p:pic>
        <p:nvPicPr>
          <p:cNvPr id="7" name="Picture 167">
            <a:extLst>
              <a:ext uri="{FF2B5EF4-FFF2-40B4-BE49-F238E27FC236}">
                <a16:creationId xmlns:a16="http://schemas.microsoft.com/office/drawing/2014/main" id="{23FA4356-3292-0243-911E-6FB0D9D50B3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7587" y="534582"/>
            <a:ext cx="2875006" cy="930149"/>
          </a:xfrm>
          <a:prstGeom prst="rect">
            <a:avLst/>
          </a:prstGeom>
        </p:spPr>
      </p:pic>
    </p:spTree>
    <p:extLst>
      <p:ext uri="{BB962C8B-B14F-4D97-AF65-F5344CB8AC3E}">
        <p14:creationId xmlns:p14="http://schemas.microsoft.com/office/powerpoint/2010/main" val="42918229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yebrow 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23667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85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l" eaLnBrk="1">
              <a:lnSpc>
                <a:spcPct val="95000"/>
              </a:lnSpc>
              <a:spcBef>
                <a:spcPct val="0"/>
              </a:spcBef>
              <a:spcAft>
                <a:spcPct val="0"/>
              </a:spcAft>
            </a:pPr>
            <a:endParaRPr lang="en-US" sz="2998" b="1" i="0" baseline="0" dirty="0">
              <a:solidFill>
                <a:schemeClr val="bg1"/>
              </a:solidFill>
              <a:latin typeface="AvenirNext forINTUIT Demi" panose="020B0703020202020204" pitchFamily="34" charset="0"/>
              <a:ea typeface="+mj-ea"/>
              <a:cs typeface="+mj-cs"/>
              <a:sym typeface="AvenirNext forINTUIT Demi" panose="020B0703020202020204" pitchFamily="34" charset="0"/>
            </a:endParaRPr>
          </a:p>
        </p:txBody>
      </p:sp>
      <p:sp>
        <p:nvSpPr>
          <p:cNvPr id="5" name="Text Placeholder 5"/>
          <p:cNvSpPr>
            <a:spLocks noGrp="1"/>
          </p:cNvSpPr>
          <p:nvPr>
            <p:ph type="body" sz="quarter" idx="17" hasCustomPrompt="1"/>
          </p:nvPr>
        </p:nvSpPr>
        <p:spPr>
          <a:xfrm>
            <a:off x="499932" y="183386"/>
            <a:ext cx="11111931" cy="457200"/>
          </a:xfrm>
          <a:prstGeom prst="rect">
            <a:avLst/>
          </a:prstGeom>
        </p:spPr>
        <p:txBody>
          <a:bodyPr anchor="ctr">
            <a:noAutofit/>
          </a:bodyPr>
          <a:lstStyle>
            <a:lvl1pPr>
              <a:spcBef>
                <a:spcPts val="0"/>
              </a:spcBef>
              <a:defRPr sz="1800" b="0" i="0" spc="-40">
                <a:solidFill>
                  <a:schemeClr val="tx1"/>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”eyebrow”</a:t>
            </a:r>
          </a:p>
        </p:txBody>
      </p:sp>
      <p:sp>
        <p:nvSpPr>
          <p:cNvPr id="2" name="Title 1"/>
          <p:cNvSpPr>
            <a:spLocks noGrp="1"/>
          </p:cNvSpPr>
          <p:nvPr>
            <p:ph type="title" hasCustomPrompt="1"/>
          </p:nvPr>
        </p:nvSpPr>
        <p:spPr>
          <a:xfrm>
            <a:off x="501904" y="573094"/>
            <a:ext cx="11109960" cy="914400"/>
          </a:xfrm>
        </p:spPr>
        <p:txBody>
          <a:bodyPr anchor="t"/>
          <a:lstStyle/>
          <a:p>
            <a:r>
              <a:rPr lang="en-US" dirty="0"/>
              <a:t>Click to add a title</a:t>
            </a:r>
          </a:p>
        </p:txBody>
      </p:sp>
    </p:spTree>
    <p:extLst>
      <p:ext uri="{BB962C8B-B14F-4D97-AF65-F5344CB8AC3E}">
        <p14:creationId xmlns:p14="http://schemas.microsoft.com/office/powerpoint/2010/main" val="1955280892"/>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Column">
    <p:spTree>
      <p:nvGrpSpPr>
        <p:cNvPr id="1" name=""/>
        <p:cNvGrpSpPr/>
        <p:nvPr/>
      </p:nvGrpSpPr>
      <p:grpSpPr>
        <a:xfrm>
          <a:off x="0" y="0"/>
          <a:ext cx="0" cy="0"/>
          <a:chOff x="0" y="0"/>
          <a:chExt cx="0" cy="0"/>
        </a:xfrm>
      </p:grpSpPr>
      <p:sp>
        <p:nvSpPr>
          <p:cNvPr id="10" name="Content Placeholder 5"/>
          <p:cNvSpPr>
            <a:spLocks noGrp="1"/>
          </p:cNvSpPr>
          <p:nvPr>
            <p:ph sz="quarter" idx="21" hasCustomPrompt="1"/>
          </p:nvPr>
        </p:nvSpPr>
        <p:spPr>
          <a:xfrm>
            <a:off x="6078867" y="1975105"/>
            <a:ext cx="5440680" cy="3746073"/>
          </a:xfrm>
        </p:spPr>
        <p:txBody>
          <a:bodyPr/>
          <a:lstStyle>
            <a:lvl1pPr>
              <a:defRPr sz="2198"/>
            </a:lvl1pPr>
            <a:lvl2pPr>
              <a:defRPr sz="2198"/>
            </a:lvl2pPr>
            <a:lvl3pPr>
              <a:spcBef>
                <a:spcPts val="600"/>
              </a:spcBef>
              <a:spcAft>
                <a:spcPts val="600"/>
              </a:spcAft>
              <a:defRPr sz="1998"/>
            </a:lvl3pPr>
            <a:lvl4pPr>
              <a:defRPr sz="1798"/>
            </a:lvl4pPr>
            <a:lvl5pPr>
              <a:spcBef>
                <a:spcPts val="600"/>
              </a:spcBef>
              <a:spcAft>
                <a:spcPts val="600"/>
              </a:spcAft>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6" name="Content Placeholder 5"/>
          <p:cNvSpPr>
            <a:spLocks noGrp="1"/>
          </p:cNvSpPr>
          <p:nvPr>
            <p:ph sz="quarter" idx="20" hasCustomPrompt="1"/>
          </p:nvPr>
        </p:nvSpPr>
        <p:spPr>
          <a:xfrm>
            <a:off x="502920" y="1975105"/>
            <a:ext cx="5500722" cy="3746074"/>
          </a:xfrm>
        </p:spPr>
        <p:txBody>
          <a:bodyPr/>
          <a:lstStyle>
            <a:lvl1pPr>
              <a:defRPr sz="2198"/>
            </a:lvl1pPr>
            <a:lvl2pPr>
              <a:buFontTx/>
              <a:buNone/>
              <a:defRPr sz="2198"/>
            </a:lvl2pPr>
            <a:lvl3pPr>
              <a:spcBef>
                <a:spcPts val="600"/>
              </a:spcBef>
              <a:spcAft>
                <a:spcPts val="600"/>
              </a:spcAft>
              <a:defRPr sz="1998"/>
            </a:lvl3pPr>
            <a:lvl4pPr>
              <a:defRPr sz="1798"/>
            </a:lvl4pPr>
            <a:lvl5pPr>
              <a:spcBef>
                <a:spcPts val="600"/>
              </a:spcBef>
              <a:spcAft>
                <a:spcPts val="600"/>
              </a:spcAft>
              <a:defRPr sz="14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3" name="Title 2"/>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3573457244"/>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btitle 2-Column">
    <p:spTree>
      <p:nvGrpSpPr>
        <p:cNvPr id="1" name=""/>
        <p:cNvGrpSpPr/>
        <p:nvPr/>
      </p:nvGrpSpPr>
      <p:grpSpPr>
        <a:xfrm>
          <a:off x="0" y="0"/>
          <a:ext cx="0" cy="0"/>
          <a:chOff x="0" y="0"/>
          <a:chExt cx="0" cy="0"/>
        </a:xfrm>
      </p:grpSpPr>
      <p:sp>
        <p:nvSpPr>
          <p:cNvPr id="9" name="Content Placeholder 5"/>
          <p:cNvSpPr>
            <a:spLocks noGrp="1"/>
          </p:cNvSpPr>
          <p:nvPr>
            <p:ph sz="quarter" idx="21" hasCustomPrompt="1"/>
          </p:nvPr>
        </p:nvSpPr>
        <p:spPr>
          <a:xfrm>
            <a:off x="6081136" y="1975105"/>
            <a:ext cx="5440044" cy="3746073"/>
          </a:xfrm>
        </p:spPr>
        <p:txBody>
          <a:bodyPr/>
          <a:lstStyle>
            <a:lvl1pPr>
              <a:defRPr sz="2198"/>
            </a:lvl1pPr>
            <a:lvl2pPr>
              <a:defRPr sz="2198"/>
            </a:lvl2pPr>
            <a:lvl3pPr>
              <a:spcBef>
                <a:spcPts val="600"/>
              </a:spcBef>
              <a:spcAft>
                <a:spcPts val="600"/>
              </a:spcAft>
              <a:defRPr sz="2198"/>
            </a:lvl3pPr>
            <a:lvl4pPr>
              <a:defRPr sz="1798"/>
            </a:lvl4pPr>
            <a:lvl5pPr>
              <a:spcBef>
                <a:spcPts val="600"/>
              </a:spcBef>
              <a:spcAft>
                <a:spcPts val="600"/>
              </a:spcAft>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0" name="Content Placeholder 5"/>
          <p:cNvSpPr>
            <a:spLocks noGrp="1"/>
          </p:cNvSpPr>
          <p:nvPr>
            <p:ph sz="quarter" idx="20" hasCustomPrompt="1"/>
          </p:nvPr>
        </p:nvSpPr>
        <p:spPr>
          <a:xfrm>
            <a:off x="502920" y="1975105"/>
            <a:ext cx="5440044" cy="3746073"/>
          </a:xfrm>
        </p:spPr>
        <p:txBody>
          <a:bodyPr/>
          <a:lstStyle>
            <a:lvl1pPr>
              <a:defRPr sz="2198"/>
            </a:lvl1pPr>
            <a:lvl2pPr>
              <a:defRPr sz="2198"/>
            </a:lvl2pPr>
            <a:lvl3pPr>
              <a:spcBef>
                <a:spcPts val="600"/>
              </a:spcBef>
              <a:spcAft>
                <a:spcPts val="600"/>
              </a:spcAft>
              <a:defRPr sz="1998"/>
            </a:lvl3pPr>
            <a:lvl4pPr>
              <a:defRPr sz="1798"/>
            </a:lvl4pPr>
            <a:lvl5pPr>
              <a:spcBef>
                <a:spcPts val="600"/>
              </a:spcBef>
              <a:spcAft>
                <a:spcPts val="600"/>
              </a:spcAft>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3" name="Title 2"/>
          <p:cNvSpPr>
            <a:spLocks noGrp="1"/>
          </p:cNvSpPr>
          <p:nvPr>
            <p:ph type="title" hasCustomPrompt="1"/>
          </p:nvPr>
        </p:nvSpPr>
        <p:spPr/>
        <p:txBody>
          <a:bodyPr/>
          <a:lstStyle/>
          <a:p>
            <a:r>
              <a:rPr lang="en-US" dirty="0"/>
              <a:t>Click to add a title</a:t>
            </a:r>
          </a:p>
        </p:txBody>
      </p:sp>
      <p:sp>
        <p:nvSpPr>
          <p:cNvPr id="7" name="Text Placeholder 5"/>
          <p:cNvSpPr>
            <a:spLocks noGrp="1"/>
          </p:cNvSpPr>
          <p:nvPr>
            <p:ph type="body" sz="quarter" idx="17" hasCustomPrompt="1"/>
          </p:nvPr>
        </p:nvSpPr>
        <p:spPr>
          <a:xfrm>
            <a:off x="499933" y="1097280"/>
            <a:ext cx="11077942" cy="457200"/>
          </a:xfrm>
          <a:prstGeom prst="rect">
            <a:avLst/>
          </a:prstGeom>
        </p:spPr>
        <p:txBody>
          <a:bodyPr>
            <a:noAutofit/>
          </a:bodyPr>
          <a:lstStyle>
            <a:lvl1pPr>
              <a:spcBef>
                <a:spcPts val="0"/>
              </a:spcBef>
              <a:defRPr sz="1998" b="0" i="0" spc="-40">
                <a:solidFill>
                  <a:schemeClr val="tx1"/>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Tree>
    <p:extLst>
      <p:ext uri="{BB962C8B-B14F-4D97-AF65-F5344CB8AC3E}">
        <p14:creationId xmlns:p14="http://schemas.microsoft.com/office/powerpoint/2010/main" val="1394509115"/>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17" name="Content Placeholder 5"/>
          <p:cNvSpPr>
            <a:spLocks noGrp="1"/>
          </p:cNvSpPr>
          <p:nvPr>
            <p:ph sz="quarter" idx="25" hasCustomPrompt="1"/>
          </p:nvPr>
        </p:nvSpPr>
        <p:spPr>
          <a:xfrm>
            <a:off x="7922004" y="1975105"/>
            <a:ext cx="3621024" cy="3746073"/>
          </a:xfrm>
        </p:spPr>
        <p:txBody>
          <a:bodyPr/>
          <a:lstStyle>
            <a:lvl1pPr>
              <a:defRPr sz="2000"/>
            </a:lvl1pPr>
            <a:lvl2pPr>
              <a:defRPr sz="2000"/>
            </a:lvl2pPr>
            <a:lvl3pPr>
              <a:defRPr sz="18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5" name="Content Placeholder 5"/>
          <p:cNvSpPr>
            <a:spLocks noGrp="1"/>
          </p:cNvSpPr>
          <p:nvPr>
            <p:ph sz="quarter" idx="24" hasCustomPrompt="1"/>
          </p:nvPr>
        </p:nvSpPr>
        <p:spPr>
          <a:xfrm>
            <a:off x="4221046" y="1975105"/>
            <a:ext cx="3621024" cy="3746073"/>
          </a:xfrm>
        </p:spPr>
        <p:txBody>
          <a:bodyPr/>
          <a:lstStyle>
            <a:lvl1pPr>
              <a:defRPr sz="2000"/>
            </a:lvl1pPr>
            <a:lvl2pPr>
              <a:defRPr sz="2000"/>
            </a:lvl2pPr>
            <a:lvl3pPr>
              <a:defRPr sz="18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2" name="Content Placeholder 5"/>
          <p:cNvSpPr>
            <a:spLocks noGrp="1"/>
          </p:cNvSpPr>
          <p:nvPr>
            <p:ph sz="quarter" idx="23" hasCustomPrompt="1"/>
          </p:nvPr>
        </p:nvSpPr>
        <p:spPr>
          <a:xfrm>
            <a:off x="502920" y="1975105"/>
            <a:ext cx="3621024" cy="3746073"/>
          </a:xfrm>
        </p:spPr>
        <p:txBody>
          <a:bodyPr/>
          <a:lstStyle>
            <a:lvl1pPr>
              <a:defRPr sz="2000"/>
            </a:lvl1pPr>
            <a:lvl2pPr>
              <a:defRPr sz="2000"/>
            </a:lvl2pPr>
            <a:lvl3pPr>
              <a:spcBef>
                <a:spcPts val="400"/>
              </a:spcBef>
              <a:spcAft>
                <a:spcPts val="400"/>
              </a:spcAft>
              <a:defRPr sz="1800"/>
            </a:lvl3pPr>
            <a:lvl4pPr>
              <a:defRPr sz="1800"/>
            </a:lvl4pPr>
            <a:lvl5pPr>
              <a:spcBef>
                <a:spcPts val="400"/>
              </a:spcBef>
              <a:spcAft>
                <a:spcPts val="400"/>
              </a:spcAft>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2" name="Title 1"/>
          <p:cNvSpPr>
            <a:spLocks noGrp="1"/>
          </p:cNvSpPr>
          <p:nvPr>
            <p:ph type="title" hasCustomPrompt="1"/>
          </p:nvPr>
        </p:nvSpPr>
        <p:spPr>
          <a:xfrm>
            <a:off x="501904" y="543875"/>
            <a:ext cx="11109960" cy="548640"/>
          </a:xfrm>
        </p:spPr>
        <p:txBody>
          <a:bodyPr/>
          <a:lstStyle/>
          <a:p>
            <a:r>
              <a:rPr lang="en-US" dirty="0"/>
              <a:t>Click to add a title</a:t>
            </a:r>
          </a:p>
        </p:txBody>
      </p:sp>
    </p:spTree>
    <p:extLst>
      <p:ext uri="{BB962C8B-B14F-4D97-AF65-F5344CB8AC3E}">
        <p14:creationId xmlns:p14="http://schemas.microsoft.com/office/powerpoint/2010/main" val="4170492600"/>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1904" y="543875"/>
            <a:ext cx="11109960" cy="548640"/>
          </a:xfrm>
        </p:spPr>
        <p:txBody>
          <a:bodyPr/>
          <a:lstStyle/>
          <a:p>
            <a:r>
              <a:rPr lang="en-US" dirty="0"/>
              <a:t>Click to add a title</a:t>
            </a:r>
          </a:p>
        </p:txBody>
      </p:sp>
      <p:sp>
        <p:nvSpPr>
          <p:cNvPr id="4" name="Text Placeholder 3">
            <a:extLst>
              <a:ext uri="{FF2B5EF4-FFF2-40B4-BE49-F238E27FC236}">
                <a16:creationId xmlns:a16="http://schemas.microsoft.com/office/drawing/2014/main" id="{B81E7AF7-C437-414E-8312-6DBAC8C3CC54}"/>
              </a:ext>
            </a:extLst>
          </p:cNvPr>
          <p:cNvSpPr>
            <a:spLocks noGrp="1"/>
          </p:cNvSpPr>
          <p:nvPr>
            <p:ph type="body" sz="quarter" idx="29" hasCustomPrompt="1"/>
          </p:nvPr>
        </p:nvSpPr>
        <p:spPr>
          <a:xfrm>
            <a:off x="624840" y="1968500"/>
            <a:ext cx="3566160" cy="471487"/>
          </a:xfrm>
          <a:solidFill>
            <a:srgbClr val="00B4B4"/>
          </a:solidFill>
        </p:spPr>
        <p:txBody>
          <a:bodyPr lIns="548640" anchor="ct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100">
                <a:solidFill>
                  <a:schemeClr val="bg1"/>
                </a:solidFill>
              </a:defRPr>
            </a:lvl5pPr>
          </a:lstStyle>
          <a:p>
            <a:pPr lvl="0"/>
            <a:r>
              <a:rPr lang="en-US" dirty="0"/>
              <a:t>Column heading</a:t>
            </a:r>
          </a:p>
        </p:txBody>
      </p:sp>
      <p:sp>
        <p:nvSpPr>
          <p:cNvPr id="11" name="Text Placeholder 3">
            <a:extLst>
              <a:ext uri="{FF2B5EF4-FFF2-40B4-BE49-F238E27FC236}">
                <a16:creationId xmlns:a16="http://schemas.microsoft.com/office/drawing/2014/main" id="{28775321-218B-D846-8A1D-40A87203D59C}"/>
              </a:ext>
            </a:extLst>
          </p:cNvPr>
          <p:cNvSpPr>
            <a:spLocks noGrp="1"/>
          </p:cNvSpPr>
          <p:nvPr>
            <p:ph type="body" sz="quarter" idx="30" hasCustomPrompt="1"/>
          </p:nvPr>
        </p:nvSpPr>
        <p:spPr>
          <a:xfrm>
            <a:off x="4319747" y="1968500"/>
            <a:ext cx="3566160" cy="471487"/>
          </a:xfrm>
          <a:solidFill>
            <a:srgbClr val="00B4B4"/>
          </a:solidFill>
        </p:spPr>
        <p:txBody>
          <a:bodyPr lIns="548640" anchor="ct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100">
                <a:solidFill>
                  <a:schemeClr val="bg1"/>
                </a:solidFill>
              </a:defRPr>
            </a:lvl5pPr>
          </a:lstStyle>
          <a:p>
            <a:pPr lvl="0"/>
            <a:r>
              <a:rPr lang="en-US" dirty="0"/>
              <a:t>Column heading</a:t>
            </a:r>
          </a:p>
        </p:txBody>
      </p:sp>
      <p:sp>
        <p:nvSpPr>
          <p:cNvPr id="13" name="Text Placeholder 3">
            <a:extLst>
              <a:ext uri="{FF2B5EF4-FFF2-40B4-BE49-F238E27FC236}">
                <a16:creationId xmlns:a16="http://schemas.microsoft.com/office/drawing/2014/main" id="{EED37707-EC7F-D742-BE46-4E8BD84F6C4B}"/>
              </a:ext>
            </a:extLst>
          </p:cNvPr>
          <p:cNvSpPr>
            <a:spLocks noGrp="1"/>
          </p:cNvSpPr>
          <p:nvPr>
            <p:ph type="body" sz="quarter" idx="31" hasCustomPrompt="1"/>
          </p:nvPr>
        </p:nvSpPr>
        <p:spPr>
          <a:xfrm>
            <a:off x="8014653" y="1968500"/>
            <a:ext cx="3566160" cy="471487"/>
          </a:xfrm>
          <a:solidFill>
            <a:srgbClr val="00B4B4"/>
          </a:solidFill>
        </p:spPr>
        <p:txBody>
          <a:bodyPr lIns="548640" anchor="ctr"/>
          <a:lstStyle>
            <a:lvl1pPr>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100">
                <a:solidFill>
                  <a:schemeClr val="bg1"/>
                </a:solidFill>
              </a:defRPr>
            </a:lvl5pPr>
          </a:lstStyle>
          <a:p>
            <a:pPr lvl="0"/>
            <a:r>
              <a:rPr lang="en-US" dirty="0"/>
              <a:t>Column heading</a:t>
            </a:r>
          </a:p>
        </p:txBody>
      </p:sp>
      <p:sp>
        <p:nvSpPr>
          <p:cNvPr id="9" name="Text Placeholder 8">
            <a:extLst>
              <a:ext uri="{FF2B5EF4-FFF2-40B4-BE49-F238E27FC236}">
                <a16:creationId xmlns:a16="http://schemas.microsoft.com/office/drawing/2014/main" id="{A5F76555-CC0E-F74C-A980-5B0233122F3D}"/>
              </a:ext>
            </a:extLst>
          </p:cNvPr>
          <p:cNvSpPr>
            <a:spLocks noGrp="1" noChangeAspect="1"/>
          </p:cNvSpPr>
          <p:nvPr>
            <p:ph type="body" sz="quarter" idx="32" hasCustomPrompt="1"/>
          </p:nvPr>
        </p:nvSpPr>
        <p:spPr>
          <a:xfrm>
            <a:off x="684329" y="2021363"/>
            <a:ext cx="365760" cy="365760"/>
          </a:xfrm>
          <a:prstGeom prst="ellipse">
            <a:avLst/>
          </a:prstGeom>
          <a:solidFill>
            <a:schemeClr val="bg1"/>
          </a:solidFill>
        </p:spPr>
        <p:txBody>
          <a:bodyPr anchor="ctr"/>
          <a:lstStyle>
            <a:lvl1pPr algn="ctr">
              <a:defRPr sz="1600">
                <a:solidFill>
                  <a:srgbClr val="00B4B4"/>
                </a:solidFill>
              </a:defRPr>
            </a:lvl1pPr>
            <a:lvl2pPr>
              <a:defRPr>
                <a:solidFill>
                  <a:srgbClr val="00B4B4"/>
                </a:solidFill>
              </a:defRPr>
            </a:lvl2pPr>
            <a:lvl3pPr>
              <a:defRPr>
                <a:solidFill>
                  <a:srgbClr val="00B4B4"/>
                </a:solidFill>
              </a:defRPr>
            </a:lvl3pPr>
            <a:lvl4pPr>
              <a:defRPr>
                <a:solidFill>
                  <a:srgbClr val="00B4B4"/>
                </a:solidFill>
              </a:defRPr>
            </a:lvl4pPr>
            <a:lvl5pPr>
              <a:defRPr>
                <a:solidFill>
                  <a:srgbClr val="00B4B4"/>
                </a:solidFill>
              </a:defRPr>
            </a:lvl5pPr>
          </a:lstStyle>
          <a:p>
            <a:pPr lvl="0"/>
            <a:r>
              <a:rPr lang="en-US" dirty="0"/>
              <a:t>#</a:t>
            </a:r>
          </a:p>
        </p:txBody>
      </p:sp>
      <p:sp>
        <p:nvSpPr>
          <p:cNvPr id="16" name="Text Placeholder 8">
            <a:extLst>
              <a:ext uri="{FF2B5EF4-FFF2-40B4-BE49-F238E27FC236}">
                <a16:creationId xmlns:a16="http://schemas.microsoft.com/office/drawing/2014/main" id="{E54BBCFD-EEEF-7848-AA89-5AB08036F99E}"/>
              </a:ext>
            </a:extLst>
          </p:cNvPr>
          <p:cNvSpPr>
            <a:spLocks noGrp="1" noChangeAspect="1"/>
          </p:cNvSpPr>
          <p:nvPr>
            <p:ph type="body" sz="quarter" idx="33" hasCustomPrompt="1"/>
          </p:nvPr>
        </p:nvSpPr>
        <p:spPr>
          <a:xfrm>
            <a:off x="4392729" y="2021363"/>
            <a:ext cx="365760" cy="365760"/>
          </a:xfrm>
          <a:prstGeom prst="ellipse">
            <a:avLst/>
          </a:prstGeom>
          <a:solidFill>
            <a:schemeClr val="bg1"/>
          </a:solidFill>
        </p:spPr>
        <p:txBody>
          <a:bodyPr anchor="ctr"/>
          <a:lstStyle>
            <a:lvl1pPr algn="ctr">
              <a:defRPr sz="1600">
                <a:solidFill>
                  <a:srgbClr val="00B4B4"/>
                </a:solidFill>
              </a:defRPr>
            </a:lvl1pPr>
            <a:lvl2pPr>
              <a:defRPr>
                <a:solidFill>
                  <a:srgbClr val="00B4B4"/>
                </a:solidFill>
              </a:defRPr>
            </a:lvl2pPr>
            <a:lvl3pPr>
              <a:defRPr>
                <a:solidFill>
                  <a:srgbClr val="00B4B4"/>
                </a:solidFill>
              </a:defRPr>
            </a:lvl3pPr>
            <a:lvl4pPr>
              <a:defRPr>
                <a:solidFill>
                  <a:srgbClr val="00B4B4"/>
                </a:solidFill>
              </a:defRPr>
            </a:lvl4pPr>
            <a:lvl5pPr>
              <a:defRPr>
                <a:solidFill>
                  <a:srgbClr val="00B4B4"/>
                </a:solidFill>
              </a:defRPr>
            </a:lvl5pPr>
          </a:lstStyle>
          <a:p>
            <a:pPr lvl="0"/>
            <a:r>
              <a:rPr lang="en-US" dirty="0"/>
              <a:t>#</a:t>
            </a:r>
          </a:p>
        </p:txBody>
      </p:sp>
      <p:sp>
        <p:nvSpPr>
          <p:cNvPr id="18" name="Text Placeholder 8">
            <a:extLst>
              <a:ext uri="{FF2B5EF4-FFF2-40B4-BE49-F238E27FC236}">
                <a16:creationId xmlns:a16="http://schemas.microsoft.com/office/drawing/2014/main" id="{23D07376-6D2A-D047-958B-4BACCB58F6E3}"/>
              </a:ext>
            </a:extLst>
          </p:cNvPr>
          <p:cNvSpPr>
            <a:spLocks noGrp="1" noChangeAspect="1"/>
          </p:cNvSpPr>
          <p:nvPr>
            <p:ph type="body" sz="quarter" idx="34" hasCustomPrompt="1"/>
          </p:nvPr>
        </p:nvSpPr>
        <p:spPr>
          <a:xfrm>
            <a:off x="8101129" y="2021363"/>
            <a:ext cx="365760" cy="365760"/>
          </a:xfrm>
          <a:prstGeom prst="ellipse">
            <a:avLst/>
          </a:prstGeom>
          <a:solidFill>
            <a:schemeClr val="bg1"/>
          </a:solidFill>
        </p:spPr>
        <p:txBody>
          <a:bodyPr anchor="ctr"/>
          <a:lstStyle>
            <a:lvl1pPr algn="ctr">
              <a:defRPr sz="1600">
                <a:solidFill>
                  <a:srgbClr val="00B4B4"/>
                </a:solidFill>
              </a:defRPr>
            </a:lvl1pPr>
            <a:lvl2pPr>
              <a:defRPr>
                <a:solidFill>
                  <a:srgbClr val="00B4B4"/>
                </a:solidFill>
              </a:defRPr>
            </a:lvl2pPr>
            <a:lvl3pPr>
              <a:defRPr>
                <a:solidFill>
                  <a:srgbClr val="00B4B4"/>
                </a:solidFill>
              </a:defRPr>
            </a:lvl3pPr>
            <a:lvl4pPr>
              <a:defRPr>
                <a:solidFill>
                  <a:srgbClr val="00B4B4"/>
                </a:solidFill>
              </a:defRPr>
            </a:lvl4pPr>
            <a:lvl5pPr>
              <a:defRPr>
                <a:solidFill>
                  <a:srgbClr val="00B4B4"/>
                </a:solidFill>
              </a:defRPr>
            </a:lvl5pPr>
          </a:lstStyle>
          <a:p>
            <a:pPr lvl="0"/>
            <a:r>
              <a:rPr lang="en-US" dirty="0"/>
              <a:t>#</a:t>
            </a:r>
          </a:p>
        </p:txBody>
      </p:sp>
      <p:sp>
        <p:nvSpPr>
          <p:cNvPr id="14" name="Text Placeholder 13">
            <a:extLst>
              <a:ext uri="{FF2B5EF4-FFF2-40B4-BE49-F238E27FC236}">
                <a16:creationId xmlns:a16="http://schemas.microsoft.com/office/drawing/2014/main" id="{520B7139-1F3C-214D-A94F-5D42DDC96EC7}"/>
              </a:ext>
            </a:extLst>
          </p:cNvPr>
          <p:cNvSpPr>
            <a:spLocks noGrp="1"/>
          </p:cNvSpPr>
          <p:nvPr>
            <p:ph type="body" sz="quarter" idx="35" hasCustomPrompt="1"/>
          </p:nvPr>
        </p:nvSpPr>
        <p:spPr>
          <a:xfrm>
            <a:off x="624840" y="2458243"/>
            <a:ext cx="3566160" cy="1645920"/>
          </a:xfrm>
          <a:solidFill>
            <a:schemeClr val="tx2">
              <a:lumMod val="20000"/>
              <a:lumOff val="80000"/>
            </a:schemeClr>
          </a:solidFill>
        </p:spPr>
        <p:txBody>
          <a:bodyPr lIns="128016" tIns="91440" rIns="91440"/>
          <a:lstStyle>
            <a:lvl1pPr>
              <a:defRPr sz="1600"/>
            </a:lvl1pPr>
            <a:lvl2pPr>
              <a:defRPr sz="1600"/>
            </a:lvl2pPr>
            <a:lvl3pPr>
              <a:defRPr sz="1600"/>
            </a:lvl3pPr>
            <a:lvl4pPr>
              <a:defRPr sz="1400"/>
            </a:lvl4pPr>
            <a:lvl5pPr>
              <a:defRPr sz="1100"/>
            </a:lvl5pPr>
          </a:lstStyle>
          <a:p>
            <a:pPr lvl="0"/>
            <a:r>
              <a:rPr lang="en-US" dirty="0"/>
              <a:t>Click to add content</a:t>
            </a:r>
          </a:p>
          <a:p>
            <a:pPr lvl="1"/>
            <a:r>
              <a:rPr lang="en-US" dirty="0"/>
              <a:t>Second level Indent style  </a:t>
            </a:r>
          </a:p>
          <a:p>
            <a:pPr lvl="2"/>
            <a:r>
              <a:rPr lang="en-US" dirty="0"/>
              <a:t>Third level indent style uses bullets</a:t>
            </a:r>
          </a:p>
          <a:p>
            <a:pPr lvl="3"/>
            <a:r>
              <a:rPr lang="en-US" dirty="0"/>
              <a:t>Fourth level content</a:t>
            </a:r>
          </a:p>
          <a:p>
            <a:pPr lvl="4"/>
            <a:r>
              <a:rPr lang="en-US" dirty="0"/>
              <a:t>Fifth level content</a:t>
            </a:r>
          </a:p>
        </p:txBody>
      </p:sp>
      <p:sp>
        <p:nvSpPr>
          <p:cNvPr id="19" name="Text Placeholder 13">
            <a:extLst>
              <a:ext uri="{FF2B5EF4-FFF2-40B4-BE49-F238E27FC236}">
                <a16:creationId xmlns:a16="http://schemas.microsoft.com/office/drawing/2014/main" id="{42BF7C3E-E99F-BE4B-BF77-9C717AE5C796}"/>
              </a:ext>
            </a:extLst>
          </p:cNvPr>
          <p:cNvSpPr>
            <a:spLocks noGrp="1"/>
          </p:cNvSpPr>
          <p:nvPr>
            <p:ph type="body" sz="quarter" idx="36" hasCustomPrompt="1"/>
          </p:nvPr>
        </p:nvSpPr>
        <p:spPr>
          <a:xfrm>
            <a:off x="624840" y="4198143"/>
            <a:ext cx="3566160" cy="1645920"/>
          </a:xfrm>
          <a:solidFill>
            <a:schemeClr val="tx2">
              <a:lumMod val="20000"/>
              <a:lumOff val="80000"/>
            </a:schemeClr>
          </a:solidFill>
        </p:spPr>
        <p:txBody>
          <a:bodyPr lIns="128016" tIns="91440" rIns="91440"/>
          <a:lstStyle>
            <a:lvl1pPr>
              <a:defRPr sz="1600"/>
            </a:lvl1pPr>
            <a:lvl2pPr>
              <a:defRPr sz="1600"/>
            </a:lvl2pPr>
            <a:lvl3pPr>
              <a:defRPr sz="1600"/>
            </a:lvl3pPr>
            <a:lvl4pPr>
              <a:defRPr sz="1400"/>
            </a:lvl4pPr>
            <a:lvl5pPr>
              <a:defRPr sz="1100"/>
            </a:lvl5pPr>
          </a:lstStyle>
          <a:p>
            <a:pPr lvl="0"/>
            <a:r>
              <a:rPr lang="en-US" dirty="0"/>
              <a:t>Click to add content</a:t>
            </a:r>
          </a:p>
          <a:p>
            <a:pPr lvl="1"/>
            <a:r>
              <a:rPr lang="en-US" dirty="0"/>
              <a:t>Second level Indent style  </a:t>
            </a:r>
          </a:p>
          <a:p>
            <a:pPr lvl="2"/>
            <a:r>
              <a:rPr lang="en-US" dirty="0"/>
              <a:t>Third level indent style uses bullets</a:t>
            </a:r>
          </a:p>
          <a:p>
            <a:pPr lvl="3"/>
            <a:r>
              <a:rPr lang="en-US" dirty="0"/>
              <a:t>Fourth level content</a:t>
            </a:r>
          </a:p>
          <a:p>
            <a:pPr lvl="4"/>
            <a:r>
              <a:rPr lang="en-US" dirty="0"/>
              <a:t>Fifth level content</a:t>
            </a:r>
          </a:p>
        </p:txBody>
      </p:sp>
      <p:sp>
        <p:nvSpPr>
          <p:cNvPr id="20" name="Text Placeholder 13">
            <a:extLst>
              <a:ext uri="{FF2B5EF4-FFF2-40B4-BE49-F238E27FC236}">
                <a16:creationId xmlns:a16="http://schemas.microsoft.com/office/drawing/2014/main" id="{90BA400F-31D5-E643-8FF9-F78F3B8FC0C9}"/>
              </a:ext>
            </a:extLst>
          </p:cNvPr>
          <p:cNvSpPr>
            <a:spLocks noGrp="1"/>
          </p:cNvSpPr>
          <p:nvPr>
            <p:ph type="body" sz="quarter" idx="37" hasCustomPrompt="1"/>
          </p:nvPr>
        </p:nvSpPr>
        <p:spPr>
          <a:xfrm>
            <a:off x="4319747" y="2458243"/>
            <a:ext cx="3566160" cy="1645920"/>
          </a:xfrm>
          <a:solidFill>
            <a:schemeClr val="tx2">
              <a:lumMod val="20000"/>
              <a:lumOff val="80000"/>
            </a:schemeClr>
          </a:solidFill>
        </p:spPr>
        <p:txBody>
          <a:bodyPr lIns="128016" tIns="91440" rIns="91440"/>
          <a:lstStyle>
            <a:lvl1pPr>
              <a:defRPr sz="1600"/>
            </a:lvl1pPr>
            <a:lvl2pPr>
              <a:defRPr sz="1600"/>
            </a:lvl2pPr>
            <a:lvl3pPr>
              <a:defRPr sz="1600"/>
            </a:lvl3pPr>
            <a:lvl4pPr>
              <a:defRPr sz="1400"/>
            </a:lvl4pPr>
            <a:lvl5pPr>
              <a:defRPr sz="1100"/>
            </a:lvl5pPr>
          </a:lstStyle>
          <a:p>
            <a:pPr lvl="0"/>
            <a:r>
              <a:rPr lang="en-US" dirty="0"/>
              <a:t>Click to add content</a:t>
            </a:r>
          </a:p>
          <a:p>
            <a:pPr lvl="1"/>
            <a:r>
              <a:rPr lang="en-US" dirty="0"/>
              <a:t>Second level Indent style  </a:t>
            </a:r>
          </a:p>
          <a:p>
            <a:pPr lvl="2"/>
            <a:r>
              <a:rPr lang="en-US" dirty="0"/>
              <a:t>Third level indent style uses bullets</a:t>
            </a:r>
          </a:p>
          <a:p>
            <a:pPr lvl="3"/>
            <a:r>
              <a:rPr lang="en-US" dirty="0"/>
              <a:t>Fourth level content</a:t>
            </a:r>
          </a:p>
          <a:p>
            <a:pPr lvl="4"/>
            <a:r>
              <a:rPr lang="en-US" dirty="0"/>
              <a:t>Fifth level content</a:t>
            </a:r>
          </a:p>
        </p:txBody>
      </p:sp>
      <p:sp>
        <p:nvSpPr>
          <p:cNvPr id="21" name="Text Placeholder 13">
            <a:extLst>
              <a:ext uri="{FF2B5EF4-FFF2-40B4-BE49-F238E27FC236}">
                <a16:creationId xmlns:a16="http://schemas.microsoft.com/office/drawing/2014/main" id="{64584079-0597-CC44-8DDA-0965AFB62A18}"/>
              </a:ext>
            </a:extLst>
          </p:cNvPr>
          <p:cNvSpPr>
            <a:spLocks noGrp="1"/>
          </p:cNvSpPr>
          <p:nvPr>
            <p:ph type="body" sz="quarter" idx="38" hasCustomPrompt="1"/>
          </p:nvPr>
        </p:nvSpPr>
        <p:spPr>
          <a:xfrm>
            <a:off x="4319747" y="4198143"/>
            <a:ext cx="3566160" cy="1645920"/>
          </a:xfrm>
          <a:solidFill>
            <a:schemeClr val="tx2">
              <a:lumMod val="20000"/>
              <a:lumOff val="80000"/>
            </a:schemeClr>
          </a:solidFill>
        </p:spPr>
        <p:txBody>
          <a:bodyPr lIns="128016" tIns="91440" rIns="91440"/>
          <a:lstStyle>
            <a:lvl1pPr>
              <a:defRPr sz="1600"/>
            </a:lvl1pPr>
            <a:lvl2pPr>
              <a:defRPr sz="1600"/>
            </a:lvl2pPr>
            <a:lvl3pPr>
              <a:defRPr sz="1600"/>
            </a:lvl3pPr>
            <a:lvl4pPr>
              <a:defRPr sz="1400"/>
            </a:lvl4pPr>
            <a:lvl5pPr>
              <a:defRPr sz="1100"/>
            </a:lvl5pPr>
          </a:lstStyle>
          <a:p>
            <a:pPr lvl="0"/>
            <a:r>
              <a:rPr lang="en-US" dirty="0"/>
              <a:t>Click to add content</a:t>
            </a:r>
          </a:p>
          <a:p>
            <a:pPr lvl="1"/>
            <a:r>
              <a:rPr lang="en-US" dirty="0"/>
              <a:t>Second level Indent style  </a:t>
            </a:r>
          </a:p>
          <a:p>
            <a:pPr lvl="2"/>
            <a:r>
              <a:rPr lang="en-US" dirty="0"/>
              <a:t>Third level indent style uses bullets</a:t>
            </a:r>
          </a:p>
          <a:p>
            <a:pPr lvl="3"/>
            <a:r>
              <a:rPr lang="en-US" dirty="0"/>
              <a:t>Fourth level content</a:t>
            </a:r>
          </a:p>
          <a:p>
            <a:pPr lvl="4"/>
            <a:r>
              <a:rPr lang="en-US" dirty="0"/>
              <a:t>Fifth level content</a:t>
            </a:r>
          </a:p>
        </p:txBody>
      </p:sp>
      <p:sp>
        <p:nvSpPr>
          <p:cNvPr id="22" name="Text Placeholder 13">
            <a:extLst>
              <a:ext uri="{FF2B5EF4-FFF2-40B4-BE49-F238E27FC236}">
                <a16:creationId xmlns:a16="http://schemas.microsoft.com/office/drawing/2014/main" id="{8E43DE2E-DB23-9A4C-9516-3DBC5666E4FD}"/>
              </a:ext>
            </a:extLst>
          </p:cNvPr>
          <p:cNvSpPr>
            <a:spLocks noGrp="1"/>
          </p:cNvSpPr>
          <p:nvPr>
            <p:ph type="body" sz="quarter" idx="39" hasCustomPrompt="1"/>
          </p:nvPr>
        </p:nvSpPr>
        <p:spPr>
          <a:xfrm>
            <a:off x="8014653" y="2458243"/>
            <a:ext cx="3566160" cy="1645920"/>
          </a:xfrm>
          <a:solidFill>
            <a:schemeClr val="tx2">
              <a:lumMod val="20000"/>
              <a:lumOff val="80000"/>
            </a:schemeClr>
          </a:solidFill>
        </p:spPr>
        <p:txBody>
          <a:bodyPr lIns="128016" tIns="91440" rIns="91440"/>
          <a:lstStyle>
            <a:lvl1pPr>
              <a:defRPr sz="1600"/>
            </a:lvl1pPr>
            <a:lvl2pPr>
              <a:defRPr sz="1600"/>
            </a:lvl2pPr>
            <a:lvl3pPr>
              <a:defRPr sz="1600"/>
            </a:lvl3pPr>
            <a:lvl4pPr>
              <a:defRPr sz="1400"/>
            </a:lvl4pPr>
            <a:lvl5pPr>
              <a:defRPr sz="1100"/>
            </a:lvl5pPr>
          </a:lstStyle>
          <a:p>
            <a:pPr lvl="0"/>
            <a:r>
              <a:rPr lang="en-US" dirty="0"/>
              <a:t>Click to add content</a:t>
            </a:r>
          </a:p>
          <a:p>
            <a:pPr lvl="1"/>
            <a:r>
              <a:rPr lang="en-US" dirty="0"/>
              <a:t>Second level Indent style  </a:t>
            </a:r>
          </a:p>
          <a:p>
            <a:pPr lvl="2"/>
            <a:r>
              <a:rPr lang="en-US" dirty="0"/>
              <a:t>Third level indent style uses bullets</a:t>
            </a:r>
          </a:p>
          <a:p>
            <a:pPr lvl="3"/>
            <a:r>
              <a:rPr lang="en-US" dirty="0"/>
              <a:t>Fourth level content</a:t>
            </a:r>
          </a:p>
          <a:p>
            <a:pPr lvl="4"/>
            <a:r>
              <a:rPr lang="en-US" dirty="0"/>
              <a:t>Fifth level content</a:t>
            </a:r>
          </a:p>
        </p:txBody>
      </p:sp>
      <p:sp>
        <p:nvSpPr>
          <p:cNvPr id="23" name="Text Placeholder 13">
            <a:extLst>
              <a:ext uri="{FF2B5EF4-FFF2-40B4-BE49-F238E27FC236}">
                <a16:creationId xmlns:a16="http://schemas.microsoft.com/office/drawing/2014/main" id="{608025E3-16D9-884F-A8CD-74545BD4A943}"/>
              </a:ext>
            </a:extLst>
          </p:cNvPr>
          <p:cNvSpPr>
            <a:spLocks noGrp="1"/>
          </p:cNvSpPr>
          <p:nvPr>
            <p:ph type="body" sz="quarter" idx="40" hasCustomPrompt="1"/>
          </p:nvPr>
        </p:nvSpPr>
        <p:spPr>
          <a:xfrm>
            <a:off x="8014653" y="4198143"/>
            <a:ext cx="3566160" cy="1645920"/>
          </a:xfrm>
          <a:solidFill>
            <a:schemeClr val="tx2">
              <a:lumMod val="20000"/>
              <a:lumOff val="80000"/>
            </a:schemeClr>
          </a:solidFill>
        </p:spPr>
        <p:txBody>
          <a:bodyPr lIns="128016" tIns="91440" rIns="91440"/>
          <a:lstStyle>
            <a:lvl1pPr>
              <a:defRPr sz="1600"/>
            </a:lvl1pPr>
            <a:lvl2pPr>
              <a:defRPr sz="1600"/>
            </a:lvl2pPr>
            <a:lvl3pPr>
              <a:defRPr sz="1600"/>
            </a:lvl3pPr>
            <a:lvl4pPr>
              <a:defRPr sz="1400"/>
            </a:lvl4pPr>
            <a:lvl5pPr>
              <a:defRPr sz="1100"/>
            </a:lvl5pPr>
          </a:lstStyle>
          <a:p>
            <a:pPr lvl="0"/>
            <a:r>
              <a:rPr lang="en-US" dirty="0"/>
              <a:t>Click to add content</a:t>
            </a:r>
          </a:p>
          <a:p>
            <a:pPr lvl="1"/>
            <a:r>
              <a:rPr lang="en-US" dirty="0"/>
              <a:t>Second level Indent style  </a:t>
            </a:r>
          </a:p>
          <a:p>
            <a:pPr lvl="2"/>
            <a:r>
              <a:rPr lang="en-US" dirty="0"/>
              <a:t>Third level indent style uses bullets</a:t>
            </a:r>
          </a:p>
          <a:p>
            <a:pPr lvl="3"/>
            <a:r>
              <a:rPr lang="en-US" dirty="0"/>
              <a:t>Fourth level content</a:t>
            </a:r>
          </a:p>
          <a:p>
            <a:pPr lvl="4"/>
            <a:r>
              <a:rPr lang="en-US" dirty="0"/>
              <a:t>Fifth level content</a:t>
            </a:r>
          </a:p>
        </p:txBody>
      </p:sp>
    </p:spTree>
    <p:extLst>
      <p:ext uri="{BB962C8B-B14F-4D97-AF65-F5344CB8AC3E}">
        <p14:creationId xmlns:p14="http://schemas.microsoft.com/office/powerpoint/2010/main" val="1169757919"/>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title 3-Column">
    <p:spTree>
      <p:nvGrpSpPr>
        <p:cNvPr id="1" name=""/>
        <p:cNvGrpSpPr/>
        <p:nvPr/>
      </p:nvGrpSpPr>
      <p:grpSpPr>
        <a:xfrm>
          <a:off x="0" y="0"/>
          <a:ext cx="0" cy="0"/>
          <a:chOff x="0" y="0"/>
          <a:chExt cx="0" cy="0"/>
        </a:xfrm>
      </p:grpSpPr>
      <p:sp>
        <p:nvSpPr>
          <p:cNvPr id="12" name="Content Placeholder 5"/>
          <p:cNvSpPr>
            <a:spLocks noGrp="1"/>
          </p:cNvSpPr>
          <p:nvPr>
            <p:ph sz="quarter" idx="25" hasCustomPrompt="1"/>
          </p:nvPr>
        </p:nvSpPr>
        <p:spPr>
          <a:xfrm>
            <a:off x="7922827" y="1975105"/>
            <a:ext cx="3621024" cy="3749040"/>
          </a:xfrm>
        </p:spPr>
        <p:txBody>
          <a:bodyPr/>
          <a:lstStyle>
            <a:lvl1pPr>
              <a:defRPr sz="2000"/>
            </a:lvl1pPr>
            <a:lvl2pPr>
              <a:defRPr sz="2000"/>
            </a:lvl2pPr>
            <a:lvl3pPr>
              <a:defRPr sz="18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7" name="Content Placeholder 5"/>
          <p:cNvSpPr>
            <a:spLocks noGrp="1"/>
          </p:cNvSpPr>
          <p:nvPr>
            <p:ph sz="quarter" idx="24" hasCustomPrompt="1"/>
          </p:nvPr>
        </p:nvSpPr>
        <p:spPr>
          <a:xfrm>
            <a:off x="4224341" y="1975105"/>
            <a:ext cx="3621024" cy="3749040"/>
          </a:xfrm>
        </p:spPr>
        <p:txBody>
          <a:bodyPr/>
          <a:lstStyle>
            <a:lvl1pPr>
              <a:defRPr sz="2000"/>
            </a:lvl1pPr>
            <a:lvl2pPr>
              <a:defRPr sz="2000"/>
            </a:lvl2pPr>
            <a:lvl3pPr>
              <a:defRPr sz="18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4" name="Content Placeholder 5"/>
          <p:cNvSpPr>
            <a:spLocks noGrp="1"/>
          </p:cNvSpPr>
          <p:nvPr>
            <p:ph sz="quarter" idx="23" hasCustomPrompt="1"/>
          </p:nvPr>
        </p:nvSpPr>
        <p:spPr>
          <a:xfrm>
            <a:off x="502920" y="1975105"/>
            <a:ext cx="3621024" cy="3749040"/>
          </a:xfrm>
        </p:spPr>
        <p:txBody>
          <a:bodyPr/>
          <a:lstStyle>
            <a:lvl1pPr>
              <a:defRPr sz="2000"/>
            </a:lvl1pPr>
            <a:lvl2pPr>
              <a:defRPr sz="2000"/>
            </a:lvl2pPr>
            <a:lvl3pPr>
              <a:defRPr sz="18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2" name="Title 1"/>
          <p:cNvSpPr>
            <a:spLocks noGrp="1"/>
          </p:cNvSpPr>
          <p:nvPr>
            <p:ph type="title" hasCustomPrompt="1"/>
          </p:nvPr>
        </p:nvSpPr>
        <p:spPr>
          <a:xfrm>
            <a:off x="501904" y="543875"/>
            <a:ext cx="11109960" cy="548640"/>
          </a:xfrm>
        </p:spPr>
        <p:txBody>
          <a:bodyPr/>
          <a:lstStyle/>
          <a:p>
            <a:r>
              <a:rPr lang="en-US" dirty="0"/>
              <a:t>Click to add a title</a:t>
            </a:r>
          </a:p>
        </p:txBody>
      </p:sp>
      <p:sp>
        <p:nvSpPr>
          <p:cNvPr id="8" name="Text Placeholder 5"/>
          <p:cNvSpPr>
            <a:spLocks noGrp="1"/>
          </p:cNvSpPr>
          <p:nvPr>
            <p:ph type="body" sz="quarter" idx="17" hasCustomPrompt="1"/>
          </p:nvPr>
        </p:nvSpPr>
        <p:spPr>
          <a:xfrm>
            <a:off x="499933" y="1097280"/>
            <a:ext cx="11077942" cy="457200"/>
          </a:xfrm>
          <a:prstGeom prst="rect">
            <a:avLst/>
          </a:prstGeom>
        </p:spPr>
        <p:txBody>
          <a:bodyPr>
            <a:noAutofit/>
          </a:bodyPr>
          <a:lstStyle>
            <a:lvl1pPr>
              <a:spcBef>
                <a:spcPts val="0"/>
              </a:spcBef>
              <a:defRPr sz="1998" b="0" i="0" spc="-40">
                <a:solidFill>
                  <a:schemeClr val="tx1"/>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Tree>
    <p:extLst>
      <p:ext uri="{BB962C8B-B14F-4D97-AF65-F5344CB8AC3E}">
        <p14:creationId xmlns:p14="http://schemas.microsoft.com/office/powerpoint/2010/main" val="2554202988"/>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Column newspaper">
    <p:spTree>
      <p:nvGrpSpPr>
        <p:cNvPr id="1" name=""/>
        <p:cNvGrpSpPr/>
        <p:nvPr/>
      </p:nvGrpSpPr>
      <p:grpSpPr>
        <a:xfrm>
          <a:off x="0" y="0"/>
          <a:ext cx="0" cy="0"/>
          <a:chOff x="0" y="0"/>
          <a:chExt cx="0" cy="0"/>
        </a:xfrm>
      </p:grpSpPr>
      <p:sp>
        <p:nvSpPr>
          <p:cNvPr id="17" name="Content Placeholder 5"/>
          <p:cNvSpPr>
            <a:spLocks noGrp="1"/>
          </p:cNvSpPr>
          <p:nvPr>
            <p:ph sz="quarter" idx="25" hasCustomPrompt="1"/>
          </p:nvPr>
        </p:nvSpPr>
        <p:spPr>
          <a:xfrm>
            <a:off x="7922004" y="1975105"/>
            <a:ext cx="3621024" cy="3746073"/>
          </a:xfrm>
        </p:spPr>
        <p:txBody>
          <a:bodyPr/>
          <a:lstStyle>
            <a:lvl1pPr>
              <a:defRPr sz="1200"/>
            </a:lvl1pPr>
            <a:lvl2pPr>
              <a:defRPr sz="1200"/>
            </a:lvl2pPr>
            <a:lvl3pPr>
              <a:defRPr sz="1800"/>
            </a:lvl3pPr>
            <a:lvl4pPr>
              <a:defRPr sz="1800"/>
            </a:lvl4pPr>
            <a:lvl5pPr>
              <a:defRPr sz="1600"/>
            </a:lvl5pPr>
          </a:lstStyle>
          <a:p>
            <a:pPr lvl="0"/>
            <a:r>
              <a:rPr lang="en-US" dirty="0"/>
              <a:t>Click to add newspaper style content</a:t>
            </a:r>
          </a:p>
          <a:p>
            <a:pPr lvl="1"/>
            <a:r>
              <a:rPr lang="en-US" dirty="0"/>
              <a:t>Use the Increase/Decrease Indent control to select the second level content style  </a:t>
            </a:r>
          </a:p>
        </p:txBody>
      </p:sp>
      <p:sp>
        <p:nvSpPr>
          <p:cNvPr id="15" name="Content Placeholder 5"/>
          <p:cNvSpPr>
            <a:spLocks noGrp="1"/>
          </p:cNvSpPr>
          <p:nvPr>
            <p:ph sz="quarter" idx="24" hasCustomPrompt="1"/>
          </p:nvPr>
        </p:nvSpPr>
        <p:spPr>
          <a:xfrm>
            <a:off x="4221046" y="1975105"/>
            <a:ext cx="3621024" cy="3746073"/>
          </a:xfrm>
        </p:spPr>
        <p:txBody>
          <a:bodyPr/>
          <a:lstStyle>
            <a:lvl1pPr>
              <a:defRPr sz="1200"/>
            </a:lvl1pPr>
            <a:lvl2pPr>
              <a:defRPr sz="1200"/>
            </a:lvl2pPr>
            <a:lvl3pPr>
              <a:defRPr sz="1800"/>
            </a:lvl3pPr>
            <a:lvl4pPr>
              <a:defRPr sz="1800"/>
            </a:lvl4pPr>
            <a:lvl5pPr>
              <a:defRPr sz="1600"/>
            </a:lvl5pPr>
          </a:lstStyle>
          <a:p>
            <a:pPr lvl="0"/>
            <a:r>
              <a:rPr lang="en-US" dirty="0"/>
              <a:t>Click to add newspaper style content</a:t>
            </a:r>
          </a:p>
          <a:p>
            <a:pPr lvl="1"/>
            <a:r>
              <a:rPr lang="en-US" dirty="0"/>
              <a:t>Use the Increase/Decrease Indent control to select the second level content style  </a:t>
            </a:r>
          </a:p>
        </p:txBody>
      </p:sp>
      <p:sp>
        <p:nvSpPr>
          <p:cNvPr id="12" name="Content Placeholder 5"/>
          <p:cNvSpPr>
            <a:spLocks noGrp="1"/>
          </p:cNvSpPr>
          <p:nvPr>
            <p:ph sz="quarter" idx="23" hasCustomPrompt="1"/>
          </p:nvPr>
        </p:nvSpPr>
        <p:spPr>
          <a:xfrm>
            <a:off x="502920" y="1975105"/>
            <a:ext cx="3621024" cy="3746073"/>
          </a:xfrm>
        </p:spPr>
        <p:txBody>
          <a:bodyPr/>
          <a:lstStyle>
            <a:lvl1pPr>
              <a:defRPr sz="1200"/>
            </a:lvl1pPr>
            <a:lvl2pPr>
              <a:defRPr sz="1200"/>
            </a:lvl2pPr>
            <a:lvl3pPr>
              <a:spcBef>
                <a:spcPts val="400"/>
              </a:spcBef>
              <a:spcAft>
                <a:spcPts val="400"/>
              </a:spcAft>
              <a:defRPr sz="1800"/>
            </a:lvl3pPr>
            <a:lvl4pPr>
              <a:defRPr sz="1800"/>
            </a:lvl4pPr>
            <a:lvl5pPr>
              <a:spcBef>
                <a:spcPts val="400"/>
              </a:spcBef>
              <a:spcAft>
                <a:spcPts val="400"/>
              </a:spcAft>
              <a:defRPr sz="1600"/>
            </a:lvl5pPr>
          </a:lstStyle>
          <a:p>
            <a:pPr lvl="0"/>
            <a:r>
              <a:rPr lang="en-US" dirty="0"/>
              <a:t>Click to add newspaper style content</a:t>
            </a:r>
          </a:p>
          <a:p>
            <a:pPr lvl="1"/>
            <a:r>
              <a:rPr lang="en-US" dirty="0"/>
              <a:t>Use the Increase/Decrease Indent control to select the second level content style  </a:t>
            </a:r>
          </a:p>
        </p:txBody>
      </p:sp>
      <p:sp>
        <p:nvSpPr>
          <p:cNvPr id="2" name="Title 1"/>
          <p:cNvSpPr>
            <a:spLocks noGrp="1"/>
          </p:cNvSpPr>
          <p:nvPr>
            <p:ph type="title" hasCustomPrompt="1"/>
          </p:nvPr>
        </p:nvSpPr>
        <p:spPr>
          <a:xfrm>
            <a:off x="501904" y="543875"/>
            <a:ext cx="11109960" cy="548640"/>
          </a:xfrm>
        </p:spPr>
        <p:txBody>
          <a:bodyPr/>
          <a:lstStyle/>
          <a:p>
            <a:r>
              <a:rPr lang="en-US" dirty="0"/>
              <a:t>Click to add a title</a:t>
            </a:r>
          </a:p>
        </p:txBody>
      </p:sp>
    </p:spTree>
    <p:extLst>
      <p:ext uri="{BB962C8B-B14F-4D97-AF65-F5344CB8AC3E}">
        <p14:creationId xmlns:p14="http://schemas.microsoft.com/office/powerpoint/2010/main" val="1974899323"/>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ubtitle 3-Column newspaper">
    <p:spTree>
      <p:nvGrpSpPr>
        <p:cNvPr id="1" name=""/>
        <p:cNvGrpSpPr/>
        <p:nvPr/>
      </p:nvGrpSpPr>
      <p:grpSpPr>
        <a:xfrm>
          <a:off x="0" y="0"/>
          <a:ext cx="0" cy="0"/>
          <a:chOff x="0" y="0"/>
          <a:chExt cx="0" cy="0"/>
        </a:xfrm>
      </p:grpSpPr>
      <p:sp>
        <p:nvSpPr>
          <p:cNvPr id="12" name="Content Placeholder 5"/>
          <p:cNvSpPr>
            <a:spLocks noGrp="1"/>
          </p:cNvSpPr>
          <p:nvPr>
            <p:ph sz="quarter" idx="25" hasCustomPrompt="1"/>
          </p:nvPr>
        </p:nvSpPr>
        <p:spPr>
          <a:xfrm>
            <a:off x="7922827" y="1975105"/>
            <a:ext cx="3621024" cy="3749040"/>
          </a:xfrm>
        </p:spPr>
        <p:txBody>
          <a:bodyPr/>
          <a:lstStyle>
            <a:lvl1pPr>
              <a:defRPr sz="1200"/>
            </a:lvl1pPr>
            <a:lvl2pPr>
              <a:defRPr sz="1200"/>
            </a:lvl2pPr>
            <a:lvl3pPr>
              <a:defRPr sz="1800"/>
            </a:lvl3pPr>
            <a:lvl4pPr>
              <a:defRPr sz="1800"/>
            </a:lvl4pPr>
            <a:lvl5pPr>
              <a:defRPr sz="1600"/>
            </a:lvl5pPr>
          </a:lstStyle>
          <a:p>
            <a:pPr lvl="0"/>
            <a:r>
              <a:rPr lang="en-US" dirty="0"/>
              <a:t>Click to add newspaper style content</a:t>
            </a:r>
          </a:p>
          <a:p>
            <a:pPr lvl="1"/>
            <a:r>
              <a:rPr lang="en-US" dirty="0"/>
              <a:t>Use the Increase/Decrease Indent control to select the second level content style  </a:t>
            </a:r>
          </a:p>
        </p:txBody>
      </p:sp>
      <p:sp>
        <p:nvSpPr>
          <p:cNvPr id="17" name="Content Placeholder 5"/>
          <p:cNvSpPr>
            <a:spLocks noGrp="1"/>
          </p:cNvSpPr>
          <p:nvPr>
            <p:ph sz="quarter" idx="24" hasCustomPrompt="1"/>
          </p:nvPr>
        </p:nvSpPr>
        <p:spPr>
          <a:xfrm>
            <a:off x="4224341" y="1975105"/>
            <a:ext cx="3621024" cy="3749040"/>
          </a:xfrm>
        </p:spPr>
        <p:txBody>
          <a:bodyPr/>
          <a:lstStyle>
            <a:lvl1pPr>
              <a:defRPr sz="1200"/>
            </a:lvl1pPr>
            <a:lvl2pPr>
              <a:defRPr sz="1200"/>
            </a:lvl2pPr>
            <a:lvl3pPr>
              <a:defRPr sz="1800"/>
            </a:lvl3pPr>
            <a:lvl4pPr>
              <a:defRPr sz="1800"/>
            </a:lvl4pPr>
            <a:lvl5pPr>
              <a:defRPr sz="1600"/>
            </a:lvl5pPr>
          </a:lstStyle>
          <a:p>
            <a:pPr lvl="0"/>
            <a:r>
              <a:rPr lang="en-US" dirty="0"/>
              <a:t>Click to add newspaper style content</a:t>
            </a:r>
          </a:p>
          <a:p>
            <a:pPr lvl="1"/>
            <a:r>
              <a:rPr lang="en-US" dirty="0"/>
              <a:t>Use the Increase/Decrease Indent control to select the second level content style  </a:t>
            </a:r>
          </a:p>
        </p:txBody>
      </p:sp>
      <p:sp>
        <p:nvSpPr>
          <p:cNvPr id="14" name="Content Placeholder 5"/>
          <p:cNvSpPr>
            <a:spLocks noGrp="1"/>
          </p:cNvSpPr>
          <p:nvPr>
            <p:ph sz="quarter" idx="23" hasCustomPrompt="1"/>
          </p:nvPr>
        </p:nvSpPr>
        <p:spPr>
          <a:xfrm>
            <a:off x="502920" y="1975105"/>
            <a:ext cx="3621024" cy="3749040"/>
          </a:xfrm>
        </p:spPr>
        <p:txBody>
          <a:bodyPr/>
          <a:lstStyle>
            <a:lvl1pPr>
              <a:defRPr sz="1200"/>
            </a:lvl1pPr>
            <a:lvl2pPr>
              <a:defRPr sz="1200"/>
            </a:lvl2pPr>
            <a:lvl3pPr>
              <a:defRPr sz="1800"/>
            </a:lvl3pPr>
            <a:lvl4pPr>
              <a:defRPr sz="1800"/>
            </a:lvl4pPr>
            <a:lvl5pPr>
              <a:defRPr sz="1600"/>
            </a:lvl5pPr>
          </a:lstStyle>
          <a:p>
            <a:pPr lvl="0"/>
            <a:r>
              <a:rPr lang="en-US" dirty="0"/>
              <a:t>Click to add newspaper style content</a:t>
            </a:r>
          </a:p>
          <a:p>
            <a:pPr lvl="1"/>
            <a:r>
              <a:rPr lang="en-US" dirty="0"/>
              <a:t>Use the Increase/Decrease Indent control to select the second level content style  </a:t>
            </a:r>
          </a:p>
        </p:txBody>
      </p:sp>
      <p:sp>
        <p:nvSpPr>
          <p:cNvPr id="2" name="Title 1"/>
          <p:cNvSpPr>
            <a:spLocks noGrp="1"/>
          </p:cNvSpPr>
          <p:nvPr>
            <p:ph type="title" hasCustomPrompt="1"/>
          </p:nvPr>
        </p:nvSpPr>
        <p:spPr>
          <a:xfrm>
            <a:off x="501904" y="543875"/>
            <a:ext cx="11109960" cy="548640"/>
          </a:xfrm>
        </p:spPr>
        <p:txBody>
          <a:bodyPr/>
          <a:lstStyle/>
          <a:p>
            <a:r>
              <a:rPr lang="en-US" dirty="0"/>
              <a:t>Click to add a title</a:t>
            </a:r>
          </a:p>
        </p:txBody>
      </p:sp>
      <p:sp>
        <p:nvSpPr>
          <p:cNvPr id="8" name="Text Placeholder 5"/>
          <p:cNvSpPr>
            <a:spLocks noGrp="1"/>
          </p:cNvSpPr>
          <p:nvPr>
            <p:ph type="body" sz="quarter" idx="17" hasCustomPrompt="1"/>
          </p:nvPr>
        </p:nvSpPr>
        <p:spPr>
          <a:xfrm>
            <a:off x="499933" y="1097280"/>
            <a:ext cx="11077942" cy="457200"/>
          </a:xfrm>
          <a:prstGeom prst="rect">
            <a:avLst/>
          </a:prstGeom>
        </p:spPr>
        <p:txBody>
          <a:bodyPr>
            <a:noAutofit/>
          </a:bodyPr>
          <a:lstStyle>
            <a:lvl1pPr>
              <a:spcBef>
                <a:spcPts val="0"/>
              </a:spcBef>
              <a:defRPr sz="1998" b="0" i="0" spc="-40">
                <a:solidFill>
                  <a:schemeClr val="tx1"/>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Tree>
    <p:extLst>
      <p:ext uri="{BB962C8B-B14F-4D97-AF65-F5344CB8AC3E}">
        <p14:creationId xmlns:p14="http://schemas.microsoft.com/office/powerpoint/2010/main" val="593599266"/>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isual">
    <p:spTree>
      <p:nvGrpSpPr>
        <p:cNvPr id="1" name=""/>
        <p:cNvGrpSpPr/>
        <p:nvPr/>
      </p:nvGrpSpPr>
      <p:grpSpPr>
        <a:xfrm>
          <a:off x="0" y="0"/>
          <a:ext cx="0" cy="0"/>
          <a:chOff x="0" y="0"/>
          <a:chExt cx="0" cy="0"/>
        </a:xfrm>
      </p:grpSpPr>
      <p:sp>
        <p:nvSpPr>
          <p:cNvPr id="16" name="Content Placeholder 15"/>
          <p:cNvSpPr>
            <a:spLocks noGrp="1"/>
          </p:cNvSpPr>
          <p:nvPr>
            <p:ph sz="quarter" idx="14" hasCustomPrompt="1"/>
          </p:nvPr>
        </p:nvSpPr>
        <p:spPr>
          <a:xfrm>
            <a:off x="618068" y="1973179"/>
            <a:ext cx="10969096" cy="3750290"/>
          </a:xfrm>
          <a:prstGeom prst="rect">
            <a:avLst/>
          </a:prstGeom>
        </p:spPr>
        <p:txBody>
          <a:bodyPr/>
          <a:lstStyle>
            <a:lvl1pPr>
              <a:defRPr sz="1998" b="1" baseline="0">
                <a:solidFill>
                  <a:schemeClr val="bg1">
                    <a:lumMod val="85000"/>
                  </a:schemeClr>
                </a:solidFill>
              </a:defRPr>
            </a:lvl1pPr>
            <a:lvl2pPr marL="137019" indent="-137019">
              <a:buClr>
                <a:schemeClr val="bg2"/>
              </a:buClr>
              <a:defRPr sz="1898" baseline="0"/>
            </a:lvl2pPr>
            <a:lvl3pPr>
              <a:defRPr sz="1898" baseline="0"/>
            </a:lvl3pPr>
            <a:lvl4pPr>
              <a:defRPr sz="1898"/>
            </a:lvl4pPr>
            <a:lvl5pPr>
              <a:defRPr sz="1500" baseline="0"/>
            </a:lvl5pPr>
          </a:lstStyle>
          <a:p>
            <a:pPr lvl="0"/>
            <a:r>
              <a:rPr lang="en-US" dirty="0"/>
              <a:t>Click on an icon to insert charts, tables and images</a:t>
            </a:r>
          </a:p>
        </p:txBody>
      </p:sp>
      <p:sp>
        <p:nvSpPr>
          <p:cNvPr id="2" name="Title 1"/>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3289747519"/>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ubtitle Visual">
    <p:spTree>
      <p:nvGrpSpPr>
        <p:cNvPr id="1" name=""/>
        <p:cNvGrpSpPr/>
        <p:nvPr/>
      </p:nvGrpSpPr>
      <p:grpSpPr>
        <a:xfrm>
          <a:off x="0" y="0"/>
          <a:ext cx="0" cy="0"/>
          <a:chOff x="0" y="0"/>
          <a:chExt cx="0" cy="0"/>
        </a:xfrm>
      </p:grpSpPr>
      <p:sp>
        <p:nvSpPr>
          <p:cNvPr id="8" name="Content Placeholder 15"/>
          <p:cNvSpPr>
            <a:spLocks noGrp="1"/>
          </p:cNvSpPr>
          <p:nvPr>
            <p:ph sz="quarter" idx="14" hasCustomPrompt="1"/>
          </p:nvPr>
        </p:nvSpPr>
        <p:spPr>
          <a:xfrm>
            <a:off x="618067" y="1968500"/>
            <a:ext cx="10959808" cy="3752678"/>
          </a:xfrm>
          <a:prstGeom prst="rect">
            <a:avLst/>
          </a:prstGeom>
        </p:spPr>
        <p:txBody>
          <a:bodyPr/>
          <a:lstStyle>
            <a:lvl1pPr>
              <a:defRPr sz="1998" b="1" baseline="0">
                <a:solidFill>
                  <a:schemeClr val="bg1">
                    <a:lumMod val="85000"/>
                  </a:schemeClr>
                </a:solidFill>
              </a:defRPr>
            </a:lvl1pPr>
            <a:lvl2pPr marL="137019" indent="-137019">
              <a:buClr>
                <a:schemeClr val="bg2"/>
              </a:buClr>
              <a:defRPr sz="1898" baseline="0"/>
            </a:lvl2pPr>
            <a:lvl3pPr>
              <a:defRPr sz="1898" baseline="0"/>
            </a:lvl3pPr>
            <a:lvl4pPr>
              <a:defRPr sz="1898"/>
            </a:lvl4pPr>
            <a:lvl5pPr>
              <a:defRPr sz="1500" baseline="0"/>
            </a:lvl5pPr>
          </a:lstStyle>
          <a:p>
            <a:pPr lvl="0"/>
            <a:r>
              <a:rPr lang="en-US" dirty="0"/>
              <a:t>Click on an icon to insert charts, tables and images</a:t>
            </a:r>
          </a:p>
        </p:txBody>
      </p:sp>
      <p:sp>
        <p:nvSpPr>
          <p:cNvPr id="2" name="Title 1"/>
          <p:cNvSpPr>
            <a:spLocks noGrp="1"/>
          </p:cNvSpPr>
          <p:nvPr>
            <p:ph type="title" hasCustomPrompt="1"/>
          </p:nvPr>
        </p:nvSpPr>
        <p:spPr/>
        <p:txBody>
          <a:bodyPr/>
          <a:lstStyle/>
          <a:p>
            <a:r>
              <a:rPr lang="en-US" dirty="0"/>
              <a:t>Click to add a title</a:t>
            </a:r>
          </a:p>
        </p:txBody>
      </p:sp>
      <p:sp>
        <p:nvSpPr>
          <p:cNvPr id="6" name="Text Placeholder 5"/>
          <p:cNvSpPr>
            <a:spLocks noGrp="1"/>
          </p:cNvSpPr>
          <p:nvPr>
            <p:ph type="body" sz="quarter" idx="17" hasCustomPrompt="1"/>
          </p:nvPr>
        </p:nvSpPr>
        <p:spPr>
          <a:xfrm>
            <a:off x="499933" y="1097280"/>
            <a:ext cx="11077942" cy="457200"/>
          </a:xfrm>
          <a:prstGeom prst="rect">
            <a:avLst/>
          </a:prstGeom>
        </p:spPr>
        <p:txBody>
          <a:bodyPr>
            <a:noAutofit/>
          </a:bodyPr>
          <a:lstStyle>
            <a:lvl1pPr>
              <a:spcBef>
                <a:spcPts val="0"/>
              </a:spcBef>
              <a:defRPr sz="1998" b="0" i="0" spc="-40">
                <a:solidFill>
                  <a:schemeClr val="tx1"/>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Tree>
    <p:extLst>
      <p:ext uri="{BB962C8B-B14F-4D97-AF65-F5344CB8AC3E}">
        <p14:creationId xmlns:p14="http://schemas.microsoft.com/office/powerpoint/2010/main" val="3259289061"/>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Teal-Green">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2" hasCustomPrompt="1"/>
          </p:nvPr>
        </p:nvSpPr>
        <p:spPr>
          <a:xfrm>
            <a:off x="530876" y="5014011"/>
            <a:ext cx="7083174" cy="1176193"/>
          </a:xfrm>
          <a:prstGeom prst="rect">
            <a:avLst/>
          </a:prstGeom>
        </p:spPr>
        <p:txBody>
          <a:bodyPr anchor="t" anchorCtr="0">
            <a:noAutofit/>
          </a:bodyPr>
          <a:lstStyle>
            <a:lvl1pPr marL="0" indent="0">
              <a:buFontTx/>
              <a:buNone/>
              <a:defRPr sz="2400" b="0" i="0" cap="none" spc="-31">
                <a:solidFill>
                  <a:schemeClr val="bg1"/>
                </a:solidFill>
                <a:latin typeface="+mn-lt"/>
                <a:cs typeface="Avenir Next Demi Bold"/>
              </a:defRPr>
            </a:lvl1pPr>
            <a:lvl2pPr marL="456703" indent="0">
              <a:buFontTx/>
              <a:buNone/>
              <a:defRPr sz="1500">
                <a:solidFill>
                  <a:schemeClr val="bg1"/>
                </a:solidFill>
              </a:defRPr>
            </a:lvl2pPr>
            <a:lvl3pPr marL="913409" indent="0">
              <a:buFontTx/>
              <a:buNone/>
              <a:defRPr sz="1500">
                <a:solidFill>
                  <a:schemeClr val="bg1"/>
                </a:solidFill>
              </a:defRPr>
            </a:lvl3pPr>
            <a:lvl4pPr marL="1370111" indent="0">
              <a:buFontTx/>
              <a:buNone/>
              <a:defRPr sz="1500">
                <a:solidFill>
                  <a:schemeClr val="bg1"/>
                </a:solidFill>
              </a:defRPr>
            </a:lvl4pPr>
            <a:lvl5pPr marL="1826813" indent="0">
              <a:buFontTx/>
              <a:buNone/>
              <a:defRPr sz="1500">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530876" y="4430578"/>
            <a:ext cx="7083174" cy="335107"/>
          </a:xfrm>
          <a:prstGeom prst="rect">
            <a:avLst/>
          </a:prstGeom>
        </p:spPr>
        <p:txBody>
          <a:bodyPr lIns="91416" tIns="45707" rIns="91416" bIns="45707" anchor="t" anchorCtr="0">
            <a:noAutofit/>
          </a:bodyPr>
          <a:lstStyle>
            <a:lvl1pPr>
              <a:defRPr sz="1600" spc="-31">
                <a:solidFill>
                  <a:schemeClr val="bg1"/>
                </a:solidFill>
                <a:latin typeface="+mn-lt"/>
              </a:defRPr>
            </a:lvl1pPr>
          </a:lstStyle>
          <a:p>
            <a:endParaRPr lang="en-US"/>
          </a:p>
        </p:txBody>
      </p:sp>
      <p:sp>
        <p:nvSpPr>
          <p:cNvPr id="19" name="Title 18"/>
          <p:cNvSpPr>
            <a:spLocks noGrp="1"/>
          </p:cNvSpPr>
          <p:nvPr>
            <p:ph type="title" hasCustomPrompt="1"/>
          </p:nvPr>
        </p:nvSpPr>
        <p:spPr>
          <a:xfrm>
            <a:off x="529299" y="1979093"/>
            <a:ext cx="7084754" cy="2437245"/>
          </a:xfrm>
          <a:prstGeom prst="rect">
            <a:avLst/>
          </a:prstGeom>
        </p:spPr>
        <p:txBody>
          <a:bodyPr wrap="square" anchor="b" anchorCtr="0">
            <a:noAutofit/>
          </a:bodyPr>
          <a:lstStyle>
            <a:lvl1pPr>
              <a:lnSpc>
                <a:spcPct val="95000"/>
              </a:lnSpc>
              <a:defRPr sz="4998" b="1" i="0" cap="none" spc="-31" baseline="0">
                <a:solidFill>
                  <a:schemeClr val="bg1"/>
                </a:solidFill>
                <a:latin typeface="AvenirNext forINTUIT Demi" panose="020B0503020202020204" pitchFamily="34" charset="77"/>
              </a:defRPr>
            </a:lvl1pPr>
          </a:lstStyle>
          <a:p>
            <a:r>
              <a:rPr lang="en-US" dirty="0"/>
              <a:t>Click to add a title</a:t>
            </a:r>
          </a:p>
        </p:txBody>
      </p:sp>
      <p:pic>
        <p:nvPicPr>
          <p:cNvPr id="168" name="Picture 167">
            <a:extLst>
              <a:ext uri="{FF2B5EF4-FFF2-40B4-BE49-F238E27FC236}">
                <a16:creationId xmlns:a16="http://schemas.microsoft.com/office/drawing/2014/main" id="{B0399570-68C2-9245-89D2-E6B3DC9F747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3898" y="536835"/>
            <a:ext cx="2922384" cy="925641"/>
          </a:xfrm>
          <a:prstGeom prst="rect">
            <a:avLst/>
          </a:prstGeom>
        </p:spPr>
      </p:pic>
    </p:spTree>
    <p:extLst>
      <p:ext uri="{BB962C8B-B14F-4D97-AF65-F5344CB8AC3E}">
        <p14:creationId xmlns:p14="http://schemas.microsoft.com/office/powerpoint/2010/main" val="42726834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aptioned Visual">
    <p:spTree>
      <p:nvGrpSpPr>
        <p:cNvPr id="1" name=""/>
        <p:cNvGrpSpPr/>
        <p:nvPr/>
      </p:nvGrpSpPr>
      <p:grpSpPr>
        <a:xfrm>
          <a:off x="0" y="0"/>
          <a:ext cx="0" cy="0"/>
          <a:chOff x="0" y="0"/>
          <a:chExt cx="0" cy="0"/>
        </a:xfrm>
      </p:grpSpPr>
      <p:sp>
        <p:nvSpPr>
          <p:cNvPr id="10" name="Content Placeholder 15"/>
          <p:cNvSpPr>
            <a:spLocks noGrp="1"/>
          </p:cNvSpPr>
          <p:nvPr>
            <p:ph sz="quarter" idx="26" hasCustomPrompt="1"/>
          </p:nvPr>
        </p:nvSpPr>
        <p:spPr>
          <a:xfrm>
            <a:off x="618067" y="1975104"/>
            <a:ext cx="7125294" cy="3758430"/>
          </a:xfrm>
          <a:prstGeom prst="rect">
            <a:avLst/>
          </a:prstGeom>
        </p:spPr>
        <p:txBody>
          <a:bodyPr/>
          <a:lstStyle>
            <a:lvl1pPr>
              <a:defRPr sz="1998" b="1" baseline="0">
                <a:solidFill>
                  <a:schemeClr val="bg1">
                    <a:lumMod val="85000"/>
                  </a:schemeClr>
                </a:solidFill>
              </a:defRPr>
            </a:lvl1pPr>
            <a:lvl2pPr marL="137019" indent="-137019">
              <a:buClr>
                <a:schemeClr val="bg2"/>
              </a:buClr>
              <a:defRPr sz="1898" baseline="0"/>
            </a:lvl2pPr>
            <a:lvl3pPr>
              <a:defRPr sz="1898" baseline="0"/>
            </a:lvl3pPr>
            <a:lvl4pPr>
              <a:defRPr sz="1898"/>
            </a:lvl4pPr>
            <a:lvl5pPr>
              <a:defRPr sz="1500" baseline="0"/>
            </a:lvl5pPr>
          </a:lstStyle>
          <a:p>
            <a:pPr lvl="0"/>
            <a:r>
              <a:rPr lang="en-US" dirty="0"/>
              <a:t>Click on an icon to insert charts, tables and images</a:t>
            </a:r>
          </a:p>
        </p:txBody>
      </p:sp>
      <p:sp>
        <p:nvSpPr>
          <p:cNvPr id="9" name="Content Placeholder 5"/>
          <p:cNvSpPr>
            <a:spLocks noGrp="1"/>
          </p:cNvSpPr>
          <p:nvPr>
            <p:ph sz="quarter" idx="25" hasCustomPrompt="1"/>
          </p:nvPr>
        </p:nvSpPr>
        <p:spPr>
          <a:xfrm>
            <a:off x="7957547" y="1975105"/>
            <a:ext cx="3654317" cy="3758430"/>
          </a:xfrm>
        </p:spPr>
        <p:txBody>
          <a:bodyPr>
            <a:normAutofit/>
          </a:bodyPr>
          <a:lstStyle>
            <a:lvl1pPr>
              <a:defRPr sz="2000"/>
            </a:lvl1pPr>
            <a:lvl2pPr>
              <a:defRPr sz="2000"/>
            </a:lvl2pPr>
            <a:lvl3pPr>
              <a:defRPr sz="18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3" name="Title 2"/>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2573696976"/>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ubtitle Captioned Visual">
    <p:spTree>
      <p:nvGrpSpPr>
        <p:cNvPr id="1" name=""/>
        <p:cNvGrpSpPr/>
        <p:nvPr/>
      </p:nvGrpSpPr>
      <p:grpSpPr>
        <a:xfrm>
          <a:off x="0" y="0"/>
          <a:ext cx="0" cy="0"/>
          <a:chOff x="0" y="0"/>
          <a:chExt cx="0" cy="0"/>
        </a:xfrm>
      </p:grpSpPr>
      <p:sp>
        <p:nvSpPr>
          <p:cNvPr id="11" name="Content Placeholder 15"/>
          <p:cNvSpPr>
            <a:spLocks noGrp="1"/>
          </p:cNvSpPr>
          <p:nvPr>
            <p:ph sz="quarter" idx="26" hasCustomPrompt="1"/>
          </p:nvPr>
        </p:nvSpPr>
        <p:spPr>
          <a:xfrm>
            <a:off x="609600" y="1975104"/>
            <a:ext cx="7130774" cy="3729297"/>
          </a:xfrm>
          <a:prstGeom prst="rect">
            <a:avLst/>
          </a:prstGeom>
        </p:spPr>
        <p:txBody>
          <a:bodyPr/>
          <a:lstStyle>
            <a:lvl1pPr>
              <a:defRPr sz="1998" b="1" baseline="0">
                <a:solidFill>
                  <a:srgbClr val="D9D9D9"/>
                </a:solidFill>
              </a:defRPr>
            </a:lvl1pPr>
            <a:lvl2pPr marL="137019" indent="-137019">
              <a:buClr>
                <a:schemeClr val="bg2"/>
              </a:buClr>
              <a:defRPr sz="1898" baseline="0"/>
            </a:lvl2pPr>
            <a:lvl3pPr>
              <a:defRPr sz="1898" baseline="0"/>
            </a:lvl3pPr>
            <a:lvl4pPr>
              <a:defRPr sz="1898"/>
            </a:lvl4pPr>
            <a:lvl5pPr>
              <a:defRPr sz="1500" baseline="0"/>
            </a:lvl5pPr>
          </a:lstStyle>
          <a:p>
            <a:pPr lvl="0"/>
            <a:r>
              <a:rPr lang="en-US" dirty="0"/>
              <a:t>Click on an icon to insert charts, tables and images</a:t>
            </a:r>
          </a:p>
        </p:txBody>
      </p:sp>
      <p:sp>
        <p:nvSpPr>
          <p:cNvPr id="10" name="Content Placeholder 5"/>
          <p:cNvSpPr>
            <a:spLocks noGrp="1"/>
          </p:cNvSpPr>
          <p:nvPr>
            <p:ph sz="quarter" idx="25" hasCustomPrompt="1"/>
          </p:nvPr>
        </p:nvSpPr>
        <p:spPr>
          <a:xfrm>
            <a:off x="7955280" y="1975105"/>
            <a:ext cx="3656584" cy="3746073"/>
          </a:xfrm>
        </p:spPr>
        <p:txBody>
          <a:bodyPr>
            <a:normAutofit/>
          </a:bodyPr>
          <a:lstStyle>
            <a:lvl1pPr>
              <a:defRPr sz="2000"/>
            </a:lvl1pPr>
            <a:lvl2pPr>
              <a:defRPr sz="2000"/>
            </a:lvl2pPr>
            <a:lvl3pPr>
              <a:defRPr sz="1800"/>
            </a:lvl3pPr>
            <a:lvl4pPr>
              <a:defRPr sz="1800"/>
            </a:lvl4pPr>
            <a:lvl5pPr>
              <a:defRPr sz="16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3" name="Title 2"/>
          <p:cNvSpPr>
            <a:spLocks noGrp="1"/>
          </p:cNvSpPr>
          <p:nvPr>
            <p:ph type="title" hasCustomPrompt="1"/>
          </p:nvPr>
        </p:nvSpPr>
        <p:spPr/>
        <p:txBody>
          <a:bodyPr/>
          <a:lstStyle/>
          <a:p>
            <a:r>
              <a:rPr lang="en-US" dirty="0"/>
              <a:t>Click to add a title</a:t>
            </a:r>
          </a:p>
        </p:txBody>
      </p:sp>
      <p:sp>
        <p:nvSpPr>
          <p:cNvPr id="7" name="Text Placeholder 5"/>
          <p:cNvSpPr>
            <a:spLocks noGrp="1"/>
          </p:cNvSpPr>
          <p:nvPr>
            <p:ph type="body" sz="quarter" idx="17" hasCustomPrompt="1"/>
          </p:nvPr>
        </p:nvSpPr>
        <p:spPr>
          <a:xfrm>
            <a:off x="499933" y="1097280"/>
            <a:ext cx="11077942" cy="457200"/>
          </a:xfrm>
          <a:prstGeom prst="rect">
            <a:avLst/>
          </a:prstGeom>
        </p:spPr>
        <p:txBody>
          <a:bodyPr>
            <a:noAutofit/>
          </a:bodyPr>
          <a:lstStyle>
            <a:lvl1pPr>
              <a:spcBef>
                <a:spcPts val="0"/>
              </a:spcBef>
              <a:defRPr sz="1998" b="0" i="0" spc="-40">
                <a:solidFill>
                  <a:schemeClr val="tx1"/>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Tree>
    <p:extLst>
      <p:ext uri="{BB962C8B-B14F-4D97-AF65-F5344CB8AC3E}">
        <p14:creationId xmlns:p14="http://schemas.microsoft.com/office/powerpoint/2010/main" val="1733386412"/>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844043"/>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Mobile screen + text 2">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872398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753"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5000"/>
              </a:lnSpc>
              <a:spcBef>
                <a:spcPct val="0"/>
              </a:spcBef>
              <a:spcAft>
                <a:spcPct val="0"/>
              </a:spcAft>
            </a:pPr>
            <a:endParaRPr lang="en-US" sz="2998" b="1" i="0" baseline="0" dirty="0">
              <a:latin typeface="AvenirNext forINTUIT Demi" panose="020B0703020202020204" pitchFamily="34" charset="0"/>
              <a:ea typeface="+mj-ea"/>
              <a:cs typeface="+mj-cs"/>
              <a:sym typeface="AvenirNext forINTUIT Demi" panose="020B0703020202020204" pitchFamily="34" charset="0"/>
            </a:endParaRPr>
          </a:p>
        </p:txBody>
      </p:sp>
      <p:sp>
        <p:nvSpPr>
          <p:cNvPr id="7" name="Rectangle 6"/>
          <p:cNvSpPr/>
          <p:nvPr userDrawn="1"/>
        </p:nvSpPr>
        <p:spPr>
          <a:xfrm>
            <a:off x="8953170" y="6106326"/>
            <a:ext cx="2973734" cy="588673"/>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2000" dirty="0">
              <a:solidFill>
                <a:schemeClr val="bg1"/>
              </a:solidFill>
            </a:endParaRPr>
          </a:p>
        </p:txBody>
      </p:sp>
      <p:sp>
        <p:nvSpPr>
          <p:cNvPr id="4" name="Text Placeholder 3"/>
          <p:cNvSpPr>
            <a:spLocks noGrp="1"/>
          </p:cNvSpPr>
          <p:nvPr>
            <p:ph type="body" sz="quarter" idx="13" hasCustomPrompt="1"/>
          </p:nvPr>
        </p:nvSpPr>
        <p:spPr>
          <a:xfrm>
            <a:off x="503067" y="1975104"/>
            <a:ext cx="6659733" cy="3749040"/>
          </a:xfrm>
        </p:spPr>
        <p:txBody>
          <a:bodyPr>
            <a:normAutofit/>
          </a:bodyPr>
          <a:lstStyle>
            <a:lvl1pPr>
              <a:defRPr sz="2600"/>
            </a:lvl1pPr>
            <a:lvl2pPr>
              <a:defRPr sz="2600" baseline="0"/>
            </a:lvl2pPr>
            <a:lvl3pPr>
              <a:defRPr sz="2400"/>
            </a:lvl3pPr>
            <a:lvl4pPr marL="548310" indent="-274156">
              <a:defRPr sz="2000"/>
            </a:lvl4pPr>
            <a:lvl5pPr marL="548310">
              <a:defRPr sz="2000"/>
            </a:lvl5pPr>
          </a:lstStyle>
          <a:p>
            <a:pPr lvl="0"/>
            <a:r>
              <a:rPr lang="en-US" dirty="0"/>
              <a:t>Click to add content</a:t>
            </a:r>
          </a:p>
          <a:p>
            <a:pPr lvl="1"/>
            <a:r>
              <a:rPr lang="en-US" dirty="0"/>
              <a:t>Use the Increase/Decrease Indent control for second level </a:t>
            </a:r>
          </a:p>
          <a:p>
            <a:pPr lvl="2"/>
            <a:r>
              <a:rPr lang="en-US" dirty="0"/>
              <a:t>Third level style uses bullets to separate ideas</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1903" y="550609"/>
            <a:ext cx="6659733" cy="548640"/>
          </a:xfrm>
        </p:spPr>
        <p:txBody>
          <a:bodyPr/>
          <a:lstStyle/>
          <a:p>
            <a:r>
              <a:rPr lang="en-US" dirty="0"/>
              <a:t>Click to add a title</a:t>
            </a:r>
          </a:p>
        </p:txBody>
      </p:sp>
      <p:pic>
        <p:nvPicPr>
          <p:cNvPr id="6" name="Picture 5">
            <a:extLst>
              <a:ext uri="{FF2B5EF4-FFF2-40B4-BE49-F238E27FC236}">
                <a16:creationId xmlns:a16="http://schemas.microsoft.com/office/drawing/2014/main" id="{4ABEBFD4-197A-6849-A94F-D039BF41B2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67600" y="201349"/>
            <a:ext cx="4098925" cy="7875250"/>
          </a:xfrm>
          <a:prstGeom prst="rect">
            <a:avLst/>
          </a:prstGeom>
        </p:spPr>
      </p:pic>
      <p:sp>
        <p:nvSpPr>
          <p:cNvPr id="9" name="Picture Placeholder 8">
            <a:extLst>
              <a:ext uri="{FF2B5EF4-FFF2-40B4-BE49-F238E27FC236}">
                <a16:creationId xmlns:a16="http://schemas.microsoft.com/office/drawing/2014/main" id="{2CF84F1E-C87F-D74C-B3DE-AE4C198F8124}"/>
              </a:ext>
            </a:extLst>
          </p:cNvPr>
          <p:cNvSpPr>
            <a:spLocks noGrp="1"/>
          </p:cNvSpPr>
          <p:nvPr>
            <p:ph type="pic" sz="quarter" idx="14" hasCustomPrompt="1"/>
          </p:nvPr>
        </p:nvSpPr>
        <p:spPr>
          <a:xfrm>
            <a:off x="7823820" y="977813"/>
            <a:ext cx="3310522" cy="5880187"/>
          </a:xfrm>
        </p:spPr>
        <p:txBody>
          <a:bodyPr anchor="t"/>
          <a:lstStyle>
            <a:lvl1pPr algn="ctr">
              <a:defRPr b="0">
                <a:latin typeface="+mn-lt"/>
              </a:defRPr>
            </a:lvl1pPr>
          </a:lstStyle>
          <a:p>
            <a:r>
              <a:rPr lang="en-US" dirty="0"/>
              <a:t>Click to add mobile product screenshot</a:t>
            </a:r>
          </a:p>
        </p:txBody>
      </p:sp>
      <p:sp>
        <p:nvSpPr>
          <p:cNvPr id="10" name="Slide Number Placeholder 4">
            <a:extLst>
              <a:ext uri="{FF2B5EF4-FFF2-40B4-BE49-F238E27FC236}">
                <a16:creationId xmlns:a16="http://schemas.microsoft.com/office/drawing/2014/main" id="{E6FF2E95-AA98-4875-A2DC-17D18D44F6A0}"/>
              </a:ext>
            </a:extLst>
          </p:cNvPr>
          <p:cNvSpPr txBox="1">
            <a:spLocks/>
          </p:cNvSpPr>
          <p:nvPr userDrawn="1"/>
        </p:nvSpPr>
        <p:spPr>
          <a:xfrm>
            <a:off x="491871" y="6338258"/>
            <a:ext cx="358507" cy="187367"/>
          </a:xfrm>
          <a:prstGeom prst="rect">
            <a:avLst/>
          </a:prstGeom>
        </p:spPr>
        <p:txBody>
          <a:bodyPr vert="horz" lIns="91376" tIns="45687" rIns="91376" bIns="45687"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700" smtClean="0"/>
              <a:pPr/>
              <a:t>‹#›</a:t>
            </a:fld>
            <a:endParaRPr lang="en-US" sz="700" dirty="0"/>
          </a:p>
        </p:txBody>
      </p:sp>
    </p:spTree>
    <p:extLst>
      <p:ext uri="{BB962C8B-B14F-4D97-AF65-F5344CB8AC3E}">
        <p14:creationId xmlns:p14="http://schemas.microsoft.com/office/powerpoint/2010/main" val="2736169715"/>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2_Mobile screen + text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2AB4E-050E-5A44-AF04-D7F52CBFA1D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bwMode="ltGray">
          <a:xfrm>
            <a:off x="6018027" y="-148856"/>
            <a:ext cx="6379535" cy="8335926"/>
          </a:xfrm>
          <a:prstGeom prst="rect">
            <a:avLst/>
          </a:prstGeom>
        </p:spPr>
      </p:pic>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081153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069"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95000"/>
              </a:lnSpc>
              <a:spcBef>
                <a:spcPct val="0"/>
              </a:spcBef>
              <a:spcAft>
                <a:spcPct val="0"/>
              </a:spcAft>
            </a:pPr>
            <a:endParaRPr lang="en-US" sz="2998" b="1" i="0" baseline="0" dirty="0">
              <a:latin typeface="AvenirNext forINTUIT" panose="020B0503020202020204" pitchFamily="34" charset="0"/>
              <a:ea typeface="+mj-ea"/>
              <a:cs typeface="+mj-cs"/>
              <a:sym typeface="AvenirNext forINTUIT" panose="020B0503020202020204" pitchFamily="34" charset="0"/>
            </a:endParaRPr>
          </a:p>
        </p:txBody>
      </p:sp>
      <p:sp>
        <p:nvSpPr>
          <p:cNvPr id="4" name="Text Placeholder 3"/>
          <p:cNvSpPr>
            <a:spLocks noGrp="1"/>
          </p:cNvSpPr>
          <p:nvPr>
            <p:ph type="body" sz="quarter" idx="13" hasCustomPrompt="1"/>
          </p:nvPr>
        </p:nvSpPr>
        <p:spPr>
          <a:xfrm>
            <a:off x="503068" y="1975104"/>
            <a:ext cx="5972684" cy="3749040"/>
          </a:xfrm>
        </p:spPr>
        <p:txBody>
          <a:bodyPr>
            <a:normAutofit/>
          </a:bodyPr>
          <a:lstStyle>
            <a:lvl1pPr>
              <a:defRPr sz="2600"/>
            </a:lvl1pPr>
            <a:lvl2pPr>
              <a:defRPr sz="2600" baseline="0"/>
            </a:lvl2pPr>
            <a:lvl3pPr>
              <a:defRPr sz="2400"/>
            </a:lvl3pPr>
            <a:lvl4pPr marL="548310" indent="-274156">
              <a:defRPr sz="2000"/>
            </a:lvl4pPr>
            <a:lvl5pPr marL="548310">
              <a:defRPr sz="2000"/>
            </a:lvl5pPr>
          </a:lstStyle>
          <a:p>
            <a:pPr lvl="0"/>
            <a:r>
              <a:rPr lang="en-US" dirty="0"/>
              <a:t>Click to add content</a:t>
            </a:r>
          </a:p>
          <a:p>
            <a:pPr lvl="1"/>
            <a:r>
              <a:rPr lang="en-US" dirty="0"/>
              <a:t>Use the Increase/Decrease Indent control for second level </a:t>
            </a:r>
          </a:p>
          <a:p>
            <a:pPr lvl="2"/>
            <a:r>
              <a:rPr lang="en-US" dirty="0"/>
              <a:t>Third level style uses bullets to separate ideas</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1903" y="550609"/>
            <a:ext cx="6659733" cy="548640"/>
          </a:xfrm>
        </p:spPr>
        <p:txBody>
          <a:bodyPr/>
          <a:lstStyle/>
          <a:p>
            <a:r>
              <a:rPr lang="en-US" dirty="0"/>
              <a:t>Click to add a title</a:t>
            </a:r>
          </a:p>
        </p:txBody>
      </p:sp>
      <p:sp>
        <p:nvSpPr>
          <p:cNvPr id="9" name="Picture Placeholder 8">
            <a:extLst>
              <a:ext uri="{FF2B5EF4-FFF2-40B4-BE49-F238E27FC236}">
                <a16:creationId xmlns:a16="http://schemas.microsoft.com/office/drawing/2014/main" id="{2CF84F1E-C87F-D74C-B3DE-AE4C198F8124}"/>
              </a:ext>
            </a:extLst>
          </p:cNvPr>
          <p:cNvSpPr>
            <a:spLocks noGrp="1"/>
          </p:cNvSpPr>
          <p:nvPr>
            <p:ph type="pic" sz="quarter" idx="14" hasCustomPrompt="1"/>
          </p:nvPr>
        </p:nvSpPr>
        <p:spPr>
          <a:xfrm>
            <a:off x="8051180" y="1233119"/>
            <a:ext cx="2940775" cy="5223438"/>
          </a:xfrm>
          <a:solidFill>
            <a:schemeClr val="bg2"/>
          </a:solidFill>
        </p:spPr>
        <p:txBody>
          <a:bodyPr anchor="t"/>
          <a:lstStyle>
            <a:lvl1pPr algn="ctr">
              <a:defRPr b="0">
                <a:solidFill>
                  <a:schemeClr val="tx1"/>
                </a:solidFill>
                <a:latin typeface="+mn-lt"/>
              </a:defRPr>
            </a:lvl1pPr>
          </a:lstStyle>
          <a:p>
            <a:r>
              <a:rPr lang="en-US" dirty="0"/>
              <a:t>Click to add mobile product screenshot</a:t>
            </a:r>
          </a:p>
        </p:txBody>
      </p:sp>
      <p:sp>
        <p:nvSpPr>
          <p:cNvPr id="8" name="Slide Number Placeholder 4">
            <a:extLst>
              <a:ext uri="{FF2B5EF4-FFF2-40B4-BE49-F238E27FC236}">
                <a16:creationId xmlns:a16="http://schemas.microsoft.com/office/drawing/2014/main" id="{97F674EA-68B3-468D-BBE5-1F3EE6F0DAD1}"/>
              </a:ext>
            </a:extLst>
          </p:cNvPr>
          <p:cNvSpPr txBox="1">
            <a:spLocks/>
          </p:cNvSpPr>
          <p:nvPr userDrawn="1"/>
        </p:nvSpPr>
        <p:spPr>
          <a:xfrm>
            <a:off x="491871" y="6338258"/>
            <a:ext cx="358507" cy="187367"/>
          </a:xfrm>
          <a:prstGeom prst="rect">
            <a:avLst/>
          </a:prstGeom>
        </p:spPr>
        <p:txBody>
          <a:bodyPr vert="horz" lIns="91376" tIns="45687" rIns="91376" bIns="45687"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700" smtClean="0"/>
              <a:pPr/>
              <a:t>‹#›</a:t>
            </a:fld>
            <a:endParaRPr lang="en-US" sz="700" dirty="0"/>
          </a:p>
        </p:txBody>
      </p:sp>
    </p:spTree>
    <p:extLst>
      <p:ext uri="{BB962C8B-B14F-4D97-AF65-F5344CB8AC3E}">
        <p14:creationId xmlns:p14="http://schemas.microsoft.com/office/powerpoint/2010/main" val="3250573367"/>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Desktop screen +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8F1442C-F143-994A-AF4B-B2C1349D942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04573" y="1824946"/>
            <a:ext cx="8174736" cy="5439128"/>
          </a:xfrm>
          <a:prstGeom prst="rect">
            <a:avLst/>
          </a:prstGeom>
        </p:spPr>
      </p:pic>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828380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16" name="think-cell Slide" r:id="rId6" imgW="360" imgH="360" progId="TCLayout.ActiveDocument.1">
                  <p:embed/>
                </p:oleObj>
              </mc:Choice>
              <mc:Fallback>
                <p:oleObj name="think-cell Slide" r:id="rId6" imgW="360" imgH="360"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95000"/>
              </a:lnSpc>
              <a:spcBef>
                <a:spcPct val="0"/>
              </a:spcBef>
              <a:spcAft>
                <a:spcPct val="0"/>
              </a:spcAft>
            </a:pPr>
            <a:endParaRPr lang="en-US" sz="2998" b="1" i="0" baseline="0" dirty="0">
              <a:latin typeface="AvenirNext forINTUIT" panose="020B0503020202020204" pitchFamily="34" charset="0"/>
              <a:ea typeface="+mj-ea"/>
              <a:cs typeface="+mj-cs"/>
              <a:sym typeface="AvenirNext forINTUIT" panose="020B0503020202020204" pitchFamily="34" charset="0"/>
            </a:endParaRPr>
          </a:p>
        </p:txBody>
      </p:sp>
      <p:sp>
        <p:nvSpPr>
          <p:cNvPr id="4" name="Text Placeholder 3"/>
          <p:cNvSpPr>
            <a:spLocks noGrp="1"/>
          </p:cNvSpPr>
          <p:nvPr>
            <p:ph type="body" sz="quarter" idx="13" hasCustomPrompt="1"/>
          </p:nvPr>
        </p:nvSpPr>
        <p:spPr>
          <a:xfrm>
            <a:off x="503068" y="1975104"/>
            <a:ext cx="3296224" cy="4146296"/>
          </a:xfrm>
        </p:spPr>
        <p:txBody>
          <a:bodyPr>
            <a:normAutofit/>
          </a:bodyPr>
          <a:lstStyle>
            <a:lvl1pPr>
              <a:defRPr sz="2400"/>
            </a:lvl1pPr>
            <a:lvl2pPr>
              <a:defRPr sz="2400" baseline="0"/>
            </a:lvl2pPr>
            <a:lvl3pPr>
              <a:defRPr sz="2400"/>
            </a:lvl3pPr>
            <a:lvl4pPr marL="548310" indent="-274156">
              <a:defRPr sz="2000"/>
            </a:lvl4pPr>
            <a:lvl5pPr marL="548310">
              <a:defRPr sz="2000"/>
            </a:lvl5pPr>
          </a:lstStyle>
          <a:p>
            <a:pPr lvl="0"/>
            <a:r>
              <a:rPr lang="en-US" dirty="0"/>
              <a:t>Click to add content</a:t>
            </a:r>
          </a:p>
          <a:p>
            <a:pPr lvl="1"/>
            <a:r>
              <a:rPr lang="en-US" dirty="0"/>
              <a:t>Use the Increase/ Decrease Indent control for second level </a:t>
            </a:r>
          </a:p>
          <a:p>
            <a:pPr lvl="2"/>
            <a:r>
              <a:rPr lang="en-US" dirty="0"/>
              <a:t>Third level style uses bullets to separate ideas</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1903" y="550609"/>
            <a:ext cx="11226684" cy="548640"/>
          </a:xfrm>
        </p:spPr>
        <p:txBody>
          <a:bodyPr/>
          <a:lstStyle/>
          <a:p>
            <a:r>
              <a:rPr lang="en-US" dirty="0"/>
              <a:t>Click to add a title</a:t>
            </a:r>
          </a:p>
        </p:txBody>
      </p:sp>
      <p:sp>
        <p:nvSpPr>
          <p:cNvPr id="9" name="Picture Placeholder 8">
            <a:extLst>
              <a:ext uri="{FF2B5EF4-FFF2-40B4-BE49-F238E27FC236}">
                <a16:creationId xmlns:a16="http://schemas.microsoft.com/office/drawing/2014/main" id="{2CF84F1E-C87F-D74C-B3DE-AE4C198F8124}"/>
              </a:ext>
            </a:extLst>
          </p:cNvPr>
          <p:cNvSpPr>
            <a:spLocks noGrp="1"/>
          </p:cNvSpPr>
          <p:nvPr>
            <p:ph type="pic" sz="quarter" idx="14" hasCustomPrompt="1"/>
          </p:nvPr>
        </p:nvSpPr>
        <p:spPr>
          <a:xfrm>
            <a:off x="4111635" y="2085253"/>
            <a:ext cx="7635240" cy="4754880"/>
          </a:xfrm>
          <a:solidFill>
            <a:schemeClr val="tx1"/>
          </a:solidFill>
        </p:spPr>
        <p:txBody>
          <a:bodyPr anchor="t"/>
          <a:lstStyle>
            <a:lvl1pPr algn="ctr">
              <a:defRPr b="0">
                <a:solidFill>
                  <a:schemeClr val="bg1"/>
                </a:solidFill>
                <a:latin typeface="+mn-lt"/>
              </a:defRPr>
            </a:lvl1pPr>
          </a:lstStyle>
          <a:p>
            <a:r>
              <a:rPr lang="en-US" dirty="0"/>
              <a:t>Click to add desktop product screenshot</a:t>
            </a:r>
          </a:p>
        </p:txBody>
      </p:sp>
      <p:sp>
        <p:nvSpPr>
          <p:cNvPr id="8" name="Slide Number Placeholder 4">
            <a:extLst>
              <a:ext uri="{FF2B5EF4-FFF2-40B4-BE49-F238E27FC236}">
                <a16:creationId xmlns:a16="http://schemas.microsoft.com/office/drawing/2014/main" id="{77B9F8F5-47DB-4DB7-ABA5-28BA048BA940}"/>
              </a:ext>
            </a:extLst>
          </p:cNvPr>
          <p:cNvSpPr txBox="1">
            <a:spLocks/>
          </p:cNvSpPr>
          <p:nvPr userDrawn="1"/>
        </p:nvSpPr>
        <p:spPr>
          <a:xfrm>
            <a:off x="491871" y="6338258"/>
            <a:ext cx="358507" cy="187367"/>
          </a:xfrm>
          <a:prstGeom prst="rect">
            <a:avLst/>
          </a:prstGeom>
        </p:spPr>
        <p:txBody>
          <a:bodyPr vert="horz" lIns="91376" tIns="45687" rIns="91376" bIns="45687"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700" smtClean="0"/>
              <a:pPr/>
              <a:t>‹#›</a:t>
            </a:fld>
            <a:endParaRPr lang="en-US" sz="700" dirty="0"/>
          </a:p>
        </p:txBody>
      </p:sp>
    </p:spTree>
    <p:extLst>
      <p:ext uri="{BB962C8B-B14F-4D97-AF65-F5344CB8AC3E}">
        <p14:creationId xmlns:p14="http://schemas.microsoft.com/office/powerpoint/2010/main" val="3161552157"/>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Mobile screen center">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853952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777"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95000"/>
              </a:lnSpc>
              <a:spcBef>
                <a:spcPct val="0"/>
              </a:spcBef>
              <a:spcAft>
                <a:spcPct val="0"/>
              </a:spcAft>
            </a:pPr>
            <a:endParaRPr lang="en-US" sz="2998" b="1" i="0" baseline="0" dirty="0">
              <a:latin typeface="AvenirNext forINTUIT" panose="020B0503020202020204" pitchFamily="34" charset="0"/>
              <a:ea typeface="+mj-ea"/>
              <a:cs typeface="+mj-cs"/>
              <a:sym typeface="AvenirNext forINTUIT" panose="020B0503020202020204" pitchFamily="34" charset="0"/>
            </a:endParaRPr>
          </a:p>
        </p:txBody>
      </p:sp>
      <p:pic>
        <p:nvPicPr>
          <p:cNvPr id="6" name="Picture 5">
            <a:extLst>
              <a:ext uri="{FF2B5EF4-FFF2-40B4-BE49-F238E27FC236}">
                <a16:creationId xmlns:a16="http://schemas.microsoft.com/office/drawing/2014/main" id="{4ABEBFD4-197A-6849-A94F-D039BF41B2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73526" y="201349"/>
            <a:ext cx="4098925" cy="7875250"/>
          </a:xfrm>
          <a:prstGeom prst="rect">
            <a:avLst/>
          </a:prstGeom>
        </p:spPr>
      </p:pic>
      <p:sp>
        <p:nvSpPr>
          <p:cNvPr id="9" name="Picture Placeholder 8">
            <a:extLst>
              <a:ext uri="{FF2B5EF4-FFF2-40B4-BE49-F238E27FC236}">
                <a16:creationId xmlns:a16="http://schemas.microsoft.com/office/drawing/2014/main" id="{2CF84F1E-C87F-D74C-B3DE-AE4C198F8124}"/>
              </a:ext>
            </a:extLst>
          </p:cNvPr>
          <p:cNvSpPr>
            <a:spLocks noGrp="1"/>
          </p:cNvSpPr>
          <p:nvPr>
            <p:ph type="pic" sz="quarter" idx="14" hasCustomPrompt="1"/>
          </p:nvPr>
        </p:nvSpPr>
        <p:spPr>
          <a:xfrm>
            <a:off x="4455027" y="977813"/>
            <a:ext cx="3310522" cy="5880187"/>
          </a:xfrm>
        </p:spPr>
        <p:txBody>
          <a:bodyPr anchor="t"/>
          <a:lstStyle>
            <a:lvl1pPr algn="ctr">
              <a:defRPr b="0">
                <a:latin typeface="+mn-lt"/>
              </a:defRPr>
            </a:lvl1pPr>
          </a:lstStyle>
          <a:p>
            <a:r>
              <a:rPr lang="en-US" dirty="0"/>
              <a:t>Click to add mobile product screenshot</a:t>
            </a:r>
          </a:p>
        </p:txBody>
      </p:sp>
      <p:sp>
        <p:nvSpPr>
          <p:cNvPr id="7" name="Slide Number Placeholder 4">
            <a:extLst>
              <a:ext uri="{FF2B5EF4-FFF2-40B4-BE49-F238E27FC236}">
                <a16:creationId xmlns:a16="http://schemas.microsoft.com/office/drawing/2014/main" id="{01DE7229-CEBF-46B2-BC93-4FFD080DE90F}"/>
              </a:ext>
            </a:extLst>
          </p:cNvPr>
          <p:cNvSpPr txBox="1">
            <a:spLocks/>
          </p:cNvSpPr>
          <p:nvPr userDrawn="1"/>
        </p:nvSpPr>
        <p:spPr>
          <a:xfrm>
            <a:off x="491871" y="6338258"/>
            <a:ext cx="358507" cy="187367"/>
          </a:xfrm>
          <a:prstGeom prst="rect">
            <a:avLst/>
          </a:prstGeom>
        </p:spPr>
        <p:txBody>
          <a:bodyPr vert="horz" lIns="91376" tIns="45687" rIns="91376" bIns="45687"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700" smtClean="0"/>
              <a:pPr/>
              <a:t>‹#›</a:t>
            </a:fld>
            <a:endParaRPr lang="en-US" sz="700" dirty="0"/>
          </a:p>
        </p:txBody>
      </p:sp>
    </p:spTree>
    <p:extLst>
      <p:ext uri="{BB962C8B-B14F-4D97-AF65-F5344CB8AC3E}">
        <p14:creationId xmlns:p14="http://schemas.microsoft.com/office/powerpoint/2010/main" val="1932976781"/>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rom-To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B47297-ADF2-CB48-9DE6-E30B4E3041AD}"/>
              </a:ext>
            </a:extLst>
          </p:cNvPr>
          <p:cNvSpPr/>
          <p:nvPr/>
        </p:nvSpPr>
        <p:spPr>
          <a:xfrm>
            <a:off x="-1" y="0"/>
            <a:ext cx="6035041"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594360" tIns="182880" rtlCol="0" anchor="t"/>
          <a:lstStyle/>
          <a:p>
            <a:pPr algn="l"/>
            <a:r>
              <a:rPr lang="en-US" sz="2000" b="0" dirty="0">
                <a:solidFill>
                  <a:schemeClr val="tx1"/>
                </a:solidFill>
              </a:rPr>
              <a:t>FROM</a:t>
            </a:r>
          </a:p>
        </p:txBody>
      </p:sp>
      <p:sp>
        <p:nvSpPr>
          <p:cNvPr id="4" name="Rectangle 3">
            <a:extLst>
              <a:ext uri="{FF2B5EF4-FFF2-40B4-BE49-F238E27FC236}">
                <a16:creationId xmlns:a16="http://schemas.microsoft.com/office/drawing/2014/main" id="{9AAF8182-D1F9-9446-8322-B023DCA71AED}"/>
              </a:ext>
            </a:extLst>
          </p:cNvPr>
          <p:cNvSpPr/>
          <p:nvPr/>
        </p:nvSpPr>
        <p:spPr>
          <a:xfrm>
            <a:off x="6181344" y="0"/>
            <a:ext cx="6007481"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57200" tIns="182880" rtlCol="0" anchor="t"/>
          <a:lstStyle/>
          <a:p>
            <a:pPr algn="l"/>
            <a:r>
              <a:rPr lang="en-US" sz="2000" b="0" dirty="0">
                <a:solidFill>
                  <a:schemeClr val="tx1"/>
                </a:solidFill>
              </a:rPr>
              <a:t>TO</a:t>
            </a:r>
          </a:p>
        </p:txBody>
      </p:sp>
      <p:sp>
        <p:nvSpPr>
          <p:cNvPr id="3" name="Title 2"/>
          <p:cNvSpPr>
            <a:spLocks noGrp="1"/>
          </p:cNvSpPr>
          <p:nvPr>
            <p:ph type="title" hasCustomPrompt="1"/>
          </p:nvPr>
        </p:nvSpPr>
        <p:spPr>
          <a:xfrm>
            <a:off x="501904" y="548640"/>
            <a:ext cx="5202238" cy="548640"/>
          </a:xfrm>
          <a:noFill/>
        </p:spPr>
        <p:txBody>
          <a:bodyPr/>
          <a:lstStyle>
            <a:lvl1pPr algn="l">
              <a:defRPr/>
            </a:lvl1pPr>
          </a:lstStyle>
          <a:p>
            <a:r>
              <a:rPr lang="en-US" dirty="0"/>
              <a:t>Click to add a title</a:t>
            </a:r>
          </a:p>
        </p:txBody>
      </p:sp>
      <p:sp>
        <p:nvSpPr>
          <p:cNvPr id="6" name="Content Placeholder 5">
            <a:extLst>
              <a:ext uri="{FF2B5EF4-FFF2-40B4-BE49-F238E27FC236}">
                <a16:creationId xmlns:a16="http://schemas.microsoft.com/office/drawing/2014/main" id="{2DECE274-813F-D14B-99BC-0B6BB0F5831B}"/>
              </a:ext>
            </a:extLst>
          </p:cNvPr>
          <p:cNvSpPr>
            <a:spLocks noGrp="1"/>
          </p:cNvSpPr>
          <p:nvPr>
            <p:ph sz="quarter" idx="10" hasCustomPrompt="1"/>
          </p:nvPr>
        </p:nvSpPr>
        <p:spPr>
          <a:xfrm>
            <a:off x="501904" y="1645920"/>
            <a:ext cx="5202238" cy="4300537"/>
          </a:xfr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200">
                <a:solidFill>
                  <a:schemeClr val="tx1"/>
                </a:solidFill>
              </a:defRPr>
            </a:lvl5pPr>
          </a:lstStyle>
          <a:p>
            <a:pPr lvl="0"/>
            <a:r>
              <a:rPr lang="en-US" dirty="0"/>
              <a:t>Click to add text or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E3395FFC-9AE9-9D45-BF42-2E653CBD2F00}"/>
              </a:ext>
            </a:extLst>
          </p:cNvPr>
          <p:cNvSpPr>
            <a:spLocks noGrp="1"/>
          </p:cNvSpPr>
          <p:nvPr>
            <p:ph sz="quarter" idx="11" hasCustomPrompt="1"/>
          </p:nvPr>
        </p:nvSpPr>
        <p:spPr>
          <a:xfrm>
            <a:off x="6568318" y="1645920"/>
            <a:ext cx="5202238" cy="4300537"/>
          </a:xfr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200">
                <a:solidFill>
                  <a:schemeClr val="tx1"/>
                </a:solidFill>
              </a:defRPr>
            </a:lvl5pPr>
          </a:lstStyle>
          <a:p>
            <a:pPr lvl="0"/>
            <a:r>
              <a:rPr lang="en-US" dirty="0"/>
              <a:t>Click to add text or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90A3D097-0A3B-4D42-BD21-A35CE5B0D59E}"/>
              </a:ext>
            </a:extLst>
          </p:cNvPr>
          <p:cNvSpPr>
            <a:spLocks noGrp="1"/>
          </p:cNvSpPr>
          <p:nvPr>
            <p:ph type="body" sz="quarter" idx="12" hasCustomPrompt="1"/>
          </p:nvPr>
        </p:nvSpPr>
        <p:spPr>
          <a:xfrm>
            <a:off x="6536945" y="549275"/>
            <a:ext cx="5233611" cy="547688"/>
          </a:xfrm>
        </p:spPr>
        <p:txBody>
          <a:bodyPr/>
          <a:lstStyle>
            <a:lvl1pPr>
              <a:defRPr sz="3000"/>
            </a:lvl1pPr>
          </a:lstStyle>
          <a:p>
            <a:pPr lvl="0"/>
            <a:r>
              <a:rPr lang="en-US" dirty="0"/>
              <a:t>Click to add title</a:t>
            </a:r>
          </a:p>
        </p:txBody>
      </p:sp>
      <p:sp>
        <p:nvSpPr>
          <p:cNvPr id="8" name="Slide Number Placeholder 4">
            <a:extLst>
              <a:ext uri="{FF2B5EF4-FFF2-40B4-BE49-F238E27FC236}">
                <a16:creationId xmlns:a16="http://schemas.microsoft.com/office/drawing/2014/main" id="{E1C92D64-C284-4D67-B8BF-2D34C8826317}"/>
              </a:ext>
            </a:extLst>
          </p:cNvPr>
          <p:cNvSpPr txBox="1">
            <a:spLocks/>
          </p:cNvSpPr>
          <p:nvPr userDrawn="1"/>
        </p:nvSpPr>
        <p:spPr>
          <a:xfrm>
            <a:off x="491871" y="6338258"/>
            <a:ext cx="358507" cy="187367"/>
          </a:xfrm>
          <a:prstGeom prst="rect">
            <a:avLst/>
          </a:prstGeom>
        </p:spPr>
        <p:txBody>
          <a:bodyPr vert="horz" lIns="91376" tIns="45687" rIns="91376" bIns="45687"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700" smtClean="0"/>
              <a:pPr/>
              <a:t>‹#›</a:t>
            </a:fld>
            <a:endParaRPr lang="en-US" sz="700" dirty="0"/>
          </a:p>
        </p:txBody>
      </p:sp>
    </p:spTree>
    <p:extLst>
      <p:ext uri="{BB962C8B-B14F-4D97-AF65-F5344CB8AC3E}">
        <p14:creationId xmlns:p14="http://schemas.microsoft.com/office/powerpoint/2010/main" val="3780966142"/>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no photo">
    <p:bg>
      <p:bgPr>
        <a:solidFill>
          <a:schemeClr val="bg1"/>
        </a:solidFill>
        <a:effectLst/>
      </p:bgPr>
    </p:bg>
    <p:spTree>
      <p:nvGrpSpPr>
        <p:cNvPr id="1" name=""/>
        <p:cNvGrpSpPr/>
        <p:nvPr/>
      </p:nvGrpSpPr>
      <p:grpSpPr>
        <a:xfrm>
          <a:off x="0" y="0"/>
          <a:ext cx="0" cy="0"/>
          <a:chOff x="0" y="0"/>
          <a:chExt cx="0" cy="0"/>
        </a:xfrm>
      </p:grpSpPr>
      <p:grpSp>
        <p:nvGrpSpPr>
          <p:cNvPr id="8" name="Grid" hidden="1">
            <a:extLst>
              <a:ext uri="{FF2B5EF4-FFF2-40B4-BE49-F238E27FC236}">
                <a16:creationId xmlns:a16="http://schemas.microsoft.com/office/drawing/2014/main" id="{3F9C141B-6463-0843-9642-0B813CC18196}"/>
              </a:ext>
            </a:extLst>
          </p:cNvPr>
          <p:cNvGrpSpPr/>
          <p:nvPr/>
        </p:nvGrpSpPr>
        <p:grpSpPr>
          <a:xfrm>
            <a:off x="618254" y="651196"/>
            <a:ext cx="10972613" cy="5538674"/>
            <a:chOff x="618254" y="305774"/>
            <a:chExt cx="10924459" cy="5844948"/>
          </a:xfrm>
          <a:solidFill>
            <a:srgbClr val="00B4B4">
              <a:alpha val="20000"/>
            </a:srgbClr>
          </a:solidFill>
        </p:grpSpPr>
        <p:grpSp>
          <p:nvGrpSpPr>
            <p:cNvPr id="9" name="Group 8">
              <a:extLst>
                <a:ext uri="{FF2B5EF4-FFF2-40B4-BE49-F238E27FC236}">
                  <a16:creationId xmlns:a16="http://schemas.microsoft.com/office/drawing/2014/main" id="{A727540E-9197-5543-8BE9-9FF8AA65019B}"/>
                </a:ext>
              </a:extLst>
            </p:cNvPr>
            <p:cNvGrpSpPr/>
            <p:nvPr/>
          </p:nvGrpSpPr>
          <p:grpSpPr>
            <a:xfrm>
              <a:off x="618254" y="305774"/>
              <a:ext cx="10924459" cy="417810"/>
              <a:chOff x="614288" y="305774"/>
              <a:chExt cx="10924459" cy="417810"/>
            </a:xfrm>
            <a:grpFill/>
          </p:grpSpPr>
          <p:sp>
            <p:nvSpPr>
              <p:cNvPr id="153" name="Rectangle 152">
                <a:extLst>
                  <a:ext uri="{FF2B5EF4-FFF2-40B4-BE49-F238E27FC236}">
                    <a16:creationId xmlns:a16="http://schemas.microsoft.com/office/drawing/2014/main" id="{3B52BF63-49D3-B641-A571-74B5911E62AE}"/>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E7BEAE0A-8961-7642-B340-9B3755458666}"/>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57B31854-F0D0-4A4B-97FC-8983F0FC651D}"/>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EDD2D6D0-4DBB-D54D-853B-7A20C436449B}"/>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6C8F8835-CCCD-2F46-A351-89B504CDFA75}"/>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9E975AD2-C559-1C4F-8ABB-19617F6732E6}"/>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D66F003B-DE3D-2245-939C-B539A7D31465}"/>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4C13DDE8-26D7-BB47-A244-F7826D333ADE}"/>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D303C0F5-8524-D640-94B7-14948A0E42B1}"/>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7DA1DB4C-2F2A-504E-977C-43C845320515}"/>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E36B2E90-8CD5-6F48-A11C-93C525779FC5}"/>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46F86828-B4C0-AE4A-93BF-AB582027340E}"/>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C27B0EB-A967-A247-8B62-456ADF946794}"/>
                </a:ext>
              </a:extLst>
            </p:cNvPr>
            <p:cNvGrpSpPr/>
            <p:nvPr/>
          </p:nvGrpSpPr>
          <p:grpSpPr>
            <a:xfrm>
              <a:off x="618254" y="799150"/>
              <a:ext cx="10924459" cy="417810"/>
              <a:chOff x="614288" y="305774"/>
              <a:chExt cx="10924459" cy="417810"/>
            </a:xfrm>
            <a:grpFill/>
          </p:grpSpPr>
          <p:sp>
            <p:nvSpPr>
              <p:cNvPr id="141" name="Rectangle 140">
                <a:extLst>
                  <a:ext uri="{FF2B5EF4-FFF2-40B4-BE49-F238E27FC236}">
                    <a16:creationId xmlns:a16="http://schemas.microsoft.com/office/drawing/2014/main" id="{67B9FDF7-1760-564D-B37D-51524C1FD094}"/>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B6DBAF20-77EC-744B-8A2C-1CCA574FFC9C}"/>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131736D0-D2E9-BA49-B555-1355277BE007}"/>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2964AA59-7046-9B42-9A1B-0BA593D2B425}"/>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CC7D361E-3003-C14E-9972-C072D77D6A55}"/>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8CD9B4D0-3795-CF46-9990-7F74A093EC15}"/>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D8C3657E-412F-5F47-8DBD-2A303CEFD4AE}"/>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1B866293-A128-6C4A-975D-56CEF6E503EC}"/>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4C33C69A-27CF-2549-B143-D5C17A2CB019}"/>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5186CE96-5782-874C-911A-C6D3A6ECC1C6}"/>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0B555C88-B6F4-1745-B738-3F8C448FE151}"/>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BF92253B-B18A-A44B-8607-511E98321B9E}"/>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ED3A7B0-9EFA-8A4B-B5A5-FBB3E63B7DB4}"/>
                </a:ext>
              </a:extLst>
            </p:cNvPr>
            <p:cNvGrpSpPr/>
            <p:nvPr/>
          </p:nvGrpSpPr>
          <p:grpSpPr>
            <a:xfrm>
              <a:off x="618254" y="1292526"/>
              <a:ext cx="10924459" cy="417810"/>
              <a:chOff x="614288" y="305774"/>
              <a:chExt cx="10924459" cy="417810"/>
            </a:xfrm>
            <a:grpFill/>
          </p:grpSpPr>
          <p:sp>
            <p:nvSpPr>
              <p:cNvPr id="129" name="Rectangle 128">
                <a:extLst>
                  <a:ext uri="{FF2B5EF4-FFF2-40B4-BE49-F238E27FC236}">
                    <a16:creationId xmlns:a16="http://schemas.microsoft.com/office/drawing/2014/main" id="{BDF3AE1C-3612-D94A-874F-B0152DC7C463}"/>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6969FFB8-6E35-1B4D-865F-A44ABAF992A4}"/>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2DA9DD6E-CD8C-CB47-9C2A-E78F03FD9435}"/>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BEE1975A-3F70-384B-B6EA-48013AE70E66}"/>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BA2FB672-F073-1B46-B381-D10B986CB417}"/>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DD99E16E-0463-C548-B71D-34D59F26AD95}"/>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87A12A9C-2659-F14D-B1E8-8D5669708F56}"/>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2F6DE000-7771-F146-942F-B1E7AFDD1CD8}"/>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98FD87E0-761A-8546-B460-4973F556BB7E}"/>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E0ACE887-22BB-104C-8A9C-C556C0BD60F3}"/>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316494A-BDC5-384B-B853-E966C5128139}"/>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08F7AF78-439E-324C-BAEB-B94A279DC052}"/>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F9B60C8B-068D-304D-8E8E-D8BDCBC58538}"/>
                </a:ext>
              </a:extLst>
            </p:cNvPr>
            <p:cNvGrpSpPr/>
            <p:nvPr/>
          </p:nvGrpSpPr>
          <p:grpSpPr>
            <a:xfrm>
              <a:off x="618254" y="1785902"/>
              <a:ext cx="10924459" cy="417810"/>
              <a:chOff x="614288" y="305774"/>
              <a:chExt cx="10924459" cy="417810"/>
            </a:xfrm>
            <a:grpFill/>
          </p:grpSpPr>
          <p:sp>
            <p:nvSpPr>
              <p:cNvPr id="117" name="Rectangle 116">
                <a:extLst>
                  <a:ext uri="{FF2B5EF4-FFF2-40B4-BE49-F238E27FC236}">
                    <a16:creationId xmlns:a16="http://schemas.microsoft.com/office/drawing/2014/main" id="{FF86DADB-E5A1-C746-B215-9C51497568A0}"/>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F356341B-5A5A-014A-AED8-79F87D90731B}"/>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04720302-C7E8-764C-AA2C-3FCD32697C84}"/>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C35627DD-F0AC-2143-9A2F-592A0394B7A4}"/>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872C7D59-7929-E74D-893C-55FF58E4724A}"/>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54C98389-2F12-9741-9D09-F4FC6084BEE0}"/>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6746D063-A62C-F243-931B-C8A04A840AED}"/>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E0D90273-6D0E-E646-98F8-2CDF30963919}"/>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E699A8A6-DA12-D040-9232-D9DF46F4EB7D}"/>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EF7BBF2D-1AC7-3147-8CED-A97093D09E3C}"/>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55B7F369-E28B-9249-8A3D-68EF87FB11C7}"/>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02747F1C-22E8-A042-B698-5F64C709FF93}"/>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CA4C3A7-16BA-D74B-929D-424F1BEA7156}"/>
                </a:ext>
              </a:extLst>
            </p:cNvPr>
            <p:cNvGrpSpPr/>
            <p:nvPr/>
          </p:nvGrpSpPr>
          <p:grpSpPr>
            <a:xfrm>
              <a:off x="618254" y="2279278"/>
              <a:ext cx="10924459" cy="417810"/>
              <a:chOff x="614288" y="305774"/>
              <a:chExt cx="10924459" cy="417810"/>
            </a:xfrm>
            <a:grpFill/>
          </p:grpSpPr>
          <p:sp>
            <p:nvSpPr>
              <p:cNvPr id="105" name="Rectangle 104">
                <a:extLst>
                  <a:ext uri="{FF2B5EF4-FFF2-40B4-BE49-F238E27FC236}">
                    <a16:creationId xmlns:a16="http://schemas.microsoft.com/office/drawing/2014/main" id="{8827CB3E-F5E3-8E42-AA99-D899AF12EE02}"/>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01A21DE7-04F5-CF4B-A581-588030371DCA}"/>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67ED3B3B-B689-3641-8991-C8FA69550310}"/>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82106F55-C99D-3947-9BC0-42E9189AC49D}"/>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384ACD7-A2AB-4A48-A80C-546B46EE80D8}"/>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17D296B3-88EA-B842-8892-55CB3152C9CB}"/>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85247F87-B055-6C42-9AE6-0A10345DF32D}"/>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70C225ED-56D8-374B-A80C-5360D0C364BE}"/>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5B29D2D9-5CF7-C94D-8F18-581CDDA0257B}"/>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EC6EB119-624A-954A-9392-743E6F32F320}"/>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CC2FAA64-BCA2-B647-BEA9-845568F64884}"/>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45DE92DF-7639-0746-ACEE-47B44A327698}"/>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473FE2FC-1127-2741-A245-8070B93EB03C}"/>
                </a:ext>
              </a:extLst>
            </p:cNvPr>
            <p:cNvGrpSpPr/>
            <p:nvPr/>
          </p:nvGrpSpPr>
          <p:grpSpPr>
            <a:xfrm>
              <a:off x="618254" y="2772654"/>
              <a:ext cx="10924459" cy="417810"/>
              <a:chOff x="614288" y="305774"/>
              <a:chExt cx="10924459" cy="417810"/>
            </a:xfrm>
            <a:grpFill/>
          </p:grpSpPr>
          <p:sp>
            <p:nvSpPr>
              <p:cNvPr id="93" name="Rectangle 92">
                <a:extLst>
                  <a:ext uri="{FF2B5EF4-FFF2-40B4-BE49-F238E27FC236}">
                    <a16:creationId xmlns:a16="http://schemas.microsoft.com/office/drawing/2014/main" id="{2355B20E-1663-ED47-AB35-A468C127348C}"/>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45A7622-79A7-1040-B20F-FC9E4B8E7C45}"/>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8C5705B5-DE73-1F40-ADD4-BFA6EA488D1C}"/>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F30800A6-DCBF-0A48-A6CE-B1FC0306A5B0}"/>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9B56F23D-74CE-4C4B-A08F-6225A0FF60DF}"/>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F010F4BD-30E1-D048-A289-2A696F74B5DA}"/>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6DCD5E97-E20E-F543-8705-A74635347857}"/>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FAC23AB4-40DC-094D-A998-46BF2B2A1EBF}"/>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54C0650-068F-C447-A0A8-A02752289635}"/>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FFDD1F70-DA86-604F-8405-1D486D3E653B}"/>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5FD10BA9-C7F7-234A-9DC4-875400F1C830}"/>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9766F8D3-B248-A746-8949-6A0FA51C53BB}"/>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AB55995-460C-0049-9FDD-99D6F1A43F24}"/>
                </a:ext>
              </a:extLst>
            </p:cNvPr>
            <p:cNvGrpSpPr/>
            <p:nvPr/>
          </p:nvGrpSpPr>
          <p:grpSpPr>
            <a:xfrm>
              <a:off x="618254" y="3266030"/>
              <a:ext cx="10924459" cy="417810"/>
              <a:chOff x="614288" y="305774"/>
              <a:chExt cx="10924459" cy="417810"/>
            </a:xfrm>
            <a:grpFill/>
          </p:grpSpPr>
          <p:sp>
            <p:nvSpPr>
              <p:cNvPr id="81" name="Rectangle 80">
                <a:extLst>
                  <a:ext uri="{FF2B5EF4-FFF2-40B4-BE49-F238E27FC236}">
                    <a16:creationId xmlns:a16="http://schemas.microsoft.com/office/drawing/2014/main" id="{B225E33E-3E69-9142-9E01-A11E4C9691E7}"/>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75FF924-57D0-784C-9D23-73F491300053}"/>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9DFA527-4C28-894E-8A30-1C3BCB00E167}"/>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F7497A97-E8F3-CF4D-8D75-CF212470ED4B}"/>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D7A0ABB-7308-F04A-B6CC-1C71F80FC722}"/>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031575E8-A913-9340-B755-ED8734C33EB1}"/>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9EDE2C6-496D-D849-9DB9-B6E98A0547CE}"/>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BC6FD04C-0ED8-F64E-BB3D-60C04E80ED85}"/>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4435852F-2ABD-9F43-9B8B-7DF61BAA5EAE}"/>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E1BDC9C2-4E32-7140-9A63-3DE4FE4375C6}"/>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F95A1160-9F3C-AA4F-8FC3-CA91237D116D}"/>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FCC3074F-EB81-A34A-BFFB-9A4B6C3B3370}"/>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3474DA9-F701-8D4F-ACAF-7B758C6FD5E4}"/>
                </a:ext>
              </a:extLst>
            </p:cNvPr>
            <p:cNvGrpSpPr/>
            <p:nvPr/>
          </p:nvGrpSpPr>
          <p:grpSpPr>
            <a:xfrm>
              <a:off x="618254" y="3759406"/>
              <a:ext cx="10924459" cy="417810"/>
              <a:chOff x="614288" y="305774"/>
              <a:chExt cx="10924459" cy="417810"/>
            </a:xfrm>
            <a:grpFill/>
          </p:grpSpPr>
          <p:sp>
            <p:nvSpPr>
              <p:cNvPr id="69" name="Rectangle 68">
                <a:extLst>
                  <a:ext uri="{FF2B5EF4-FFF2-40B4-BE49-F238E27FC236}">
                    <a16:creationId xmlns:a16="http://schemas.microsoft.com/office/drawing/2014/main" id="{81757994-4C85-DF4C-907D-E177E96CA43E}"/>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6CB43DC-56DF-C843-99FC-7FAA8D8995AB}"/>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63B64B01-5D17-6A41-96AA-1B9F6CFA5354}"/>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87314B0-A3D2-D941-9051-6824B264BE37}"/>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87C145F-E47D-984F-AA7A-052C531A426F}"/>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052FB81-412F-6F4E-93CE-E0EF339B7BFA}"/>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0104B5D-01D0-D44D-B596-F3329E6E50D4}"/>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A4FC675-6AF9-4F4D-A6E5-657DACEB0F36}"/>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2E7AB3D-D591-614D-9848-D8AD2F740CB0}"/>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6419EF2-09C5-9A41-BCAC-FD3959B9E684}"/>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AC4B4B2-1478-854A-B497-868EE557B649}"/>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4924FE0-4D5E-6D4A-853E-5F72ED6DF73C}"/>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BEC225E-9017-6A4A-964E-CE854EBBFD10}"/>
                </a:ext>
              </a:extLst>
            </p:cNvPr>
            <p:cNvGrpSpPr/>
            <p:nvPr/>
          </p:nvGrpSpPr>
          <p:grpSpPr>
            <a:xfrm>
              <a:off x="618254" y="4252782"/>
              <a:ext cx="10924459" cy="417810"/>
              <a:chOff x="614288" y="305774"/>
              <a:chExt cx="10924459" cy="417810"/>
            </a:xfrm>
            <a:grpFill/>
          </p:grpSpPr>
          <p:sp>
            <p:nvSpPr>
              <p:cNvPr id="57" name="Rectangle 56">
                <a:extLst>
                  <a:ext uri="{FF2B5EF4-FFF2-40B4-BE49-F238E27FC236}">
                    <a16:creationId xmlns:a16="http://schemas.microsoft.com/office/drawing/2014/main" id="{4FF2EA97-DF0C-FB41-A930-15D0C6CD0CFA}"/>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4AE163C-BC87-6941-BF51-569556A3D2FF}"/>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D908C340-BD55-5D44-B26E-84524BD3D90C}"/>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066B37C-27B1-0441-AC7A-7B30E4993FD3}"/>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D9F7C78-07DE-3648-8F2E-E7C1D46E5B9B}"/>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95DDA5D-B08E-D74C-B552-82A8FE1DF6F3}"/>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EA3DA97E-6F86-0E43-929C-D0C9A8BA543F}"/>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7DE316F6-C2F1-CC48-BB0A-FBCE31A924CF}"/>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90EC12A-4D0D-F347-99BD-AF1C0E42E384}"/>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9DFF8DDF-6122-7A43-8F89-7427473B17F7}"/>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C0301F9-B569-FF4D-88BC-F1AE365156E2}"/>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192C744-D294-5545-8E93-07B3F261773B}"/>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FC44A13A-634F-0B40-B3C3-85D8D951B4BF}"/>
                </a:ext>
              </a:extLst>
            </p:cNvPr>
            <p:cNvGrpSpPr/>
            <p:nvPr/>
          </p:nvGrpSpPr>
          <p:grpSpPr>
            <a:xfrm>
              <a:off x="618254" y="4746158"/>
              <a:ext cx="10924459" cy="417810"/>
              <a:chOff x="614288" y="305774"/>
              <a:chExt cx="10924459" cy="417810"/>
            </a:xfrm>
            <a:grpFill/>
          </p:grpSpPr>
          <p:sp>
            <p:nvSpPr>
              <p:cNvPr id="45" name="Rectangle 44">
                <a:extLst>
                  <a:ext uri="{FF2B5EF4-FFF2-40B4-BE49-F238E27FC236}">
                    <a16:creationId xmlns:a16="http://schemas.microsoft.com/office/drawing/2014/main" id="{FAECC9FD-A49F-9A4D-835A-C8F0032D004B}"/>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6793830-8E83-9A4A-ADB3-6CA16C0E5787}"/>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D21BE50-F838-2146-9143-43041973FDBA}"/>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6A2F1FA-F676-0A4F-959F-1186E9837791}"/>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2DDA7C2-1AF8-FF48-BD97-D3CE2FEC63A2}"/>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19A9D45-4223-A449-8B12-4E8E24BD40EC}"/>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14927B5-95A9-E14F-B43A-6E5D86F6BBA3}"/>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9D79091-8A8A-6F49-84DE-77CC49FA5B97}"/>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6A8ED42-7114-434C-ABFC-B4BF45EB1269}"/>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1CE1EF9-B21B-1043-9D6C-8605F9B10D21}"/>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BECF410-6E27-FA48-BAFE-B816B1E7F0E0}"/>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F1CDD4E-AAD5-5049-A29D-5083C68A4C0B}"/>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BFFABFDD-7D4B-E94C-AB1B-E426632F1919}"/>
                </a:ext>
              </a:extLst>
            </p:cNvPr>
            <p:cNvGrpSpPr/>
            <p:nvPr/>
          </p:nvGrpSpPr>
          <p:grpSpPr>
            <a:xfrm>
              <a:off x="618254" y="5239534"/>
              <a:ext cx="10924459" cy="417810"/>
              <a:chOff x="614288" y="305774"/>
              <a:chExt cx="10924459" cy="417810"/>
            </a:xfrm>
            <a:grpFill/>
          </p:grpSpPr>
          <p:sp>
            <p:nvSpPr>
              <p:cNvPr id="33" name="Rectangle 32">
                <a:extLst>
                  <a:ext uri="{FF2B5EF4-FFF2-40B4-BE49-F238E27FC236}">
                    <a16:creationId xmlns:a16="http://schemas.microsoft.com/office/drawing/2014/main" id="{489EDB27-D038-7446-993A-2DE45A48BD2C}"/>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26D41D-EE13-8347-B897-738EBD137177}"/>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00392A8-533B-4043-971F-F505980BDCD2}"/>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208F654-E4B2-8F4D-BD69-28A9669231AD}"/>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4C51AEA-000B-3A48-A165-4C05EC9921E4}"/>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35B1BAB-F8A6-944B-A382-4985A344A440}"/>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599805C-9DBF-0041-BC7C-8BA0E48DB161}"/>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AB87196-740A-D045-B57A-2245219FE1B9}"/>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5B6E9A3-891B-264E-95C3-EBFD26E7818E}"/>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0AE513C-43CE-7147-BD97-98F25EBF7D7C}"/>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8B80377-77EE-DE47-93A1-57D59560F38E}"/>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130E350-1961-C542-9CB0-7C3D962B3D8C}"/>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11DED402-7121-2944-B8AF-BE132E985CC4}"/>
                </a:ext>
              </a:extLst>
            </p:cNvPr>
            <p:cNvGrpSpPr/>
            <p:nvPr/>
          </p:nvGrpSpPr>
          <p:grpSpPr>
            <a:xfrm>
              <a:off x="618254" y="5732912"/>
              <a:ext cx="10924459" cy="417810"/>
              <a:chOff x="614288" y="305774"/>
              <a:chExt cx="10924459" cy="417810"/>
            </a:xfrm>
            <a:grpFill/>
          </p:grpSpPr>
          <p:sp>
            <p:nvSpPr>
              <p:cNvPr id="21" name="Rectangle 20">
                <a:extLst>
                  <a:ext uri="{FF2B5EF4-FFF2-40B4-BE49-F238E27FC236}">
                    <a16:creationId xmlns:a16="http://schemas.microsoft.com/office/drawing/2014/main" id="{3C9B5F8A-0B99-C846-9B5A-285F802B4303}"/>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3AE0AD7-7FC9-8141-9C39-333D67BA43F5}"/>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4012021-E36E-AA4F-BCF3-A670BA1C94FE}"/>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F6F26B1-1594-E64E-B4B6-A904E9DE6398}"/>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31C80E8-4F27-8C4A-B8D9-0400C130A7DD}"/>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2DC97-3DA0-BF46-ADC7-CDB719C1FE63}"/>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0E5198-3EC1-2C44-9983-36D66526DC70}"/>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A13401-C233-2346-A71D-1E8385B9D688}"/>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05E919B-A86F-AF41-BC1C-1A184430BB91}"/>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41253A-373F-7346-ACF2-F47C90D42593}"/>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280D683-A913-9A44-B136-8920180C8A8B}"/>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9460B9-FD50-3F44-8708-24F575D6B321}"/>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7" name="Text Placeholder 9"/>
          <p:cNvSpPr>
            <a:spLocks noGrp="1"/>
          </p:cNvSpPr>
          <p:nvPr>
            <p:ph type="body" sz="quarter" idx="14" hasCustomPrompt="1"/>
          </p:nvPr>
        </p:nvSpPr>
        <p:spPr>
          <a:xfrm>
            <a:off x="2412337" y="2459513"/>
            <a:ext cx="9168476" cy="1938974"/>
          </a:xfrm>
        </p:spPr>
        <p:txBody>
          <a:bodyPr anchor="ctr"/>
          <a:lstStyle>
            <a:lvl1pPr>
              <a:lnSpc>
                <a:spcPct val="95000"/>
              </a:lnSpc>
              <a:defRPr sz="3998" b="0">
                <a:solidFill>
                  <a:sysClr val="windowText" lastClr="000000"/>
                </a:solidFill>
              </a:defRPr>
            </a:lvl1pPr>
            <a:lvl2pPr>
              <a:lnSpc>
                <a:spcPct val="95000"/>
              </a:lnSpc>
              <a:defRPr sz="3198" baseline="0">
                <a:solidFill>
                  <a:schemeClr val="tx1"/>
                </a:solidFill>
              </a:defRPr>
            </a:lvl2pPr>
            <a:lvl3pPr marL="274156" indent="-274156">
              <a:lnSpc>
                <a:spcPct val="95000"/>
              </a:lnSpc>
              <a:buClrTx/>
              <a:buSzPct val="100000"/>
              <a:buFont typeface="Lucida Grande"/>
              <a:buChar char="–"/>
              <a:defRPr sz="1998" b="1" i="0">
                <a:solidFill>
                  <a:schemeClr val="tx1"/>
                </a:solidFill>
              </a:defRPr>
            </a:lvl3pPr>
            <a:lvl4pPr marL="274156" indent="0">
              <a:lnSpc>
                <a:spcPct val="95000"/>
              </a:lnSpc>
              <a:spcBef>
                <a:spcPts val="0"/>
              </a:spcBef>
              <a:buFontTx/>
              <a:buNone/>
              <a:defRPr sz="1798">
                <a:solidFill>
                  <a:schemeClr val="tx1"/>
                </a:solidFill>
              </a:defRPr>
            </a:lvl4pPr>
            <a:lvl5pPr marL="274156">
              <a:lnSpc>
                <a:spcPct val="95000"/>
              </a:lnSpc>
              <a:defRPr sz="1798" b="0" i="0">
                <a:solidFill>
                  <a:schemeClr val="tx1"/>
                </a:solidFill>
              </a:defRPr>
            </a:lvl5pPr>
          </a:lstStyle>
          <a:p>
            <a:pPr lvl="0"/>
            <a:r>
              <a:rPr lang="en-US" dirty="0"/>
              <a:t>Click to add a quote</a:t>
            </a:r>
          </a:p>
        </p:txBody>
      </p:sp>
      <p:sp>
        <p:nvSpPr>
          <p:cNvPr id="165" name="Text Placeholder 7">
            <a:extLst>
              <a:ext uri="{FF2B5EF4-FFF2-40B4-BE49-F238E27FC236}">
                <a16:creationId xmlns:a16="http://schemas.microsoft.com/office/drawing/2014/main" id="{98546967-742A-DA40-A7B3-477E70234445}"/>
              </a:ext>
            </a:extLst>
          </p:cNvPr>
          <p:cNvSpPr>
            <a:spLocks noGrp="1"/>
          </p:cNvSpPr>
          <p:nvPr>
            <p:ph type="body" sz="quarter" idx="12" hasCustomPrompt="1"/>
          </p:nvPr>
        </p:nvSpPr>
        <p:spPr>
          <a:xfrm>
            <a:off x="2533603" y="5318125"/>
            <a:ext cx="9047210" cy="411163"/>
          </a:xfrm>
        </p:spPr>
        <p:txBody>
          <a:bodyPr/>
          <a:lstStyle>
            <a:lvl1pPr>
              <a:defRPr sz="2000" b="0" i="0">
                <a:latin typeface="AvenirNext forINTUIT" panose="020B0503020202020204" pitchFamily="34" charset="77"/>
              </a:defRPr>
            </a:lvl1pPr>
            <a:lvl2pPr>
              <a:defRPr sz="2000" b="0"/>
            </a:lvl2pPr>
            <a:lvl3pPr>
              <a:defRPr sz="1800" b="0"/>
            </a:lvl3pPr>
            <a:lvl4pPr>
              <a:defRPr sz="1600" b="0"/>
            </a:lvl4pPr>
            <a:lvl5pPr>
              <a:defRPr sz="1200" b="0"/>
            </a:lvl5pPr>
          </a:lstStyle>
          <a:p>
            <a:pPr lvl="0"/>
            <a:r>
              <a:rPr lang="en-US" dirty="0"/>
              <a:t>Attribution placeholder</a:t>
            </a:r>
          </a:p>
        </p:txBody>
      </p:sp>
    </p:spTree>
    <p:extLst>
      <p:ext uri="{BB962C8B-B14F-4D97-AF65-F5344CB8AC3E}">
        <p14:creationId xmlns:p14="http://schemas.microsoft.com/office/powerpoint/2010/main" val="3809124301"/>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 Round Photo-Left Facin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62FA527-6B1C-E249-953F-DA2EB3A12440}"/>
              </a:ext>
            </a:extLst>
          </p:cNvPr>
          <p:cNvSpPr>
            <a:spLocks noGrp="1"/>
          </p:cNvSpPr>
          <p:nvPr>
            <p:ph type="pic" sz="quarter" idx="10"/>
          </p:nvPr>
        </p:nvSpPr>
        <p:spPr>
          <a:xfrm>
            <a:off x="6456784" y="635421"/>
            <a:ext cx="5093866" cy="5093867"/>
          </a:xfrm>
          <a:prstGeom prst="ellipse">
            <a:avLst/>
          </a:prstGeom>
          <a:solidFill>
            <a:schemeClr val="bg1"/>
          </a:solidFill>
          <a:ln w="76200">
            <a:noFill/>
          </a:ln>
          <a:effectLst>
            <a:outerShdw blurRad="127000" dist="25400" dir="2700000" algn="tl" rotWithShape="0">
              <a:prstClr val="black">
                <a:alpha val="20000"/>
              </a:prstClr>
            </a:outerShdw>
          </a:effectLst>
        </p:spPr>
        <p:txBody>
          <a:bodyPr anchor="ctr"/>
          <a:lstStyle>
            <a:lvl1pPr algn="ctr">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5A4C97B-AD5F-3747-AE7D-F155570076C8}"/>
              </a:ext>
            </a:extLst>
          </p:cNvPr>
          <p:cNvSpPr>
            <a:spLocks noGrp="1"/>
          </p:cNvSpPr>
          <p:nvPr>
            <p:ph type="body" sz="quarter" idx="11" hasCustomPrompt="1"/>
          </p:nvPr>
        </p:nvSpPr>
        <p:spPr>
          <a:xfrm>
            <a:off x="635000" y="2033588"/>
            <a:ext cx="5411788" cy="2762250"/>
          </a:xfrm>
        </p:spPr>
        <p:txBody>
          <a:bodyPr anchor="ctr"/>
          <a:lstStyle>
            <a:lvl1pPr>
              <a:defRPr sz="3200"/>
            </a:lvl1pPr>
            <a:lvl2pPr>
              <a:defRPr sz="3200"/>
            </a:lvl2pPr>
            <a:lvl3pPr>
              <a:defRPr sz="2800"/>
            </a:lvl3pPr>
            <a:lvl4pPr>
              <a:defRPr sz="2400"/>
            </a:lvl4pPr>
            <a:lvl5pPr>
              <a:defRPr sz="2000"/>
            </a:lvl5pPr>
          </a:lstStyle>
          <a:p>
            <a:pPr lvl="0"/>
            <a:r>
              <a:rPr lang="en-US" dirty="0"/>
              <a:t>Quote placeholder</a:t>
            </a:r>
          </a:p>
        </p:txBody>
      </p:sp>
      <p:sp>
        <p:nvSpPr>
          <p:cNvPr id="8" name="Text Placeholder 7">
            <a:extLst>
              <a:ext uri="{FF2B5EF4-FFF2-40B4-BE49-F238E27FC236}">
                <a16:creationId xmlns:a16="http://schemas.microsoft.com/office/drawing/2014/main" id="{225D017F-3D79-A940-9984-05B5E3026B93}"/>
              </a:ext>
            </a:extLst>
          </p:cNvPr>
          <p:cNvSpPr>
            <a:spLocks noGrp="1"/>
          </p:cNvSpPr>
          <p:nvPr>
            <p:ph type="body" sz="quarter" idx="12" hasCustomPrompt="1"/>
          </p:nvPr>
        </p:nvSpPr>
        <p:spPr>
          <a:xfrm>
            <a:off x="635000" y="5318125"/>
            <a:ext cx="5411788" cy="411163"/>
          </a:xfrm>
        </p:spPr>
        <p:txBody>
          <a:bodyPr/>
          <a:lstStyle>
            <a:lvl1pPr>
              <a:defRPr sz="2000" b="0" i="0">
                <a:latin typeface="AvenirNext forINTUIT" panose="020B0503020202020204" pitchFamily="34" charset="77"/>
              </a:defRPr>
            </a:lvl1pPr>
            <a:lvl2pPr>
              <a:defRPr sz="2000" b="0"/>
            </a:lvl2pPr>
            <a:lvl3pPr>
              <a:defRPr sz="1800" b="0"/>
            </a:lvl3pPr>
            <a:lvl4pPr>
              <a:defRPr sz="1600" b="0"/>
            </a:lvl4pPr>
            <a:lvl5pPr>
              <a:defRPr sz="1200" b="0"/>
            </a:lvl5pPr>
          </a:lstStyle>
          <a:p>
            <a:pPr lvl="0"/>
            <a:r>
              <a:rPr lang="en-US" dirty="0"/>
              <a:t>Attribution placeholder</a:t>
            </a:r>
          </a:p>
        </p:txBody>
      </p:sp>
    </p:spTree>
    <p:extLst>
      <p:ext uri="{BB962C8B-B14F-4D97-AF65-F5344CB8AC3E}">
        <p14:creationId xmlns:p14="http://schemas.microsoft.com/office/powerpoint/2010/main" val="1421784137"/>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bg bwMode="ltGray">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32B2E2F-E52D-47B3-9A27-AD3501724FBC}"/>
              </a:ext>
            </a:extLst>
          </p:cNvPr>
          <p:cNvGraphicFramePr>
            <a:graphicFrameLocks noChangeAspect="1"/>
          </p:cNvGraphicFramePr>
          <p:nvPr userDrawn="1">
            <p:custDataLst>
              <p:tags r:id="rId2"/>
            </p:custDataLst>
            <p:extLst>
              <p:ext uri="{D42A27DB-BD31-4B8C-83A1-F6EECF244321}">
                <p14:modId xmlns:p14="http://schemas.microsoft.com/office/powerpoint/2010/main" val="1869741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0861"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AFB54FB-195A-45E6-82EC-4164F97E6D91}"/>
              </a:ext>
            </a:extLst>
          </p:cNvPr>
          <p:cNvSpPr/>
          <p:nvPr userDrawn="1">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l" eaLnBrk="1">
              <a:lnSpc>
                <a:spcPct val="95000"/>
              </a:lnSpc>
              <a:spcBef>
                <a:spcPct val="0"/>
              </a:spcBef>
              <a:spcAft>
                <a:spcPct val="0"/>
              </a:spcAft>
            </a:pPr>
            <a:endParaRPr lang="en-US" sz="2998" b="1" i="0" baseline="0" dirty="0">
              <a:solidFill>
                <a:schemeClr val="bg1"/>
              </a:solidFill>
              <a:latin typeface="AvenirNext forINTUIT Demi" panose="020B0703020202020204" pitchFamily="34" charset="0"/>
              <a:ea typeface="+mj-ea"/>
              <a:cs typeface="+mj-cs"/>
              <a:sym typeface="AvenirNext forINTUIT Demi" panose="020B0703020202020204" pitchFamily="34" charset="0"/>
            </a:endParaRPr>
          </a:p>
        </p:txBody>
      </p:sp>
      <p:sp>
        <p:nvSpPr>
          <p:cNvPr id="6" name="Text Placeholder 2"/>
          <p:cNvSpPr>
            <a:spLocks noGrp="1"/>
          </p:cNvSpPr>
          <p:nvPr>
            <p:ph type="body" sz="quarter" idx="19" hasCustomPrompt="1"/>
          </p:nvPr>
        </p:nvSpPr>
        <p:spPr>
          <a:xfrm>
            <a:off x="501175" y="1975104"/>
            <a:ext cx="11105040" cy="3749040"/>
          </a:xfrm>
        </p:spPr>
        <p:txBody>
          <a:bodyPr>
            <a:normAutofit/>
          </a:bodyPr>
          <a:lstStyle>
            <a:lvl1pPr>
              <a:defRPr sz="2598">
                <a:solidFill>
                  <a:schemeClr val="tx1"/>
                </a:solidFill>
              </a:defRPr>
            </a:lvl1pPr>
            <a:lvl2pPr>
              <a:defRPr sz="2598">
                <a:solidFill>
                  <a:schemeClr val="tx1"/>
                </a:solidFill>
              </a:defRPr>
            </a:lvl2pPr>
            <a:lvl3pPr>
              <a:defRPr sz="2198">
                <a:solidFill>
                  <a:schemeClr val="tx1"/>
                </a:solidFill>
              </a:defRPr>
            </a:lvl3pPr>
            <a:lvl4pPr>
              <a:defRPr sz="1998">
                <a:solidFill>
                  <a:schemeClr val="tx1"/>
                </a:solidFill>
              </a:defRPr>
            </a:lvl4pPr>
            <a:lvl5pPr>
              <a:defRPr sz="1600">
                <a:solidFill>
                  <a:schemeClr val="tx1"/>
                </a:solidFill>
              </a:defRPr>
            </a:lvl5pPr>
          </a:lstStyle>
          <a:p>
            <a:pPr lvl="0"/>
            <a:r>
              <a:rPr lang="en-US" dirty="0"/>
              <a:t>Click to add agenda items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p:txBody>
          <a:bodyPr/>
          <a:lstStyle>
            <a:lvl1pPr>
              <a:defRPr>
                <a:solidFill>
                  <a:schemeClr val="tx1"/>
                </a:solidFill>
              </a:defRPr>
            </a:lvl1pPr>
          </a:lstStyle>
          <a:p>
            <a:r>
              <a:rPr lang="en-US" dirty="0"/>
              <a:t>Click to add a title</a:t>
            </a:r>
          </a:p>
        </p:txBody>
      </p:sp>
    </p:spTree>
    <p:extLst>
      <p:ext uri="{BB962C8B-B14F-4D97-AF65-F5344CB8AC3E}">
        <p14:creationId xmlns:p14="http://schemas.microsoft.com/office/powerpoint/2010/main" val="1891602336"/>
      </p:ext>
    </p:extLst>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 Round Photo-Right Facin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62FA527-6B1C-E249-953F-DA2EB3A12440}"/>
              </a:ext>
            </a:extLst>
          </p:cNvPr>
          <p:cNvSpPr>
            <a:spLocks noGrp="1"/>
          </p:cNvSpPr>
          <p:nvPr>
            <p:ph type="pic" sz="quarter" idx="10"/>
          </p:nvPr>
        </p:nvSpPr>
        <p:spPr>
          <a:xfrm>
            <a:off x="653143" y="635421"/>
            <a:ext cx="5093866" cy="5093867"/>
          </a:xfrm>
          <a:prstGeom prst="ellipse">
            <a:avLst/>
          </a:prstGeom>
        </p:spPr>
        <p:txBody>
          <a:bodyPr anchor="ctr"/>
          <a:lstStyle>
            <a:lvl1pPr algn="ctr">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5A4C97B-AD5F-3747-AE7D-F155570076C8}"/>
              </a:ext>
            </a:extLst>
          </p:cNvPr>
          <p:cNvSpPr>
            <a:spLocks noGrp="1"/>
          </p:cNvSpPr>
          <p:nvPr>
            <p:ph type="body" sz="quarter" idx="11" hasCustomPrompt="1"/>
          </p:nvPr>
        </p:nvSpPr>
        <p:spPr>
          <a:xfrm>
            <a:off x="6138862" y="2033588"/>
            <a:ext cx="5411788" cy="2762250"/>
          </a:xfrm>
        </p:spPr>
        <p:txBody>
          <a:bodyPr anchor="ctr"/>
          <a:lstStyle>
            <a:lvl1pPr algn="l">
              <a:defRPr sz="3200"/>
            </a:lvl1pPr>
            <a:lvl2pPr>
              <a:defRPr sz="3200"/>
            </a:lvl2pPr>
            <a:lvl3pPr>
              <a:defRPr sz="2800"/>
            </a:lvl3pPr>
            <a:lvl4pPr>
              <a:defRPr sz="2400"/>
            </a:lvl4pPr>
            <a:lvl5pPr>
              <a:defRPr sz="2000"/>
            </a:lvl5pPr>
          </a:lstStyle>
          <a:p>
            <a:pPr lvl="0"/>
            <a:r>
              <a:rPr lang="en-US" dirty="0"/>
              <a:t>Quote placeholder</a:t>
            </a:r>
          </a:p>
        </p:txBody>
      </p:sp>
      <p:sp>
        <p:nvSpPr>
          <p:cNvPr id="8" name="Text Placeholder 7">
            <a:extLst>
              <a:ext uri="{FF2B5EF4-FFF2-40B4-BE49-F238E27FC236}">
                <a16:creationId xmlns:a16="http://schemas.microsoft.com/office/drawing/2014/main" id="{225D017F-3D79-A940-9984-05B5E3026B93}"/>
              </a:ext>
            </a:extLst>
          </p:cNvPr>
          <p:cNvSpPr>
            <a:spLocks noGrp="1"/>
          </p:cNvSpPr>
          <p:nvPr>
            <p:ph type="body" sz="quarter" idx="12" hasCustomPrompt="1"/>
          </p:nvPr>
        </p:nvSpPr>
        <p:spPr>
          <a:xfrm>
            <a:off x="6138862" y="5318125"/>
            <a:ext cx="5411788" cy="411163"/>
          </a:xfrm>
        </p:spPr>
        <p:txBody>
          <a:bodyPr/>
          <a:lstStyle>
            <a:lvl1pPr algn="l">
              <a:defRPr sz="2000" b="0" i="0">
                <a:latin typeface="AvenirNext forINTUIT" panose="020B0503020202020204" pitchFamily="34" charset="77"/>
              </a:defRPr>
            </a:lvl1pPr>
            <a:lvl2pPr>
              <a:defRPr sz="2000" b="0"/>
            </a:lvl2pPr>
            <a:lvl3pPr>
              <a:defRPr sz="1800" b="0"/>
            </a:lvl3pPr>
            <a:lvl4pPr>
              <a:defRPr sz="1600" b="0"/>
            </a:lvl4pPr>
            <a:lvl5pPr>
              <a:defRPr sz="1200" b="0"/>
            </a:lvl5pPr>
          </a:lstStyle>
          <a:p>
            <a:pPr lvl="0"/>
            <a:r>
              <a:rPr lang="en-US" dirty="0"/>
              <a:t>Attribution placeholder</a:t>
            </a:r>
          </a:p>
        </p:txBody>
      </p:sp>
    </p:spTree>
    <p:extLst>
      <p:ext uri="{BB962C8B-B14F-4D97-AF65-F5344CB8AC3E}">
        <p14:creationId xmlns:p14="http://schemas.microsoft.com/office/powerpoint/2010/main" val="1215361490"/>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s x 3">
    <p:spTree>
      <p:nvGrpSpPr>
        <p:cNvPr id="1" name=""/>
        <p:cNvGrpSpPr/>
        <p:nvPr/>
      </p:nvGrpSpPr>
      <p:grpSpPr>
        <a:xfrm>
          <a:off x="0" y="0"/>
          <a:ext cx="0" cy="0"/>
          <a:chOff x="0" y="0"/>
          <a:chExt cx="0" cy="0"/>
        </a:xfrm>
      </p:grpSpPr>
      <p:cxnSp>
        <p:nvCxnSpPr>
          <p:cNvPr id="5" name="Straight Connector 4"/>
          <p:cNvCxnSpPr/>
          <p:nvPr userDrawn="1"/>
        </p:nvCxnSpPr>
        <p:spPr>
          <a:xfrm>
            <a:off x="5418878" y="2067062"/>
            <a:ext cx="0" cy="3749040"/>
          </a:xfrm>
          <a:prstGeom prst="line">
            <a:avLst/>
          </a:prstGeom>
          <a:ln w="19050" cap="rnd">
            <a:solidFill>
              <a:schemeClr val="tx2"/>
            </a:solidFill>
            <a:prstDash val="dot"/>
          </a:ln>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a:xfrm>
            <a:off x="8615111" y="2067062"/>
            <a:ext cx="0" cy="3749040"/>
          </a:xfrm>
          <a:prstGeom prst="line">
            <a:avLst/>
          </a:prstGeom>
          <a:ln w="19050" cap="rnd">
            <a:solidFill>
              <a:schemeClr val="tx2"/>
            </a:solidFill>
            <a:prstDash val="dot"/>
          </a:ln>
        </p:spPr>
        <p:style>
          <a:lnRef idx="1">
            <a:schemeClr val="dk1"/>
          </a:lnRef>
          <a:fillRef idx="0">
            <a:schemeClr val="dk1"/>
          </a:fillRef>
          <a:effectRef idx="0">
            <a:schemeClr val="dk1"/>
          </a:effectRef>
          <a:fontRef idx="minor">
            <a:schemeClr val="tx1"/>
          </a:fontRef>
        </p:style>
      </p:cxnSp>
      <p:sp>
        <p:nvSpPr>
          <p:cNvPr id="8" name="Text Placeholder 7"/>
          <p:cNvSpPr>
            <a:spLocks noGrp="1"/>
          </p:cNvSpPr>
          <p:nvPr>
            <p:ph type="body" sz="quarter" idx="10"/>
          </p:nvPr>
        </p:nvSpPr>
        <p:spPr>
          <a:xfrm>
            <a:off x="2527446" y="1968500"/>
            <a:ext cx="2651760" cy="3844925"/>
          </a:xfrm>
        </p:spPr>
        <p:txBody>
          <a:bodyPr rIns="182880"/>
          <a:lstStyle>
            <a:lvl1pPr>
              <a:defRPr sz="2000"/>
            </a:lvl1pPr>
            <a:lvl2pPr>
              <a:defRPr sz="2000"/>
            </a:lvl2pPr>
            <a:lvl3pPr>
              <a:defRPr sz="1800"/>
            </a:lvl3pPr>
            <a:lvl4pPr>
              <a:defRPr sz="1600"/>
            </a:lvl4pPr>
            <a:lvl5pPr marL="0" indent="0">
              <a:buFontTx/>
              <a:buNone/>
              <a:defRPr sz="14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p:cNvSpPr>
            <a:spLocks noGrp="1"/>
          </p:cNvSpPr>
          <p:nvPr>
            <p:ph type="body" sz="quarter" idx="11"/>
          </p:nvPr>
        </p:nvSpPr>
        <p:spPr>
          <a:xfrm>
            <a:off x="5703898" y="1968500"/>
            <a:ext cx="2651760" cy="3844925"/>
          </a:xfrm>
        </p:spPr>
        <p:txBody>
          <a:bodyPr/>
          <a:lstStyle>
            <a:lvl1pPr>
              <a:defRPr sz="2000"/>
            </a:lvl1pPr>
            <a:lvl2pPr>
              <a:defRPr sz="2000"/>
            </a:lvl2pPr>
            <a:lvl3pPr>
              <a:defRPr sz="1800"/>
            </a:lvl3pPr>
            <a:lvl4pPr>
              <a:defRPr sz="1600"/>
            </a:lvl4pPr>
            <a:lvl5pPr marL="0" indent="0">
              <a:buFontTx/>
              <a:buNone/>
              <a:defRPr sz="14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p:cNvSpPr>
            <a:spLocks noGrp="1"/>
          </p:cNvSpPr>
          <p:nvPr>
            <p:ph type="body" sz="quarter" idx="12"/>
          </p:nvPr>
        </p:nvSpPr>
        <p:spPr>
          <a:xfrm>
            <a:off x="8880350" y="1968500"/>
            <a:ext cx="2651760" cy="3844925"/>
          </a:xfrm>
        </p:spPr>
        <p:txBody>
          <a:bodyPr/>
          <a:lstStyle>
            <a:lvl1pPr>
              <a:defRPr sz="2000"/>
            </a:lvl1pPr>
            <a:lvl2pPr>
              <a:defRPr sz="2000"/>
            </a:lvl2pPr>
            <a:lvl3pPr>
              <a:defRPr sz="1800"/>
            </a:lvl3pPr>
            <a:lvl4pPr>
              <a:defRPr sz="1600"/>
            </a:lvl4pPr>
            <a:lvl5pPr marL="0" indent="0">
              <a:buNone/>
              <a:defRPr sz="1400">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284251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1_Statement + Summary teal">
    <p:bg>
      <p:bgPr>
        <a:solidFill>
          <a:srgbClr val="00C1B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265C2D-6208-FA4A-800E-053E7712F6F3}"/>
              </a:ext>
            </a:extLst>
          </p:cNvPr>
          <p:cNvSpPr>
            <a:spLocks noGrp="1"/>
          </p:cNvSpPr>
          <p:nvPr>
            <p:ph type="body" sz="quarter" idx="10" hasCustomPrompt="1"/>
          </p:nvPr>
        </p:nvSpPr>
        <p:spPr>
          <a:xfrm>
            <a:off x="603251" y="1770857"/>
            <a:ext cx="5251450" cy="3062287"/>
          </a:xfrm>
        </p:spPr>
        <p:txBody>
          <a:bodyPr anchor="ctr"/>
          <a:lstStyle>
            <a:lvl1pPr algn="l">
              <a:defRPr sz="5400" b="1" i="0">
                <a:solidFill>
                  <a:schemeClr val="bg1"/>
                </a:solidFill>
                <a:latin typeface="AvenirNext forINTUIT" panose="020B0503020202020204" pitchFamily="34" charset="77"/>
              </a:defRPr>
            </a:lvl1pPr>
            <a:lvl2pPr algn="l">
              <a:defRPr sz="4000" b="0" i="0">
                <a:solidFill>
                  <a:schemeClr val="bg1"/>
                </a:solidFill>
                <a:latin typeface="AvenirNext forINTUIT Medium" panose="020B0503020202020204" pitchFamily="34" charset="77"/>
              </a:defRPr>
            </a:lvl2pPr>
            <a:lvl3pPr marL="0" indent="0" algn="l">
              <a:buNone/>
              <a:defRPr sz="3600" b="0" i="0">
                <a:solidFill>
                  <a:schemeClr val="bg1"/>
                </a:solidFill>
                <a:latin typeface="AvenirNext forINTUIT Medium" panose="020B0503020202020204" pitchFamily="34" charset="77"/>
              </a:defRPr>
            </a:lvl3pPr>
            <a:lvl4pPr algn="ctr">
              <a:defRPr sz="3600" b="1" i="0">
                <a:solidFill>
                  <a:schemeClr val="bg1"/>
                </a:solidFill>
                <a:latin typeface="AvenirNext forINTUIT" panose="020B0503020202020204" pitchFamily="34" charset="77"/>
              </a:defRPr>
            </a:lvl4pPr>
            <a:lvl5pPr algn="ctr">
              <a:defRPr sz="3200" b="1" i="0">
                <a:solidFill>
                  <a:schemeClr val="bg1"/>
                </a:solidFill>
                <a:latin typeface="AvenirNext forINTUIT" panose="020B0503020202020204" pitchFamily="34" charset="77"/>
              </a:defRPr>
            </a:lvl5pPr>
          </a:lstStyle>
          <a:p>
            <a:pPr lvl="0"/>
            <a:r>
              <a:rPr lang="en-US" dirty="0"/>
              <a:t>Important point here</a:t>
            </a:r>
          </a:p>
          <a:p>
            <a:pPr lvl="1"/>
            <a:r>
              <a:rPr lang="en-US" dirty="0"/>
              <a:t>Secondary point</a:t>
            </a:r>
          </a:p>
          <a:p>
            <a:pPr lvl="2"/>
            <a:r>
              <a:rPr lang="en-US" dirty="0"/>
              <a:t>Third level</a:t>
            </a:r>
          </a:p>
        </p:txBody>
      </p:sp>
      <p:sp>
        <p:nvSpPr>
          <p:cNvPr id="3" name="Content Placeholder 2">
            <a:extLst>
              <a:ext uri="{FF2B5EF4-FFF2-40B4-BE49-F238E27FC236}">
                <a16:creationId xmlns:a16="http://schemas.microsoft.com/office/drawing/2014/main" id="{5CF3068C-442A-484E-883E-2C8CA917EBCD}"/>
              </a:ext>
            </a:extLst>
          </p:cNvPr>
          <p:cNvSpPr>
            <a:spLocks noGrp="1"/>
          </p:cNvSpPr>
          <p:nvPr>
            <p:ph sz="quarter" idx="11" hasCustomPrompt="1"/>
          </p:nvPr>
        </p:nvSpPr>
        <p:spPr>
          <a:xfrm>
            <a:off x="6362700" y="647700"/>
            <a:ext cx="5283200" cy="5600700"/>
          </a:xfrm>
        </p:spPr>
        <p:txBody>
          <a:bodyPr anchor="ctr"/>
          <a:lstStyle>
            <a:lvl1pPr>
              <a:defRPr sz="3000" b="0" i="0">
                <a:solidFill>
                  <a:schemeClr val="bg1"/>
                </a:solidFill>
                <a:latin typeface="AvenirNext forINTUIT Medium" panose="020B0503020202020204" pitchFamily="34" charset="77"/>
              </a:defRPr>
            </a:lvl1pPr>
            <a:lvl2pP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dirty="0"/>
              <a:t>Summary detail placeholder</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0841613"/>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tatement Energy Beam Gradient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265C2D-6208-FA4A-800E-053E7712F6F3}"/>
              </a:ext>
            </a:extLst>
          </p:cNvPr>
          <p:cNvSpPr>
            <a:spLocks noGrp="1"/>
          </p:cNvSpPr>
          <p:nvPr>
            <p:ph type="body" sz="quarter" idx="10"/>
          </p:nvPr>
        </p:nvSpPr>
        <p:spPr>
          <a:xfrm>
            <a:off x="6045200" y="1770857"/>
            <a:ext cx="5194300" cy="3062287"/>
          </a:xfrm>
        </p:spPr>
        <p:txBody>
          <a:bodyPr anchor="ctr"/>
          <a:lstStyle>
            <a:lvl1pPr algn="l">
              <a:defRPr sz="5400" b="1" i="0">
                <a:solidFill>
                  <a:schemeClr val="bg1"/>
                </a:solidFill>
                <a:latin typeface="AvenirNext forINTUIT" panose="020B0503020202020204" pitchFamily="34" charset="77"/>
              </a:defRPr>
            </a:lvl1pPr>
            <a:lvl2pPr algn="l">
              <a:defRPr sz="4000" b="0" i="0">
                <a:solidFill>
                  <a:schemeClr val="bg1"/>
                </a:solidFill>
                <a:latin typeface="AvenirNext forINTUIT Medium" panose="020B0503020202020204" pitchFamily="34" charset="77"/>
              </a:defRPr>
            </a:lvl2pPr>
            <a:lvl3pPr marL="0" indent="0" algn="l">
              <a:buNone/>
              <a:defRPr sz="3600" b="0" i="0">
                <a:solidFill>
                  <a:schemeClr val="bg1"/>
                </a:solidFill>
                <a:latin typeface="AvenirNext forINTUIT Medium" panose="020B0503020202020204" pitchFamily="34" charset="77"/>
              </a:defRPr>
            </a:lvl3pPr>
            <a:lvl4pPr algn="ctr">
              <a:defRPr sz="3600" b="1" i="0">
                <a:solidFill>
                  <a:schemeClr val="bg1"/>
                </a:solidFill>
                <a:latin typeface="AvenirNext forINTUIT" panose="020B0503020202020204" pitchFamily="34" charset="77"/>
              </a:defRPr>
            </a:lvl4pPr>
            <a:lvl5pPr algn="ctr">
              <a:defRPr sz="3200" b="1" i="0">
                <a:solidFill>
                  <a:schemeClr val="bg1"/>
                </a:solidFill>
                <a:latin typeface="AvenirNext forINTUIT" panose="020B0503020202020204" pitchFamily="34" charset="77"/>
              </a:defRPr>
            </a:lvl5pPr>
          </a:lstStyle>
          <a:p>
            <a:pPr lvl="0"/>
            <a:r>
              <a:rPr lang="en-US"/>
              <a:t>Click to edit Master text styles</a:t>
            </a:r>
          </a:p>
          <a:p>
            <a:pPr lvl="1"/>
            <a:r>
              <a:rPr lang="en-US"/>
              <a:t>Second level</a:t>
            </a:r>
          </a:p>
          <a:p>
            <a:pPr lvl="2"/>
            <a:r>
              <a:rPr lang="en-US"/>
              <a:t>Third level</a:t>
            </a:r>
          </a:p>
        </p:txBody>
      </p:sp>
      <p:sp>
        <p:nvSpPr>
          <p:cNvPr id="3" name="Text Placeholder 2">
            <a:extLst>
              <a:ext uri="{FF2B5EF4-FFF2-40B4-BE49-F238E27FC236}">
                <a16:creationId xmlns:a16="http://schemas.microsoft.com/office/drawing/2014/main" id="{8E23010D-BDF7-FE40-B245-DB58C1791C2E}"/>
              </a:ext>
            </a:extLst>
          </p:cNvPr>
          <p:cNvSpPr>
            <a:spLocks noGrp="1"/>
          </p:cNvSpPr>
          <p:nvPr>
            <p:ph type="body" sz="quarter" idx="11" hasCustomPrompt="1"/>
          </p:nvPr>
        </p:nvSpPr>
        <p:spPr>
          <a:xfrm>
            <a:off x="1130300" y="1771650"/>
            <a:ext cx="4076700" cy="3111500"/>
          </a:xfrm>
        </p:spPr>
        <p:txBody>
          <a:bodyPr anchor="ctr"/>
          <a:lstStyle>
            <a:lvl1pPr algn="ctr">
              <a:defRPr sz="9600" b="1" i="0">
                <a:solidFill>
                  <a:schemeClr val="bg1"/>
                </a:solidFill>
                <a:latin typeface="AvenirNext forINTUIT" panose="020B0503020202020204"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135746353"/>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hoto Left + text overla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4BE9A00-078A-4E49-BBCC-DD720FF085EF}"/>
              </a:ext>
            </a:extLst>
          </p:cNvPr>
          <p:cNvSpPr>
            <a:spLocks noGrp="1"/>
          </p:cNvSpPr>
          <p:nvPr>
            <p:ph type="pic" sz="quarter" idx="10" hasCustomPrompt="1"/>
          </p:nvPr>
        </p:nvSpPr>
        <p:spPr>
          <a:xfrm>
            <a:off x="608013" y="647700"/>
            <a:ext cx="8188325" cy="5524500"/>
          </a:xfrm>
        </p:spPr>
        <p:txBody>
          <a:bodyPr anchor="ctr"/>
          <a:lstStyle>
            <a:lvl1pPr algn="ctr">
              <a:defRPr/>
            </a:lvl1pPr>
          </a:lstStyle>
          <a:p>
            <a:r>
              <a:rPr lang="en-US" dirty="0"/>
              <a:t>Click icon to add photo</a:t>
            </a:r>
          </a:p>
        </p:txBody>
      </p:sp>
      <p:sp>
        <p:nvSpPr>
          <p:cNvPr id="6" name="Text Placeholder 5">
            <a:extLst>
              <a:ext uri="{FF2B5EF4-FFF2-40B4-BE49-F238E27FC236}">
                <a16:creationId xmlns:a16="http://schemas.microsoft.com/office/drawing/2014/main" id="{4A7ADFEC-47F5-D143-9740-B3649A572915}"/>
              </a:ext>
            </a:extLst>
          </p:cNvPr>
          <p:cNvSpPr>
            <a:spLocks noGrp="1"/>
          </p:cNvSpPr>
          <p:nvPr>
            <p:ph type="body" sz="quarter" idx="11"/>
          </p:nvPr>
        </p:nvSpPr>
        <p:spPr>
          <a:xfrm>
            <a:off x="8018463" y="1571625"/>
            <a:ext cx="3562350" cy="3686176"/>
          </a:xfrm>
          <a:solidFill>
            <a:schemeClr val="bg1"/>
          </a:solidFill>
          <a:ln>
            <a:solidFill>
              <a:schemeClr val="bg2"/>
            </a:solidFill>
          </a:ln>
          <a:effectLst>
            <a:outerShdw blurRad="127000" dist="25400" dir="2700000" algn="tl" rotWithShape="0">
              <a:prstClr val="black">
                <a:alpha val="20000"/>
              </a:prstClr>
            </a:outerShdw>
          </a:effectLst>
        </p:spPr>
        <p:txBody>
          <a:bodyPr lIns="182880" tIns="182880" rIns="182880" bIns="182880" anchor="ctr" anchorCtr="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695785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tmplLst>
          <p:tmpl>
            <p:tnLst>
              <p:par>
                <p:cTn presetID="42"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Photo Right + text overla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4BE9A00-078A-4E49-BBCC-DD720FF085EF}"/>
              </a:ext>
            </a:extLst>
          </p:cNvPr>
          <p:cNvSpPr>
            <a:spLocks noGrp="1"/>
          </p:cNvSpPr>
          <p:nvPr>
            <p:ph type="pic" sz="quarter" idx="10" hasCustomPrompt="1"/>
          </p:nvPr>
        </p:nvSpPr>
        <p:spPr>
          <a:xfrm>
            <a:off x="3393546" y="647700"/>
            <a:ext cx="8188325" cy="5524500"/>
          </a:xfrm>
        </p:spPr>
        <p:txBody>
          <a:bodyPr anchor="ctr"/>
          <a:lstStyle>
            <a:lvl1pPr algn="ctr">
              <a:defRPr/>
            </a:lvl1pPr>
          </a:lstStyle>
          <a:p>
            <a:r>
              <a:rPr lang="en-US" dirty="0"/>
              <a:t>Click icon to add photo</a:t>
            </a:r>
          </a:p>
        </p:txBody>
      </p:sp>
      <p:sp>
        <p:nvSpPr>
          <p:cNvPr id="6" name="Text Placeholder 5">
            <a:extLst>
              <a:ext uri="{FF2B5EF4-FFF2-40B4-BE49-F238E27FC236}">
                <a16:creationId xmlns:a16="http://schemas.microsoft.com/office/drawing/2014/main" id="{4A7ADFEC-47F5-D143-9740-B3649A572915}"/>
              </a:ext>
            </a:extLst>
          </p:cNvPr>
          <p:cNvSpPr>
            <a:spLocks noGrp="1"/>
          </p:cNvSpPr>
          <p:nvPr>
            <p:ph type="body" sz="quarter" idx="11"/>
          </p:nvPr>
        </p:nvSpPr>
        <p:spPr>
          <a:xfrm>
            <a:off x="608013" y="1571625"/>
            <a:ext cx="3562350" cy="3686176"/>
          </a:xfrm>
          <a:solidFill>
            <a:schemeClr val="bg1"/>
          </a:solidFill>
          <a:ln>
            <a:solidFill>
              <a:schemeClr val="bg2"/>
            </a:solidFill>
          </a:ln>
          <a:effectLst>
            <a:outerShdw blurRad="127000" dist="25400" dir="8100000" algn="tl" rotWithShape="0">
              <a:prstClr val="black">
                <a:alpha val="20000"/>
              </a:prstClr>
            </a:outerShdw>
          </a:effectLst>
        </p:spPr>
        <p:txBody>
          <a:bodyPr lIns="182880" tIns="182880" rIns="182880" bIns="182880" anchor="ctr" anchorCtr="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490564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tmplLst>
          <p:tmpl>
            <p:tnLst>
              <p:par>
                <p:cTn presetID="42"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Photo Grid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6C28A67-5DDA-5341-886B-970820FB248F}"/>
              </a:ext>
            </a:extLst>
          </p:cNvPr>
          <p:cNvSpPr>
            <a:spLocks noGrp="1"/>
          </p:cNvSpPr>
          <p:nvPr>
            <p:ph type="pic" sz="quarter" idx="10" hasCustomPrompt="1"/>
          </p:nvPr>
        </p:nvSpPr>
        <p:spPr>
          <a:xfrm>
            <a:off x="608013" y="647700"/>
            <a:ext cx="7273925" cy="5524500"/>
          </a:xfrm>
        </p:spPr>
        <p:txBody>
          <a:bodyPr anchor="ctr"/>
          <a:lstStyle>
            <a:lvl1pPr algn="ctr">
              <a:defRPr/>
            </a:lvl1pPr>
          </a:lstStyle>
          <a:p>
            <a:r>
              <a:rPr lang="en-US" dirty="0"/>
              <a:t>Click icon to add photo</a:t>
            </a:r>
          </a:p>
        </p:txBody>
      </p:sp>
      <p:sp>
        <p:nvSpPr>
          <p:cNvPr id="6" name="Picture Placeholder 5">
            <a:extLst>
              <a:ext uri="{FF2B5EF4-FFF2-40B4-BE49-F238E27FC236}">
                <a16:creationId xmlns:a16="http://schemas.microsoft.com/office/drawing/2014/main" id="{7DE9CA57-BA5F-3F4A-AE2D-337DD2974422}"/>
              </a:ext>
            </a:extLst>
          </p:cNvPr>
          <p:cNvSpPr>
            <a:spLocks noGrp="1"/>
          </p:cNvSpPr>
          <p:nvPr>
            <p:ph type="pic" sz="quarter" idx="11" hasCustomPrompt="1"/>
          </p:nvPr>
        </p:nvSpPr>
        <p:spPr>
          <a:xfrm>
            <a:off x="8018463" y="647700"/>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
        <p:nvSpPr>
          <p:cNvPr id="8" name="Picture Placeholder 7">
            <a:extLst>
              <a:ext uri="{FF2B5EF4-FFF2-40B4-BE49-F238E27FC236}">
                <a16:creationId xmlns:a16="http://schemas.microsoft.com/office/drawing/2014/main" id="{CE1A98E2-E45F-5B4F-9B79-E92E99EAA61A}"/>
              </a:ext>
            </a:extLst>
          </p:cNvPr>
          <p:cNvSpPr>
            <a:spLocks noGrp="1"/>
          </p:cNvSpPr>
          <p:nvPr>
            <p:ph type="pic" sz="quarter" idx="12" hasCustomPrompt="1"/>
          </p:nvPr>
        </p:nvSpPr>
        <p:spPr>
          <a:xfrm>
            <a:off x="8018463" y="3483864"/>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Tree>
    <p:extLst>
      <p:ext uri="{BB962C8B-B14F-4D97-AF65-F5344CB8AC3E}">
        <p14:creationId xmlns:p14="http://schemas.microsoft.com/office/powerpoint/2010/main" val="2684883726"/>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Photo Grid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6C28A67-5DDA-5341-886B-970820FB248F}"/>
              </a:ext>
            </a:extLst>
          </p:cNvPr>
          <p:cNvSpPr>
            <a:spLocks noGrp="1"/>
          </p:cNvSpPr>
          <p:nvPr>
            <p:ph type="pic" sz="quarter" idx="10" hasCustomPrompt="1"/>
          </p:nvPr>
        </p:nvSpPr>
        <p:spPr>
          <a:xfrm>
            <a:off x="4306888" y="647700"/>
            <a:ext cx="7273925" cy="5524500"/>
          </a:xfrm>
        </p:spPr>
        <p:txBody>
          <a:bodyPr anchor="ctr"/>
          <a:lstStyle>
            <a:lvl1pPr algn="ctr">
              <a:defRPr/>
            </a:lvl1pPr>
          </a:lstStyle>
          <a:p>
            <a:r>
              <a:rPr lang="en-US" dirty="0"/>
              <a:t>Click icon to add photo</a:t>
            </a:r>
          </a:p>
        </p:txBody>
      </p:sp>
      <p:sp>
        <p:nvSpPr>
          <p:cNvPr id="6" name="Picture Placeholder 5">
            <a:extLst>
              <a:ext uri="{FF2B5EF4-FFF2-40B4-BE49-F238E27FC236}">
                <a16:creationId xmlns:a16="http://schemas.microsoft.com/office/drawing/2014/main" id="{7DE9CA57-BA5F-3F4A-AE2D-337DD2974422}"/>
              </a:ext>
            </a:extLst>
          </p:cNvPr>
          <p:cNvSpPr>
            <a:spLocks noGrp="1"/>
          </p:cNvSpPr>
          <p:nvPr>
            <p:ph type="pic" sz="quarter" idx="11" hasCustomPrompt="1"/>
          </p:nvPr>
        </p:nvSpPr>
        <p:spPr>
          <a:xfrm>
            <a:off x="608013" y="647700"/>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
        <p:nvSpPr>
          <p:cNvPr id="8" name="Picture Placeholder 7">
            <a:extLst>
              <a:ext uri="{FF2B5EF4-FFF2-40B4-BE49-F238E27FC236}">
                <a16:creationId xmlns:a16="http://schemas.microsoft.com/office/drawing/2014/main" id="{CE1A98E2-E45F-5B4F-9B79-E92E99EAA61A}"/>
              </a:ext>
            </a:extLst>
          </p:cNvPr>
          <p:cNvSpPr>
            <a:spLocks noGrp="1"/>
          </p:cNvSpPr>
          <p:nvPr>
            <p:ph type="pic" sz="quarter" idx="12" hasCustomPrompt="1"/>
          </p:nvPr>
        </p:nvSpPr>
        <p:spPr>
          <a:xfrm>
            <a:off x="608013" y="3483864"/>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Tree>
    <p:extLst>
      <p:ext uri="{BB962C8B-B14F-4D97-AF65-F5344CB8AC3E}">
        <p14:creationId xmlns:p14="http://schemas.microsoft.com/office/powerpoint/2010/main" val="609925391"/>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hoto Grid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DE9CA57-BA5F-3F4A-AE2D-337DD2974422}"/>
              </a:ext>
            </a:extLst>
          </p:cNvPr>
          <p:cNvSpPr>
            <a:spLocks noGrp="1"/>
          </p:cNvSpPr>
          <p:nvPr>
            <p:ph type="pic" sz="quarter" idx="11" hasCustomPrompt="1"/>
          </p:nvPr>
        </p:nvSpPr>
        <p:spPr>
          <a:xfrm>
            <a:off x="8018463" y="647700"/>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
        <p:nvSpPr>
          <p:cNvPr id="8" name="Picture Placeholder 7">
            <a:extLst>
              <a:ext uri="{FF2B5EF4-FFF2-40B4-BE49-F238E27FC236}">
                <a16:creationId xmlns:a16="http://schemas.microsoft.com/office/drawing/2014/main" id="{CE1A98E2-E45F-5B4F-9B79-E92E99EAA61A}"/>
              </a:ext>
            </a:extLst>
          </p:cNvPr>
          <p:cNvSpPr>
            <a:spLocks noGrp="1"/>
          </p:cNvSpPr>
          <p:nvPr>
            <p:ph type="pic" sz="quarter" idx="12" hasCustomPrompt="1"/>
          </p:nvPr>
        </p:nvSpPr>
        <p:spPr>
          <a:xfrm>
            <a:off x="8018463" y="3483864"/>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
        <p:nvSpPr>
          <p:cNvPr id="5" name="Picture Placeholder 5">
            <a:extLst>
              <a:ext uri="{FF2B5EF4-FFF2-40B4-BE49-F238E27FC236}">
                <a16:creationId xmlns:a16="http://schemas.microsoft.com/office/drawing/2014/main" id="{06460DE5-EA07-CA44-AEA7-0183C42F5485}"/>
              </a:ext>
            </a:extLst>
          </p:cNvPr>
          <p:cNvSpPr>
            <a:spLocks noGrp="1"/>
          </p:cNvSpPr>
          <p:nvPr>
            <p:ph type="pic" sz="quarter" idx="13" hasCustomPrompt="1"/>
          </p:nvPr>
        </p:nvSpPr>
        <p:spPr>
          <a:xfrm>
            <a:off x="4320223" y="647700"/>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
        <p:nvSpPr>
          <p:cNvPr id="7" name="Picture Placeholder 7">
            <a:extLst>
              <a:ext uri="{FF2B5EF4-FFF2-40B4-BE49-F238E27FC236}">
                <a16:creationId xmlns:a16="http://schemas.microsoft.com/office/drawing/2014/main" id="{D2577417-3F69-2C48-86B1-F25BA9279969}"/>
              </a:ext>
            </a:extLst>
          </p:cNvPr>
          <p:cNvSpPr>
            <a:spLocks noGrp="1"/>
          </p:cNvSpPr>
          <p:nvPr>
            <p:ph type="pic" sz="quarter" idx="14" hasCustomPrompt="1"/>
          </p:nvPr>
        </p:nvSpPr>
        <p:spPr>
          <a:xfrm>
            <a:off x="4320223" y="3483864"/>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
        <p:nvSpPr>
          <p:cNvPr id="9" name="Picture Placeholder 5">
            <a:extLst>
              <a:ext uri="{FF2B5EF4-FFF2-40B4-BE49-F238E27FC236}">
                <a16:creationId xmlns:a16="http://schemas.microsoft.com/office/drawing/2014/main" id="{E1E7A6A2-2F48-4444-BEC3-9CA673B6DE21}"/>
              </a:ext>
            </a:extLst>
          </p:cNvPr>
          <p:cNvSpPr>
            <a:spLocks noGrp="1"/>
          </p:cNvSpPr>
          <p:nvPr>
            <p:ph type="pic" sz="quarter" idx="15" hasCustomPrompt="1"/>
          </p:nvPr>
        </p:nvSpPr>
        <p:spPr>
          <a:xfrm>
            <a:off x="611823" y="647700"/>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
        <p:nvSpPr>
          <p:cNvPr id="10" name="Picture Placeholder 7">
            <a:extLst>
              <a:ext uri="{FF2B5EF4-FFF2-40B4-BE49-F238E27FC236}">
                <a16:creationId xmlns:a16="http://schemas.microsoft.com/office/drawing/2014/main" id="{26C3D68F-22F4-6B44-9D43-283AB66CD784}"/>
              </a:ext>
            </a:extLst>
          </p:cNvPr>
          <p:cNvSpPr>
            <a:spLocks noGrp="1"/>
          </p:cNvSpPr>
          <p:nvPr>
            <p:ph type="pic" sz="quarter" idx="16" hasCustomPrompt="1"/>
          </p:nvPr>
        </p:nvSpPr>
        <p:spPr>
          <a:xfrm>
            <a:off x="611823" y="3483864"/>
            <a:ext cx="3562350" cy="2688336"/>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Tree>
    <p:extLst>
      <p:ext uri="{BB962C8B-B14F-4D97-AF65-F5344CB8AC3E}">
        <p14:creationId xmlns:p14="http://schemas.microsoft.com/office/powerpoint/2010/main" val="2784420801"/>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hoto Grid 4">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DE9CA57-BA5F-3F4A-AE2D-337DD2974422}"/>
              </a:ext>
            </a:extLst>
          </p:cNvPr>
          <p:cNvSpPr>
            <a:spLocks noGrp="1"/>
          </p:cNvSpPr>
          <p:nvPr>
            <p:ph type="pic" sz="quarter" idx="11" hasCustomPrompt="1"/>
          </p:nvPr>
        </p:nvSpPr>
        <p:spPr>
          <a:xfrm>
            <a:off x="4101020" y="0"/>
            <a:ext cx="8087805" cy="6858000"/>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
        <p:nvSpPr>
          <p:cNvPr id="9" name="Picture Placeholder 5">
            <a:extLst>
              <a:ext uri="{FF2B5EF4-FFF2-40B4-BE49-F238E27FC236}">
                <a16:creationId xmlns:a16="http://schemas.microsoft.com/office/drawing/2014/main" id="{E1E7A6A2-2F48-4444-BEC3-9CA673B6DE21}"/>
              </a:ext>
            </a:extLst>
          </p:cNvPr>
          <p:cNvSpPr>
            <a:spLocks noGrp="1"/>
          </p:cNvSpPr>
          <p:nvPr>
            <p:ph type="pic" sz="quarter" idx="15" hasCustomPrompt="1"/>
          </p:nvPr>
        </p:nvSpPr>
        <p:spPr>
          <a:xfrm>
            <a:off x="0" y="0"/>
            <a:ext cx="3986784" cy="3383280"/>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
        <p:nvSpPr>
          <p:cNvPr id="10" name="Picture Placeholder 7">
            <a:extLst>
              <a:ext uri="{FF2B5EF4-FFF2-40B4-BE49-F238E27FC236}">
                <a16:creationId xmlns:a16="http://schemas.microsoft.com/office/drawing/2014/main" id="{26C3D68F-22F4-6B44-9D43-283AB66CD784}"/>
              </a:ext>
            </a:extLst>
          </p:cNvPr>
          <p:cNvSpPr>
            <a:spLocks noGrp="1"/>
          </p:cNvSpPr>
          <p:nvPr>
            <p:ph type="pic" sz="quarter" idx="16" hasCustomPrompt="1"/>
          </p:nvPr>
        </p:nvSpPr>
        <p:spPr>
          <a:xfrm>
            <a:off x="0" y="3474720"/>
            <a:ext cx="3986784" cy="3383280"/>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ctr" defTabSz="228462" rtl="0" eaLnBrk="1" fontAlgn="auto" latinLnBrk="0" hangingPunct="1">
              <a:lnSpc>
                <a:spcPct val="95000"/>
              </a:lnSpc>
              <a:spcBef>
                <a:spcPts val="1798"/>
              </a:spcBef>
              <a:spcAft>
                <a:spcPts val="0"/>
              </a:spcAft>
              <a:buClrTx/>
              <a:buSzTx/>
              <a:buFontTx/>
              <a:buNone/>
              <a:tabLst/>
              <a:defRPr/>
            </a:pPr>
            <a:r>
              <a:rPr lang="en-US" dirty="0"/>
              <a:t>Click icon to add photo</a:t>
            </a:r>
          </a:p>
          <a:p>
            <a:endParaRPr lang="en-US" dirty="0"/>
          </a:p>
        </p:txBody>
      </p:sp>
    </p:spTree>
    <p:extLst>
      <p:ext uri="{BB962C8B-B14F-4D97-AF65-F5344CB8AC3E}">
        <p14:creationId xmlns:p14="http://schemas.microsoft.com/office/powerpoint/2010/main" val="4141294013"/>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Colum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204385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05"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95000"/>
              </a:lnSpc>
              <a:spcBef>
                <a:spcPct val="0"/>
              </a:spcBef>
              <a:spcAft>
                <a:spcPct val="0"/>
              </a:spcAft>
            </a:pPr>
            <a:endParaRPr lang="en-US" sz="2998" b="1" i="0" baseline="0" dirty="0">
              <a:latin typeface="AvenirNext forINTUIT" panose="020B0503020202020204" pitchFamily="34" charset="0"/>
              <a:ea typeface="+mj-ea"/>
              <a:cs typeface="+mj-cs"/>
              <a:sym typeface="AvenirNext forINTUIT" panose="020B0503020202020204" pitchFamily="34" charset="0"/>
            </a:endParaRPr>
          </a:p>
        </p:txBody>
      </p:sp>
      <p:sp>
        <p:nvSpPr>
          <p:cNvPr id="4" name="Text Placeholder 3"/>
          <p:cNvSpPr>
            <a:spLocks noGrp="1"/>
          </p:cNvSpPr>
          <p:nvPr>
            <p:ph type="body" sz="quarter" idx="13" hasCustomPrompt="1"/>
          </p:nvPr>
        </p:nvSpPr>
        <p:spPr>
          <a:xfrm>
            <a:off x="503068" y="1975104"/>
            <a:ext cx="11109960" cy="3746074"/>
          </a:xfrm>
        </p:spPr>
        <p:txBody>
          <a:bodyPr>
            <a:normAutofit/>
          </a:bodyPr>
          <a:lstStyle>
            <a:lvl1pPr>
              <a:defRPr sz="2600"/>
            </a:lvl1pPr>
            <a:lvl2pPr>
              <a:defRPr sz="2600" baseline="0"/>
            </a:lvl2pPr>
            <a:lvl3pPr>
              <a:defRPr sz="2400"/>
            </a:lvl3pPr>
            <a:lvl4pPr marL="548310" indent="-274156">
              <a:defRPr sz="2000"/>
            </a:lvl4pPr>
            <a:lvl5pPr marL="548310">
              <a:defRPr sz="2000"/>
            </a:lvl5pPr>
          </a:lstStyle>
          <a:p>
            <a:pPr lvl="0"/>
            <a:r>
              <a:rPr lang="en-US" dirty="0"/>
              <a:t>Click to add content</a:t>
            </a:r>
          </a:p>
          <a:p>
            <a:pPr lvl="1"/>
            <a:r>
              <a:rPr lang="en-US" dirty="0"/>
              <a:t>Use the Increase/Decrease Indent control for second level </a:t>
            </a:r>
          </a:p>
          <a:p>
            <a:pPr lvl="2"/>
            <a:r>
              <a:rPr lang="en-US" dirty="0"/>
              <a:t>Third level style uses bullets to separate ideas</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1904" y="550609"/>
            <a:ext cx="11109960" cy="548640"/>
          </a:xfrm>
        </p:spPr>
        <p:txBody>
          <a:bodyPr/>
          <a:lstStyle/>
          <a:p>
            <a:r>
              <a:rPr lang="en-US" dirty="0"/>
              <a:t>Click to add a title</a:t>
            </a:r>
          </a:p>
        </p:txBody>
      </p:sp>
    </p:spTree>
    <p:extLst>
      <p:ext uri="{BB962C8B-B14F-4D97-AF65-F5344CB8AC3E}">
        <p14:creationId xmlns:p14="http://schemas.microsoft.com/office/powerpoint/2010/main" val="527955879"/>
      </p:ext>
    </p:extLst>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 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219A-02F6-5A41-B0F5-0BDB7442F4CC}"/>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9A000AE9-FE0F-A347-8291-4EF16866F9A9}"/>
              </a:ext>
            </a:extLst>
          </p:cNvPr>
          <p:cNvSpPr>
            <a:spLocks noGrp="1"/>
          </p:cNvSpPr>
          <p:nvPr>
            <p:ph type="pic" sz="quarter" idx="10" hasCustomPrompt="1"/>
          </p:nvPr>
        </p:nvSpPr>
        <p:spPr>
          <a:xfrm>
            <a:off x="608013" y="2057400"/>
            <a:ext cx="3557587" cy="4114800"/>
          </a:xfrm>
        </p:spPr>
        <p:txBody>
          <a:bodyPr anchor="ctr"/>
          <a:lstStyle>
            <a:lvl1pPr algn="ctr">
              <a:defRPr/>
            </a:lvl1pPr>
          </a:lstStyle>
          <a:p>
            <a:r>
              <a:rPr lang="en-US" dirty="0"/>
              <a:t>Click icon to add photo</a:t>
            </a:r>
          </a:p>
        </p:txBody>
      </p:sp>
      <p:sp>
        <p:nvSpPr>
          <p:cNvPr id="6" name="Picture Placeholder 5">
            <a:extLst>
              <a:ext uri="{FF2B5EF4-FFF2-40B4-BE49-F238E27FC236}">
                <a16:creationId xmlns:a16="http://schemas.microsoft.com/office/drawing/2014/main" id="{2310ACA6-51EA-8843-A9ED-75F41D0160DB}"/>
              </a:ext>
            </a:extLst>
          </p:cNvPr>
          <p:cNvSpPr>
            <a:spLocks noGrp="1"/>
          </p:cNvSpPr>
          <p:nvPr>
            <p:ph type="pic" sz="quarter" idx="11" hasCustomPrompt="1"/>
          </p:nvPr>
        </p:nvSpPr>
        <p:spPr>
          <a:xfrm>
            <a:off x="4318000" y="2057400"/>
            <a:ext cx="3563938" cy="4114800"/>
          </a:xfrm>
        </p:spPr>
        <p:txBody>
          <a:bodyPr anchor="ctr"/>
          <a:lstStyle>
            <a:lvl1pPr marL="0" marR="0" indent="0" algn="l" defTabSz="228462" rtl="0" eaLnBrk="1" fontAlgn="auto" latinLnBrk="0" hangingPunct="1">
              <a:lnSpc>
                <a:spcPct val="95000"/>
              </a:lnSpc>
              <a:spcBef>
                <a:spcPts val="1798"/>
              </a:spcBef>
              <a:spcAft>
                <a:spcPts val="0"/>
              </a:spcAft>
              <a:buClrTx/>
              <a:buSzTx/>
              <a:buFontTx/>
              <a:buNone/>
              <a:tabLst/>
              <a:defRPr/>
            </a:lvl1pPr>
          </a:lstStyle>
          <a:p>
            <a:pPr marL="0" marR="0" lvl="0" indent="0" algn="l" defTabSz="228462" rtl="0" eaLnBrk="1" fontAlgn="auto" latinLnBrk="0" hangingPunct="1">
              <a:lnSpc>
                <a:spcPct val="95000"/>
              </a:lnSpc>
              <a:spcBef>
                <a:spcPts val="1798"/>
              </a:spcBef>
              <a:spcAft>
                <a:spcPts val="0"/>
              </a:spcAft>
              <a:buClrTx/>
              <a:buSzTx/>
              <a:buFontTx/>
              <a:buNone/>
              <a:tabLst/>
              <a:defRPr/>
            </a:pPr>
            <a:r>
              <a:rPr lang="en-US" dirty="0"/>
              <a:t>Click icon to add photo</a:t>
            </a:r>
          </a:p>
        </p:txBody>
      </p:sp>
      <p:sp>
        <p:nvSpPr>
          <p:cNvPr id="8" name="Picture Placeholder 7">
            <a:extLst>
              <a:ext uri="{FF2B5EF4-FFF2-40B4-BE49-F238E27FC236}">
                <a16:creationId xmlns:a16="http://schemas.microsoft.com/office/drawing/2014/main" id="{F262D406-BD79-D545-9B18-69C44F6F7575}"/>
              </a:ext>
            </a:extLst>
          </p:cNvPr>
          <p:cNvSpPr>
            <a:spLocks noGrp="1"/>
          </p:cNvSpPr>
          <p:nvPr>
            <p:ph type="pic" sz="quarter" idx="12" hasCustomPrompt="1"/>
          </p:nvPr>
        </p:nvSpPr>
        <p:spPr>
          <a:xfrm>
            <a:off x="8018463" y="2057400"/>
            <a:ext cx="3594100" cy="4114800"/>
          </a:xfrm>
        </p:spPr>
        <p:txBody>
          <a:bodyPr anchor="ctr"/>
          <a:lstStyle>
            <a:lvl1pPr algn="ctr">
              <a:defRPr/>
            </a:lvl1pPr>
          </a:lstStyle>
          <a:p>
            <a:r>
              <a:rPr lang="en-US" dirty="0"/>
              <a:t>Click icon to add photo</a:t>
            </a:r>
          </a:p>
        </p:txBody>
      </p:sp>
    </p:spTree>
    <p:extLst>
      <p:ext uri="{BB962C8B-B14F-4D97-AF65-F5344CB8AC3E}">
        <p14:creationId xmlns:p14="http://schemas.microsoft.com/office/powerpoint/2010/main" val="3494783767"/>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 3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219A-02F6-5A41-B0F5-0BDB7442F4CC}"/>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9A000AE9-FE0F-A347-8291-4EF16866F9A9}"/>
              </a:ext>
            </a:extLst>
          </p:cNvPr>
          <p:cNvSpPr>
            <a:spLocks noGrp="1"/>
          </p:cNvSpPr>
          <p:nvPr>
            <p:ph type="pic" sz="quarter" idx="10" hasCustomPrompt="1"/>
          </p:nvPr>
        </p:nvSpPr>
        <p:spPr>
          <a:xfrm>
            <a:off x="608013" y="2057400"/>
            <a:ext cx="3557587" cy="2721077"/>
          </a:xfrm>
        </p:spPr>
        <p:txBody>
          <a:bodyPr anchor="ctr"/>
          <a:lstStyle>
            <a:lvl1pPr algn="ctr">
              <a:defRPr/>
            </a:lvl1pPr>
          </a:lstStyle>
          <a:p>
            <a:r>
              <a:rPr lang="en-US" dirty="0"/>
              <a:t>Click icon to add photo</a:t>
            </a:r>
          </a:p>
        </p:txBody>
      </p:sp>
      <p:sp>
        <p:nvSpPr>
          <p:cNvPr id="6" name="Picture Placeholder 5">
            <a:extLst>
              <a:ext uri="{FF2B5EF4-FFF2-40B4-BE49-F238E27FC236}">
                <a16:creationId xmlns:a16="http://schemas.microsoft.com/office/drawing/2014/main" id="{2310ACA6-51EA-8843-A9ED-75F41D0160DB}"/>
              </a:ext>
            </a:extLst>
          </p:cNvPr>
          <p:cNvSpPr>
            <a:spLocks noGrp="1"/>
          </p:cNvSpPr>
          <p:nvPr>
            <p:ph type="pic" sz="quarter" idx="11" hasCustomPrompt="1"/>
          </p:nvPr>
        </p:nvSpPr>
        <p:spPr>
          <a:xfrm>
            <a:off x="4318000" y="2057400"/>
            <a:ext cx="3563938" cy="2721077"/>
          </a:xfrm>
        </p:spPr>
        <p:txBody>
          <a:bodyPr anchor="ct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l" defTabSz="228462" rtl="0" eaLnBrk="1" fontAlgn="auto" latinLnBrk="0" hangingPunct="1">
              <a:lnSpc>
                <a:spcPct val="95000"/>
              </a:lnSpc>
              <a:spcBef>
                <a:spcPts val="1798"/>
              </a:spcBef>
              <a:spcAft>
                <a:spcPts val="0"/>
              </a:spcAft>
              <a:buClrTx/>
              <a:buSzTx/>
              <a:buFontTx/>
              <a:buNone/>
              <a:tabLst/>
              <a:defRPr/>
            </a:pPr>
            <a:r>
              <a:rPr lang="en-US" dirty="0"/>
              <a:t>Click icon to add photo</a:t>
            </a:r>
          </a:p>
        </p:txBody>
      </p:sp>
      <p:sp>
        <p:nvSpPr>
          <p:cNvPr id="8" name="Picture Placeholder 7">
            <a:extLst>
              <a:ext uri="{FF2B5EF4-FFF2-40B4-BE49-F238E27FC236}">
                <a16:creationId xmlns:a16="http://schemas.microsoft.com/office/drawing/2014/main" id="{F262D406-BD79-D545-9B18-69C44F6F7575}"/>
              </a:ext>
            </a:extLst>
          </p:cNvPr>
          <p:cNvSpPr>
            <a:spLocks noGrp="1"/>
          </p:cNvSpPr>
          <p:nvPr>
            <p:ph type="pic" sz="quarter" idx="12" hasCustomPrompt="1"/>
          </p:nvPr>
        </p:nvSpPr>
        <p:spPr>
          <a:xfrm>
            <a:off x="8028295" y="2057400"/>
            <a:ext cx="3566160" cy="2721077"/>
          </a:xfrm>
        </p:spPr>
        <p:txBody>
          <a:bodyPr anchor="ctr"/>
          <a:lstStyle>
            <a:lvl1pPr algn="ctr">
              <a:defRPr/>
            </a:lvl1pPr>
          </a:lstStyle>
          <a:p>
            <a:r>
              <a:rPr lang="en-US" dirty="0"/>
              <a:t>Click icon to add photo</a:t>
            </a:r>
          </a:p>
        </p:txBody>
      </p:sp>
      <p:sp>
        <p:nvSpPr>
          <p:cNvPr id="5" name="Text Placeholder 4">
            <a:extLst>
              <a:ext uri="{FF2B5EF4-FFF2-40B4-BE49-F238E27FC236}">
                <a16:creationId xmlns:a16="http://schemas.microsoft.com/office/drawing/2014/main" id="{85423754-3D83-B541-AE76-8D468535FDB4}"/>
              </a:ext>
            </a:extLst>
          </p:cNvPr>
          <p:cNvSpPr>
            <a:spLocks noGrp="1"/>
          </p:cNvSpPr>
          <p:nvPr>
            <p:ph type="body" sz="quarter" idx="13"/>
          </p:nvPr>
        </p:nvSpPr>
        <p:spPr>
          <a:xfrm>
            <a:off x="608013" y="4984955"/>
            <a:ext cx="3557587" cy="736224"/>
          </a:xfrm>
        </p:spPr>
        <p:txBody>
          <a:bodyPr/>
          <a:lstStyle>
            <a:lvl1pPr>
              <a:defRPr sz="1600" b="0">
                <a:latin typeface="+mn-lt"/>
              </a:defRPr>
            </a:lvl1pPr>
            <a:lvl2pPr>
              <a:defRPr sz="1600" b="0">
                <a:latin typeface="+mn-lt"/>
              </a:defRPr>
            </a:lvl2pPr>
            <a:lvl3pPr>
              <a:defRPr sz="1400" b="0">
                <a:latin typeface="+mn-lt"/>
              </a:defRPr>
            </a:lvl3pPr>
            <a:lvl4pPr>
              <a:defRPr sz="1200" b="0">
                <a:latin typeface="+mn-lt"/>
              </a:defRPr>
            </a:lvl4pPr>
            <a:lvl5pPr>
              <a:defRPr sz="1050" b="0">
                <a:latin typeface="+mn-lt"/>
              </a:defRPr>
            </a:lvl5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2C149FA3-BF5E-4348-A80F-B9040A2C2081}"/>
              </a:ext>
            </a:extLst>
          </p:cNvPr>
          <p:cNvSpPr>
            <a:spLocks noGrp="1"/>
          </p:cNvSpPr>
          <p:nvPr>
            <p:ph type="body" sz="quarter" idx="14"/>
          </p:nvPr>
        </p:nvSpPr>
        <p:spPr>
          <a:xfrm>
            <a:off x="4315778" y="4984955"/>
            <a:ext cx="3566160" cy="736224"/>
          </a:xfrm>
        </p:spPr>
        <p:txBody>
          <a:bodyPr/>
          <a:lstStyle>
            <a:lvl1pPr>
              <a:defRPr sz="1600" b="0">
                <a:latin typeface="+mn-lt"/>
              </a:defRPr>
            </a:lvl1pPr>
            <a:lvl2pPr>
              <a:defRPr sz="1600" b="0">
                <a:latin typeface="+mn-lt"/>
              </a:defRPr>
            </a:lvl2pPr>
            <a:lvl3pPr>
              <a:defRPr sz="1400" b="0">
                <a:latin typeface="+mn-lt"/>
              </a:defRPr>
            </a:lvl3pPr>
            <a:lvl4pPr>
              <a:defRPr sz="1200" b="0">
                <a:latin typeface="+mn-lt"/>
              </a:defRPr>
            </a:lvl4pPr>
            <a:lvl5pPr>
              <a:defRPr sz="1050" b="0">
                <a:latin typeface="+mn-lt"/>
              </a:defRPr>
            </a:lvl5pPr>
          </a:lstStyle>
          <a:p>
            <a:pPr lvl="0"/>
            <a:r>
              <a:rPr lang="en-US"/>
              <a:t>Click to edit Master text styles</a:t>
            </a:r>
          </a:p>
          <a:p>
            <a:pPr lvl="1"/>
            <a:r>
              <a:rPr lang="en-US"/>
              <a:t>Second level</a:t>
            </a:r>
          </a:p>
          <a:p>
            <a:pPr lvl="2"/>
            <a:r>
              <a:rPr lang="en-US"/>
              <a:t>Third level</a:t>
            </a:r>
          </a:p>
        </p:txBody>
      </p:sp>
      <p:sp>
        <p:nvSpPr>
          <p:cNvPr id="10" name="Text Placeholder 4">
            <a:extLst>
              <a:ext uri="{FF2B5EF4-FFF2-40B4-BE49-F238E27FC236}">
                <a16:creationId xmlns:a16="http://schemas.microsoft.com/office/drawing/2014/main" id="{13F1C895-D3FB-6B4E-85DD-1C1763DB8E1D}"/>
              </a:ext>
            </a:extLst>
          </p:cNvPr>
          <p:cNvSpPr>
            <a:spLocks noGrp="1"/>
          </p:cNvSpPr>
          <p:nvPr>
            <p:ph type="body" sz="quarter" idx="15"/>
          </p:nvPr>
        </p:nvSpPr>
        <p:spPr>
          <a:xfrm>
            <a:off x="8028295" y="4984955"/>
            <a:ext cx="3566160" cy="736224"/>
          </a:xfrm>
        </p:spPr>
        <p:txBody>
          <a:bodyPr/>
          <a:lstStyle>
            <a:lvl1pPr>
              <a:defRPr sz="1600" b="0">
                <a:latin typeface="+mn-lt"/>
              </a:defRPr>
            </a:lvl1pPr>
            <a:lvl2pPr>
              <a:defRPr sz="1600" b="0">
                <a:latin typeface="+mn-lt"/>
              </a:defRPr>
            </a:lvl2pPr>
            <a:lvl3pPr>
              <a:defRPr sz="1400" b="0">
                <a:latin typeface="+mn-lt"/>
              </a:defRPr>
            </a:lvl3pPr>
            <a:lvl4pPr>
              <a:defRPr sz="1200" b="0">
                <a:latin typeface="+mn-lt"/>
              </a:defRPr>
            </a:lvl4pPr>
            <a:lvl5pPr>
              <a:defRPr sz="1050" b="0">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07531311"/>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bg>
      <p:bgPr>
        <a:solidFill>
          <a:schemeClr val="bg1"/>
        </a:solidFill>
        <a:effectLst/>
      </p:bgPr>
    </p:bg>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EC3050DA-E74E-7C4D-8E8E-F91B852DF103}"/>
              </a:ext>
            </a:extLst>
          </p:cNvPr>
          <p:cNvSpPr>
            <a:spLocks noGrp="1"/>
          </p:cNvSpPr>
          <p:nvPr>
            <p:ph type="media" sz="quarter" idx="10" hasCustomPrompt="1"/>
          </p:nvPr>
        </p:nvSpPr>
        <p:spPr>
          <a:xfrm>
            <a:off x="0" y="0"/>
            <a:ext cx="12188825" cy="6858000"/>
          </a:xfrm>
        </p:spPr>
        <p:txBody>
          <a:bodyPr/>
          <a:lstStyle>
            <a:lvl1pPr marL="0" marR="0" indent="0" algn="ctr" defTabSz="228462" rtl="0" eaLnBrk="1" fontAlgn="auto" latinLnBrk="0" hangingPunct="1">
              <a:lnSpc>
                <a:spcPct val="95000"/>
              </a:lnSpc>
              <a:spcBef>
                <a:spcPts val="1798"/>
              </a:spcBef>
              <a:spcAft>
                <a:spcPts val="0"/>
              </a:spcAft>
              <a:buClrTx/>
              <a:buSzTx/>
              <a:buFontTx/>
              <a:buNone/>
              <a:tabLst/>
              <a:defRPr/>
            </a:lvl1pPr>
          </a:lstStyle>
          <a:p>
            <a:pPr marL="0" marR="0" lvl="0" indent="0" algn="l" defTabSz="228462" rtl="0" eaLnBrk="1" fontAlgn="auto" latinLnBrk="0" hangingPunct="1">
              <a:lnSpc>
                <a:spcPct val="95000"/>
              </a:lnSpc>
              <a:spcBef>
                <a:spcPts val="1798"/>
              </a:spcBef>
              <a:spcAft>
                <a:spcPts val="0"/>
              </a:spcAft>
              <a:buClrTx/>
              <a:buSzTx/>
              <a:buFontTx/>
              <a:buNone/>
              <a:tabLst/>
              <a:defRPr/>
            </a:pPr>
            <a:r>
              <a:rPr lang="en-US" dirty="0"/>
              <a:t>Click on icon to add full screen video</a:t>
            </a:r>
          </a:p>
        </p:txBody>
      </p:sp>
    </p:spTree>
    <p:extLst>
      <p:ext uri="{BB962C8B-B14F-4D97-AF65-F5344CB8AC3E}">
        <p14:creationId xmlns:p14="http://schemas.microsoft.com/office/powerpoint/2010/main" val="1355195343"/>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Section Title 3">
    <p:bg>
      <p:bgPr>
        <a:blipFill dpi="0" rotWithShape="1">
          <a:blip r:embed="rId2" cstate="email">
            <a:lum/>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5" hasCustomPrompt="1"/>
          </p:nvPr>
        </p:nvSpPr>
        <p:spPr>
          <a:xfrm>
            <a:off x="506413" y="2360542"/>
            <a:ext cx="11074399" cy="1938974"/>
          </a:xfrm>
        </p:spPr>
        <p:txBody>
          <a:bodyPr numCol="1" spcCol="914400" anchor="ctr"/>
          <a:lstStyle>
            <a:lvl1pPr>
              <a:lnSpc>
                <a:spcPct val="95000"/>
              </a:lnSpc>
              <a:defRPr sz="3998" b="0" baseline="0">
                <a:solidFill>
                  <a:schemeClr val="tx1"/>
                </a:solidFill>
              </a:defRPr>
            </a:lvl1pPr>
            <a:lvl2pPr>
              <a:lnSpc>
                <a:spcPct val="95000"/>
              </a:lnSpc>
              <a:defRPr sz="3198" baseline="0">
                <a:solidFill>
                  <a:schemeClr val="tx1"/>
                </a:solidFill>
              </a:defRPr>
            </a:lvl2pPr>
            <a:lvl3pPr marL="274156" indent="-274156">
              <a:lnSpc>
                <a:spcPct val="95000"/>
              </a:lnSpc>
              <a:buClrTx/>
              <a:buSzPct val="100000"/>
              <a:buFont typeface="Lucida Grande"/>
              <a:buChar char="–"/>
              <a:defRPr sz="1998" b="1" i="0">
                <a:solidFill>
                  <a:schemeClr val="tx1"/>
                </a:solidFill>
              </a:defRPr>
            </a:lvl3pPr>
            <a:lvl4pPr marL="274156" indent="0">
              <a:lnSpc>
                <a:spcPct val="95000"/>
              </a:lnSpc>
              <a:spcBef>
                <a:spcPts val="0"/>
              </a:spcBef>
              <a:buFontTx/>
              <a:buNone/>
              <a:defRPr sz="1798">
                <a:solidFill>
                  <a:schemeClr val="tx1"/>
                </a:solidFill>
              </a:defRPr>
            </a:lvl4pPr>
            <a:lvl5pPr marL="274156">
              <a:lnSpc>
                <a:spcPct val="95000"/>
              </a:lnSpc>
              <a:defRPr sz="1798" b="0" i="0">
                <a:solidFill>
                  <a:schemeClr val="tx1"/>
                </a:solidFill>
              </a:defRPr>
            </a:lvl5pPr>
          </a:lstStyle>
          <a:p>
            <a:pPr lvl="0"/>
            <a:r>
              <a:rPr lang="en-US" dirty="0"/>
              <a:t>Click to add a section title</a:t>
            </a:r>
          </a:p>
        </p:txBody>
      </p:sp>
    </p:spTree>
    <p:extLst>
      <p:ext uri="{BB962C8B-B14F-4D97-AF65-F5344CB8AC3E}">
        <p14:creationId xmlns:p14="http://schemas.microsoft.com/office/powerpoint/2010/main" val="3883151469"/>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Section Title 5">
    <p:bg>
      <p:bgPr>
        <a:solidFill>
          <a:srgbClr val="00C1B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726602-5EDC-1C47-B2B7-EFFBF4E776C1}"/>
              </a:ext>
            </a:extLst>
          </p:cNvPr>
          <p:cNvSpPr>
            <a:spLocks noGrp="1"/>
          </p:cNvSpPr>
          <p:nvPr>
            <p:ph type="body" sz="quarter" idx="10" hasCustomPrompt="1"/>
          </p:nvPr>
        </p:nvSpPr>
        <p:spPr>
          <a:xfrm>
            <a:off x="625475" y="2408238"/>
            <a:ext cx="10960100" cy="2036762"/>
          </a:xfrm>
        </p:spPr>
        <p:txBody>
          <a:bodyPr anchor="ctr"/>
          <a:lstStyle>
            <a:lvl1pPr>
              <a:defRPr sz="4800" b="1" i="0">
                <a:solidFill>
                  <a:schemeClr val="bg1"/>
                </a:solidFill>
                <a:latin typeface="AvenirNext forINTUIT" panose="020B0503020202020204" pitchFamily="34" charset="77"/>
              </a:defRPr>
            </a:lvl1pPr>
            <a:lvl2pPr>
              <a:defRPr sz="4000">
                <a:solidFill>
                  <a:schemeClr val="bg1"/>
                </a:solidFill>
              </a:defRPr>
            </a:lvl2pPr>
            <a:lvl3pPr>
              <a:defRPr sz="3600">
                <a:solidFill>
                  <a:schemeClr val="bg1"/>
                </a:solidFill>
              </a:defRPr>
            </a:lvl3pPr>
            <a:lvl4pPr>
              <a:defRPr sz="3200">
                <a:solidFill>
                  <a:schemeClr val="bg1"/>
                </a:solidFill>
              </a:defRPr>
            </a:lvl4pPr>
            <a:lvl5pPr>
              <a:buClr>
                <a:schemeClr val="bg1"/>
              </a:buClr>
              <a:defRPr sz="2800">
                <a:solidFill>
                  <a:schemeClr val="bg1"/>
                </a:solidFill>
              </a:defRPr>
            </a:lvl5pPr>
          </a:lstStyle>
          <a:p>
            <a:pPr lvl="0"/>
            <a:r>
              <a:rPr lang="en-US" dirty="0"/>
              <a:t>Important point placeholder here</a:t>
            </a:r>
          </a:p>
          <a:p>
            <a:pPr lvl="1"/>
            <a:r>
              <a:rPr lang="en-US" dirty="0"/>
              <a:t>Secondary point placeholder</a:t>
            </a:r>
          </a:p>
          <a:p>
            <a:pPr lvl="2"/>
            <a:r>
              <a:rPr lang="en-US" dirty="0"/>
              <a:t>Third level placeholder</a:t>
            </a:r>
          </a:p>
          <a:p>
            <a:pPr lvl="3"/>
            <a:r>
              <a:rPr lang="en-US" dirty="0"/>
              <a:t>Fourth level</a:t>
            </a:r>
          </a:p>
          <a:p>
            <a:pPr lvl="4"/>
            <a:r>
              <a:rPr lang="en-US" dirty="0"/>
              <a:t>Fifth level</a:t>
            </a:r>
          </a:p>
        </p:txBody>
      </p:sp>
    </p:spTree>
    <p:extLst>
      <p:ext uri="{BB962C8B-B14F-4D97-AF65-F5344CB8AC3E}">
        <p14:creationId xmlns:p14="http://schemas.microsoft.com/office/powerpoint/2010/main" val="3453339900"/>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xec summar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57579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786"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ctr" eaLnBrk="1">
              <a:lnSpc>
                <a:spcPct val="95000"/>
              </a:lnSpc>
              <a:spcBef>
                <a:spcPct val="0"/>
              </a:spcBef>
              <a:spcAft>
                <a:spcPct val="0"/>
              </a:spcAft>
            </a:pPr>
            <a:endParaRPr lang="en-US" sz="2998" b="1" i="0" baseline="0" dirty="0">
              <a:latin typeface="AvenirNext forINTUIT" panose="020B0503020202020204" pitchFamily="34" charset="0"/>
              <a:ea typeface="+mj-ea"/>
              <a:cs typeface="+mj-cs"/>
              <a:sym typeface="AvenirNext forINTUIT" panose="020B0503020202020204" pitchFamily="34" charset="0"/>
            </a:endParaRPr>
          </a:p>
        </p:txBody>
      </p:sp>
      <p:sp>
        <p:nvSpPr>
          <p:cNvPr id="4" name="Text Placeholder 3"/>
          <p:cNvSpPr>
            <a:spLocks noGrp="1"/>
          </p:cNvSpPr>
          <p:nvPr>
            <p:ph type="body" sz="quarter" idx="13" hasCustomPrompt="1"/>
          </p:nvPr>
        </p:nvSpPr>
        <p:spPr>
          <a:xfrm>
            <a:off x="503068" y="1975104"/>
            <a:ext cx="11109960" cy="3746074"/>
          </a:xfrm>
        </p:spPr>
        <p:txBody>
          <a:bodyPr>
            <a:normAutofit/>
          </a:bodyPr>
          <a:lstStyle>
            <a:lvl1pPr>
              <a:defRPr sz="1400"/>
            </a:lvl1pPr>
            <a:lvl2pPr>
              <a:defRPr sz="1400" baseline="0"/>
            </a:lvl2pPr>
            <a:lvl3pPr>
              <a:defRPr sz="1400"/>
            </a:lvl3pPr>
            <a:lvl4pPr marL="548310" indent="-274156">
              <a:defRPr sz="1400"/>
            </a:lvl4pPr>
            <a:lvl5pPr marL="548310">
              <a:defRPr sz="1400"/>
            </a:lvl5pPr>
          </a:lstStyle>
          <a:p>
            <a:pPr lvl="0"/>
            <a:r>
              <a:rPr lang="en-US" dirty="0"/>
              <a:t>Click to add content</a:t>
            </a:r>
          </a:p>
          <a:p>
            <a:pPr lvl="1"/>
            <a:r>
              <a:rPr lang="en-US" dirty="0"/>
              <a:t>Use the Increase/Decrease Indent control for second level </a:t>
            </a:r>
          </a:p>
          <a:p>
            <a:pPr lvl="2"/>
            <a:r>
              <a:rPr lang="en-US" dirty="0"/>
              <a:t>Third level style uses bullets to separate ideas</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1904" y="550609"/>
            <a:ext cx="11109960" cy="548640"/>
          </a:xfrm>
        </p:spPr>
        <p:txBody>
          <a:bodyPr/>
          <a:lstStyle/>
          <a:p>
            <a:r>
              <a:rPr lang="en-US" dirty="0"/>
              <a:t>Click to add a title</a:t>
            </a:r>
          </a:p>
        </p:txBody>
      </p:sp>
    </p:spTree>
    <p:extLst>
      <p:ext uri="{BB962C8B-B14F-4D97-AF65-F5344CB8AC3E}">
        <p14:creationId xmlns:p14="http://schemas.microsoft.com/office/powerpoint/2010/main" val="2080951508"/>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ubtitle 1-Column">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503068" y="1975105"/>
            <a:ext cx="11109960" cy="3746073"/>
          </a:xfrm>
        </p:spPr>
        <p:txBody>
          <a:bodyPr>
            <a:normAutofit/>
          </a:bodyPr>
          <a:lstStyle>
            <a:lvl1pPr>
              <a:defRPr sz="2600"/>
            </a:lvl1pPr>
            <a:lvl2pPr>
              <a:defRPr sz="2600" baseline="0"/>
            </a:lvl2pPr>
            <a:lvl3pPr>
              <a:defRPr sz="2400"/>
            </a:lvl3pPr>
            <a:lvl4pPr marL="548310" indent="-274156" defTabSz="228462">
              <a:defRPr sz="2000"/>
            </a:lvl4pPr>
            <a:lvl5pPr marL="548310">
              <a:defRPr sz="2000"/>
            </a:lvl5pPr>
          </a:lstStyle>
          <a:p>
            <a:pPr lvl="0"/>
            <a:r>
              <a:rPr lang="en-US" dirty="0"/>
              <a:t>Click to add content</a:t>
            </a:r>
          </a:p>
          <a:p>
            <a:pPr lvl="1"/>
            <a:r>
              <a:rPr lang="en-US" dirty="0"/>
              <a:t>Use the Increase/Decrease Indent control for second level </a:t>
            </a:r>
          </a:p>
          <a:p>
            <a:pPr lvl="2"/>
            <a:r>
              <a:rPr lang="en-US" dirty="0"/>
              <a:t>Third level style uses bullets to separate ideas</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1904" y="548640"/>
            <a:ext cx="11109960" cy="548640"/>
          </a:xfrm>
        </p:spPr>
        <p:txBody>
          <a:bodyPr/>
          <a:lstStyle/>
          <a:p>
            <a:r>
              <a:rPr lang="en-US" dirty="0"/>
              <a:t>Click to add a title</a:t>
            </a:r>
          </a:p>
        </p:txBody>
      </p:sp>
      <p:sp>
        <p:nvSpPr>
          <p:cNvPr id="6" name="Text Placeholder 5"/>
          <p:cNvSpPr>
            <a:spLocks noGrp="1"/>
          </p:cNvSpPr>
          <p:nvPr>
            <p:ph type="body" sz="quarter" idx="17" hasCustomPrompt="1"/>
          </p:nvPr>
        </p:nvSpPr>
        <p:spPr>
          <a:xfrm>
            <a:off x="499933" y="1097280"/>
            <a:ext cx="11077942" cy="457200"/>
          </a:xfrm>
          <a:prstGeom prst="rect">
            <a:avLst/>
          </a:prstGeom>
        </p:spPr>
        <p:txBody>
          <a:bodyPr>
            <a:noAutofit/>
          </a:bodyPr>
          <a:lstStyle>
            <a:lvl1pPr>
              <a:spcBef>
                <a:spcPts val="0"/>
              </a:spcBef>
              <a:defRPr sz="1998" b="0" i="0" spc="-40">
                <a:solidFill>
                  <a:schemeClr val="tx1"/>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Tree>
    <p:extLst>
      <p:ext uri="{BB962C8B-B14F-4D97-AF65-F5344CB8AC3E}">
        <p14:creationId xmlns:p14="http://schemas.microsoft.com/office/powerpoint/2010/main" val="2765297346"/>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01904" y="548640"/>
            <a:ext cx="11109960" cy="548640"/>
          </a:xfrm>
        </p:spPr>
        <p:txBody>
          <a:bodyPr/>
          <a:lstStyle/>
          <a:p>
            <a:r>
              <a:rPr lang="en-US" dirty="0"/>
              <a:t>Click to add a title</a:t>
            </a:r>
          </a:p>
        </p:txBody>
      </p:sp>
    </p:spTree>
    <p:extLst>
      <p:ext uri="{BB962C8B-B14F-4D97-AF65-F5344CB8AC3E}">
        <p14:creationId xmlns:p14="http://schemas.microsoft.com/office/powerpoint/2010/main" val="3221300880"/>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ubtitle Blank">
    <p:spTree>
      <p:nvGrpSpPr>
        <p:cNvPr id="1" name=""/>
        <p:cNvGrpSpPr/>
        <p:nvPr/>
      </p:nvGrpSpPr>
      <p:grpSpPr>
        <a:xfrm>
          <a:off x="0" y="0"/>
          <a:ext cx="0" cy="0"/>
          <a:chOff x="0" y="0"/>
          <a:chExt cx="0" cy="0"/>
        </a:xfrm>
      </p:grpSpPr>
      <p:sp>
        <p:nvSpPr>
          <p:cNvPr id="5" name="Text Placeholder 5"/>
          <p:cNvSpPr>
            <a:spLocks noGrp="1"/>
          </p:cNvSpPr>
          <p:nvPr>
            <p:ph type="body" sz="quarter" idx="17" hasCustomPrompt="1"/>
          </p:nvPr>
        </p:nvSpPr>
        <p:spPr>
          <a:xfrm>
            <a:off x="499932" y="1097280"/>
            <a:ext cx="11111931" cy="457200"/>
          </a:xfrm>
          <a:prstGeom prst="rect">
            <a:avLst/>
          </a:prstGeom>
        </p:spPr>
        <p:txBody>
          <a:bodyPr anchor="t">
            <a:noAutofit/>
          </a:bodyPr>
          <a:lstStyle>
            <a:lvl1pPr>
              <a:spcBef>
                <a:spcPts val="0"/>
              </a:spcBef>
              <a:defRPr sz="1998" b="0" i="0" spc="-40">
                <a:solidFill>
                  <a:schemeClr val="tx1"/>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a subtitle</a:t>
            </a:r>
          </a:p>
        </p:txBody>
      </p:sp>
      <p:sp>
        <p:nvSpPr>
          <p:cNvPr id="2" name="Title 1"/>
          <p:cNvSpPr>
            <a:spLocks noGrp="1"/>
          </p:cNvSpPr>
          <p:nvPr>
            <p:ph type="title" hasCustomPrompt="1"/>
          </p:nvPr>
        </p:nvSpPr>
        <p:spPr>
          <a:xfrm>
            <a:off x="501904" y="548640"/>
            <a:ext cx="11109960" cy="548640"/>
          </a:xfrm>
        </p:spPr>
        <p:txBody>
          <a:bodyPr/>
          <a:lstStyle/>
          <a:p>
            <a:r>
              <a:rPr lang="en-US" dirty="0"/>
              <a:t>Click to add a title</a:t>
            </a:r>
          </a:p>
        </p:txBody>
      </p:sp>
    </p:spTree>
    <p:extLst>
      <p:ext uri="{BB962C8B-B14F-4D97-AF65-F5344CB8AC3E}">
        <p14:creationId xmlns:p14="http://schemas.microsoft.com/office/powerpoint/2010/main" val="1105390098"/>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yebrow + 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965626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82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l" eaLnBrk="1">
              <a:lnSpc>
                <a:spcPct val="95000"/>
              </a:lnSpc>
              <a:spcBef>
                <a:spcPct val="0"/>
              </a:spcBef>
              <a:spcAft>
                <a:spcPct val="0"/>
              </a:spcAft>
            </a:pPr>
            <a:endParaRPr lang="en-US" sz="2998" b="1" i="0" baseline="0" dirty="0">
              <a:solidFill>
                <a:schemeClr val="bg1"/>
              </a:solidFill>
              <a:latin typeface="AvenirNext forINTUIT Demi" panose="020B0703020202020204" pitchFamily="34" charset="0"/>
              <a:ea typeface="+mj-ea"/>
              <a:cs typeface="+mj-cs"/>
              <a:sym typeface="AvenirNext forINTUIT Demi" panose="020B0703020202020204" pitchFamily="34" charset="0"/>
            </a:endParaRPr>
          </a:p>
        </p:txBody>
      </p:sp>
      <p:sp>
        <p:nvSpPr>
          <p:cNvPr id="5" name="Text Placeholder 5"/>
          <p:cNvSpPr>
            <a:spLocks noGrp="1"/>
          </p:cNvSpPr>
          <p:nvPr>
            <p:ph type="body" sz="quarter" idx="17" hasCustomPrompt="1"/>
          </p:nvPr>
        </p:nvSpPr>
        <p:spPr>
          <a:xfrm>
            <a:off x="499932" y="183386"/>
            <a:ext cx="11111931" cy="457200"/>
          </a:xfrm>
          <a:prstGeom prst="rect">
            <a:avLst/>
          </a:prstGeom>
        </p:spPr>
        <p:txBody>
          <a:bodyPr anchor="ctr">
            <a:noAutofit/>
          </a:bodyPr>
          <a:lstStyle>
            <a:lvl1pPr>
              <a:spcBef>
                <a:spcPts val="0"/>
              </a:spcBef>
              <a:defRPr sz="1800" b="0" i="0" spc="-40">
                <a:solidFill>
                  <a:schemeClr val="tx1"/>
                </a:solidFill>
                <a:latin typeface="+mn-lt"/>
              </a:defRPr>
            </a:lvl1pPr>
            <a:lvl2pPr>
              <a:defRPr sz="1600" b="0" i="0">
                <a:solidFill>
                  <a:schemeClr val="bg2"/>
                </a:solidFill>
              </a:defRPr>
            </a:lvl2pPr>
            <a:lvl3pPr>
              <a:defRPr sz="1600" b="0" i="0">
                <a:solidFill>
                  <a:schemeClr val="bg2"/>
                </a:solidFill>
              </a:defRPr>
            </a:lvl3pPr>
            <a:lvl4pPr>
              <a:defRPr sz="1600" b="0" i="0">
                <a:solidFill>
                  <a:schemeClr val="bg2"/>
                </a:solidFill>
              </a:defRPr>
            </a:lvl4pPr>
            <a:lvl5pPr>
              <a:defRPr sz="1600" b="0" i="0">
                <a:solidFill>
                  <a:schemeClr val="bg2"/>
                </a:solidFill>
              </a:defRPr>
            </a:lvl5pPr>
          </a:lstStyle>
          <a:p>
            <a:pPr lvl="0"/>
            <a:r>
              <a:rPr lang="en-US" dirty="0"/>
              <a:t>Click to add ”eyebrow”</a:t>
            </a:r>
          </a:p>
        </p:txBody>
      </p:sp>
      <p:sp>
        <p:nvSpPr>
          <p:cNvPr id="2" name="Title 1"/>
          <p:cNvSpPr>
            <a:spLocks noGrp="1"/>
          </p:cNvSpPr>
          <p:nvPr>
            <p:ph type="title" hasCustomPrompt="1"/>
          </p:nvPr>
        </p:nvSpPr>
        <p:spPr>
          <a:xfrm>
            <a:off x="501904" y="573094"/>
            <a:ext cx="11109960" cy="914400"/>
          </a:xfrm>
        </p:spPr>
        <p:txBody>
          <a:bodyPr anchor="t"/>
          <a:lstStyle/>
          <a:p>
            <a:r>
              <a:rPr lang="en-US" dirty="0"/>
              <a:t>Click to add a title</a:t>
            </a:r>
          </a:p>
        </p:txBody>
      </p:sp>
      <p:sp>
        <p:nvSpPr>
          <p:cNvPr id="4" name="Text Placeholder 3">
            <a:extLst>
              <a:ext uri="{FF2B5EF4-FFF2-40B4-BE49-F238E27FC236}">
                <a16:creationId xmlns:a16="http://schemas.microsoft.com/office/drawing/2014/main" id="{81CFAD18-A70C-D74F-975A-B0FEB64DD973}"/>
              </a:ext>
            </a:extLst>
          </p:cNvPr>
          <p:cNvSpPr>
            <a:spLocks noGrp="1"/>
          </p:cNvSpPr>
          <p:nvPr>
            <p:ph type="body" sz="quarter" idx="13" hasCustomPrompt="1"/>
          </p:nvPr>
        </p:nvSpPr>
        <p:spPr>
          <a:xfrm>
            <a:off x="503068" y="1975104"/>
            <a:ext cx="11109960" cy="3746074"/>
          </a:xfrm>
        </p:spPr>
        <p:txBody>
          <a:bodyPr>
            <a:normAutofit/>
          </a:bodyPr>
          <a:lstStyle>
            <a:lvl1pPr>
              <a:defRPr sz="2600"/>
            </a:lvl1pPr>
            <a:lvl2pPr>
              <a:defRPr sz="2600" baseline="0"/>
            </a:lvl2pPr>
            <a:lvl3pPr>
              <a:defRPr sz="2400"/>
            </a:lvl3pPr>
            <a:lvl4pPr marL="548310" indent="-274156">
              <a:defRPr sz="2000"/>
            </a:lvl4pPr>
            <a:lvl5pPr marL="548310">
              <a:defRPr sz="2000"/>
            </a:lvl5pPr>
          </a:lstStyle>
          <a:p>
            <a:pPr lvl="0"/>
            <a:r>
              <a:rPr lang="en-US" dirty="0"/>
              <a:t>Click to add content</a:t>
            </a:r>
          </a:p>
          <a:p>
            <a:pPr lvl="1"/>
            <a:r>
              <a:rPr lang="en-US" dirty="0"/>
              <a:t>Use the Increase/Decrease Indent control for second level </a:t>
            </a:r>
          </a:p>
          <a:p>
            <a:pPr lvl="2"/>
            <a:r>
              <a:rPr lang="en-US" dirty="0"/>
              <a:t>Third level style uses bullets to separate ideas</a:t>
            </a:r>
          </a:p>
          <a:p>
            <a:pPr lvl="3"/>
            <a:r>
              <a:rPr lang="en-US" dirty="0"/>
              <a:t>Fourth level</a:t>
            </a:r>
          </a:p>
          <a:p>
            <a:pPr lvl="4"/>
            <a:r>
              <a:rPr lang="en-US" dirty="0"/>
              <a:t>Fifth level</a:t>
            </a:r>
          </a:p>
        </p:txBody>
      </p:sp>
    </p:spTree>
    <p:extLst>
      <p:ext uri="{BB962C8B-B14F-4D97-AF65-F5344CB8AC3E}">
        <p14:creationId xmlns:p14="http://schemas.microsoft.com/office/powerpoint/2010/main" val="1923980027"/>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2.xml"/><Relationship Id="rId50"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3.xml"/><Relationship Id="rId8" Type="http://schemas.openxmlformats.org/officeDocument/2006/relationships/slideLayout" Target="../slideLayouts/slideLayout8.xml"/><Relationship Id="rId51" Type="http://schemas.openxmlformats.org/officeDocument/2006/relationships/image" Target="../media/image2.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vmlDrawing" Target="../drawings/vmlDrawing1.v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48" name="Object 347" hidden="1"/>
          <p:cNvGraphicFramePr>
            <a:graphicFrameLocks noChangeAspect="1"/>
          </p:cNvGraphicFramePr>
          <p:nvPr userDrawn="1">
            <p:custDataLst>
              <p:tags r:id="rId47"/>
            </p:custDataLst>
            <p:extLst>
              <p:ext uri="{D42A27DB-BD31-4B8C-83A1-F6EECF244321}">
                <p14:modId xmlns:p14="http://schemas.microsoft.com/office/powerpoint/2010/main" val="4162541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447" name="think-cell Slide" r:id="rId49" imgW="360" imgH="360" progId="TCLayout.ActiveDocument.1">
                  <p:embed/>
                </p:oleObj>
              </mc:Choice>
              <mc:Fallback>
                <p:oleObj name="think-cell Slide" r:id="rId49" imgW="360" imgH="360" progId="TCLayout.ActiveDocument.1">
                  <p:embed/>
                  <p:pic>
                    <p:nvPicPr>
                      <p:cNvPr id="0" name=""/>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347" name="Rectangle 346" hidden="1"/>
          <p:cNvSpPr/>
          <p:nvPr userDrawn="1">
            <p:custDataLst>
              <p:tags r:id="rId48"/>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lvl="0" indent="0" algn="l" eaLnBrk="1">
              <a:lnSpc>
                <a:spcPct val="95000"/>
              </a:lnSpc>
              <a:spcBef>
                <a:spcPct val="0"/>
              </a:spcBef>
              <a:spcAft>
                <a:spcPct val="0"/>
              </a:spcAft>
            </a:pPr>
            <a:endParaRPr lang="en-US" sz="2998" b="1" i="0" baseline="0" dirty="0">
              <a:solidFill>
                <a:schemeClr val="tx1"/>
              </a:solidFill>
              <a:latin typeface="AvenirNext forINTUIT Demi" panose="020B0703020202020204" pitchFamily="34" charset="0"/>
              <a:ea typeface="+mj-ea"/>
              <a:cs typeface="+mj-cs"/>
              <a:sym typeface="AvenirNext forINTUIT Demi" panose="020B0703020202020204" pitchFamily="34" charset="0"/>
            </a:endParaRPr>
          </a:p>
        </p:txBody>
      </p:sp>
      <p:grpSp>
        <p:nvGrpSpPr>
          <p:cNvPr id="163" name="Grid" hidden="1">
            <a:extLst>
              <a:ext uri="{FF2B5EF4-FFF2-40B4-BE49-F238E27FC236}">
                <a16:creationId xmlns:a16="http://schemas.microsoft.com/office/drawing/2014/main" id="{889ECEAC-618A-2C43-8547-4B39A86D5BC8}"/>
              </a:ext>
            </a:extLst>
          </p:cNvPr>
          <p:cNvGrpSpPr/>
          <p:nvPr/>
        </p:nvGrpSpPr>
        <p:grpSpPr>
          <a:xfrm>
            <a:off x="618254" y="651196"/>
            <a:ext cx="10972613" cy="5538674"/>
            <a:chOff x="618254" y="305774"/>
            <a:chExt cx="10924459" cy="5844948"/>
          </a:xfrm>
          <a:solidFill>
            <a:srgbClr val="00B4B4">
              <a:alpha val="20000"/>
            </a:srgbClr>
          </a:solidFill>
        </p:grpSpPr>
        <p:grpSp>
          <p:nvGrpSpPr>
            <p:cNvPr id="164" name="Group 163">
              <a:extLst>
                <a:ext uri="{FF2B5EF4-FFF2-40B4-BE49-F238E27FC236}">
                  <a16:creationId xmlns:a16="http://schemas.microsoft.com/office/drawing/2014/main" id="{CB8A1C44-1FED-7045-A782-0984C4D71E41}"/>
                </a:ext>
              </a:extLst>
            </p:cNvPr>
            <p:cNvGrpSpPr/>
            <p:nvPr/>
          </p:nvGrpSpPr>
          <p:grpSpPr>
            <a:xfrm>
              <a:off x="618254" y="305774"/>
              <a:ext cx="10924459" cy="417810"/>
              <a:chOff x="614288" y="305774"/>
              <a:chExt cx="10924459" cy="417810"/>
            </a:xfrm>
            <a:grpFill/>
          </p:grpSpPr>
          <p:sp>
            <p:nvSpPr>
              <p:cNvPr id="308" name="Rectangle 307">
                <a:extLst>
                  <a:ext uri="{FF2B5EF4-FFF2-40B4-BE49-F238E27FC236}">
                    <a16:creationId xmlns:a16="http://schemas.microsoft.com/office/drawing/2014/main" id="{B53622EC-8520-E14F-A1CF-6EC2AF490E8E}"/>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Rectangle 308">
                <a:extLst>
                  <a:ext uri="{FF2B5EF4-FFF2-40B4-BE49-F238E27FC236}">
                    <a16:creationId xmlns:a16="http://schemas.microsoft.com/office/drawing/2014/main" id="{71AEF14B-87C6-494D-A0F3-DBE8A8A2668A}"/>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Rectangle 309">
                <a:extLst>
                  <a:ext uri="{FF2B5EF4-FFF2-40B4-BE49-F238E27FC236}">
                    <a16:creationId xmlns:a16="http://schemas.microsoft.com/office/drawing/2014/main" id="{5F20DE4B-A8DD-CB46-B2C1-CB17A1E62F21}"/>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Rectangle 310">
                <a:extLst>
                  <a:ext uri="{FF2B5EF4-FFF2-40B4-BE49-F238E27FC236}">
                    <a16:creationId xmlns:a16="http://schemas.microsoft.com/office/drawing/2014/main" id="{EA8FF607-D382-E34C-8A4F-3649194FA576}"/>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Rectangle 311">
                <a:extLst>
                  <a:ext uri="{FF2B5EF4-FFF2-40B4-BE49-F238E27FC236}">
                    <a16:creationId xmlns:a16="http://schemas.microsoft.com/office/drawing/2014/main" id="{AB9F29A1-0115-7242-9AC7-D14CEF071B1C}"/>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Rectangle 312">
                <a:extLst>
                  <a:ext uri="{FF2B5EF4-FFF2-40B4-BE49-F238E27FC236}">
                    <a16:creationId xmlns:a16="http://schemas.microsoft.com/office/drawing/2014/main" id="{3893BDE5-0766-ED4A-A71C-5643F94A84F5}"/>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id="{DDEBC910-0008-B64A-9A7F-AD39EDA8FCE3}"/>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Rectangle 314">
                <a:extLst>
                  <a:ext uri="{FF2B5EF4-FFF2-40B4-BE49-F238E27FC236}">
                    <a16:creationId xmlns:a16="http://schemas.microsoft.com/office/drawing/2014/main" id="{5EB3682D-7690-DC4D-99AF-F80960CB46CF}"/>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Rectangle 315">
                <a:extLst>
                  <a:ext uri="{FF2B5EF4-FFF2-40B4-BE49-F238E27FC236}">
                    <a16:creationId xmlns:a16="http://schemas.microsoft.com/office/drawing/2014/main" id="{2C3F7E70-20BD-5247-B5FA-4D0A57C276F0}"/>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Rectangle 316">
                <a:extLst>
                  <a:ext uri="{FF2B5EF4-FFF2-40B4-BE49-F238E27FC236}">
                    <a16:creationId xmlns:a16="http://schemas.microsoft.com/office/drawing/2014/main" id="{7E73254D-C0D3-C442-937A-67787C907D5A}"/>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BF532811-678A-324D-BF4C-97D2A711AD5B}"/>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29050AD5-8024-EB4F-B502-E75A55BC8F75}"/>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02B9E6F9-7C2D-1F42-A118-2DF052CBE0BD}"/>
                </a:ext>
              </a:extLst>
            </p:cNvPr>
            <p:cNvGrpSpPr/>
            <p:nvPr/>
          </p:nvGrpSpPr>
          <p:grpSpPr>
            <a:xfrm>
              <a:off x="618254" y="799150"/>
              <a:ext cx="10924459" cy="417810"/>
              <a:chOff x="614288" y="305774"/>
              <a:chExt cx="10924459" cy="417810"/>
            </a:xfrm>
            <a:grpFill/>
          </p:grpSpPr>
          <p:sp>
            <p:nvSpPr>
              <p:cNvPr id="296" name="Rectangle 295">
                <a:extLst>
                  <a:ext uri="{FF2B5EF4-FFF2-40B4-BE49-F238E27FC236}">
                    <a16:creationId xmlns:a16="http://schemas.microsoft.com/office/drawing/2014/main" id="{DB3CD675-C527-0941-9EAC-369B018FA546}"/>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84227AE4-6893-A54E-9123-63D6079317E3}"/>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Rectangle 297">
                <a:extLst>
                  <a:ext uri="{FF2B5EF4-FFF2-40B4-BE49-F238E27FC236}">
                    <a16:creationId xmlns:a16="http://schemas.microsoft.com/office/drawing/2014/main" id="{2C907767-DFAA-EE43-BC4F-A724FC3327EE}"/>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A5DEB502-43CE-CF4F-BB20-4808146DDB25}"/>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6AB9B758-A5D9-A848-8C3E-1A7F8F67BBB1}"/>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Rectangle 300">
                <a:extLst>
                  <a:ext uri="{FF2B5EF4-FFF2-40B4-BE49-F238E27FC236}">
                    <a16:creationId xmlns:a16="http://schemas.microsoft.com/office/drawing/2014/main" id="{8301D1D9-A5FA-CE49-BBBD-335AC8A7E181}"/>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Rectangle 301">
                <a:extLst>
                  <a:ext uri="{FF2B5EF4-FFF2-40B4-BE49-F238E27FC236}">
                    <a16:creationId xmlns:a16="http://schemas.microsoft.com/office/drawing/2014/main" id="{54CFDB04-E474-CD4B-A61D-61CC38EC4B5E}"/>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Rectangle 302">
                <a:extLst>
                  <a:ext uri="{FF2B5EF4-FFF2-40B4-BE49-F238E27FC236}">
                    <a16:creationId xmlns:a16="http://schemas.microsoft.com/office/drawing/2014/main" id="{D4FC1A77-6F6D-8D4E-B836-3603907705A3}"/>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Rectangle 303">
                <a:extLst>
                  <a:ext uri="{FF2B5EF4-FFF2-40B4-BE49-F238E27FC236}">
                    <a16:creationId xmlns:a16="http://schemas.microsoft.com/office/drawing/2014/main" id="{EB8C5E67-B316-BE42-AB44-97275F1F2DA3}"/>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Rectangle 304">
                <a:extLst>
                  <a:ext uri="{FF2B5EF4-FFF2-40B4-BE49-F238E27FC236}">
                    <a16:creationId xmlns:a16="http://schemas.microsoft.com/office/drawing/2014/main" id="{56AD52CD-064C-2D4C-A6BD-43B5B62E2948}"/>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Rectangle 305">
                <a:extLst>
                  <a:ext uri="{FF2B5EF4-FFF2-40B4-BE49-F238E27FC236}">
                    <a16:creationId xmlns:a16="http://schemas.microsoft.com/office/drawing/2014/main" id="{363CAF7A-821B-6B4B-9282-3A98C339AE4A}"/>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Rectangle 306">
                <a:extLst>
                  <a:ext uri="{FF2B5EF4-FFF2-40B4-BE49-F238E27FC236}">
                    <a16:creationId xmlns:a16="http://schemas.microsoft.com/office/drawing/2014/main" id="{DA9F83AC-BE66-8A49-9A76-DE0F51C1B749}"/>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EB7BDDA1-BBE2-0B47-B24B-549B322102C5}"/>
                </a:ext>
              </a:extLst>
            </p:cNvPr>
            <p:cNvGrpSpPr/>
            <p:nvPr/>
          </p:nvGrpSpPr>
          <p:grpSpPr>
            <a:xfrm>
              <a:off x="618254" y="1292526"/>
              <a:ext cx="10924459" cy="417810"/>
              <a:chOff x="614288" y="305774"/>
              <a:chExt cx="10924459" cy="417810"/>
            </a:xfrm>
            <a:grpFill/>
          </p:grpSpPr>
          <p:sp>
            <p:nvSpPr>
              <p:cNvPr id="284" name="Rectangle 283">
                <a:extLst>
                  <a:ext uri="{FF2B5EF4-FFF2-40B4-BE49-F238E27FC236}">
                    <a16:creationId xmlns:a16="http://schemas.microsoft.com/office/drawing/2014/main" id="{20EE4B64-FA47-BC43-A4F5-1924EC42B042}"/>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D4E0491F-1144-2A42-8F0B-2423DB3872DF}"/>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B5DCA854-E8D2-DE4A-A904-EAFA15B2C714}"/>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4A653C03-E4D1-6E45-9AFC-64683C948FF7}"/>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97D8A81F-1694-024C-AD66-F5D9D92DD665}"/>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DCCADC82-1136-AE43-9C96-A1F207815CE3}"/>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06502C2D-718D-0842-868F-49993A0E9E99}"/>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0B51A513-EFFC-724E-A34E-0126189D1FA8}"/>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A1E212C4-4CD1-3D41-B1A2-79C38A4BB855}"/>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Rectangle 292">
                <a:extLst>
                  <a:ext uri="{FF2B5EF4-FFF2-40B4-BE49-F238E27FC236}">
                    <a16:creationId xmlns:a16="http://schemas.microsoft.com/office/drawing/2014/main" id="{8044ACA1-0050-9F45-A29F-8B432BB1A152}"/>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899940EF-C2EE-B94F-A6B9-E4C42EE8A714}"/>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Rectangle 294">
                <a:extLst>
                  <a:ext uri="{FF2B5EF4-FFF2-40B4-BE49-F238E27FC236}">
                    <a16:creationId xmlns:a16="http://schemas.microsoft.com/office/drawing/2014/main" id="{770F7C0B-FC4B-9341-9846-742E2B31C78F}"/>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4EC5C28F-5C35-184D-A51E-E7CFC2968BE8}"/>
                </a:ext>
              </a:extLst>
            </p:cNvPr>
            <p:cNvGrpSpPr/>
            <p:nvPr/>
          </p:nvGrpSpPr>
          <p:grpSpPr>
            <a:xfrm>
              <a:off x="618254" y="1785902"/>
              <a:ext cx="10924459" cy="417810"/>
              <a:chOff x="614288" y="305774"/>
              <a:chExt cx="10924459" cy="417810"/>
            </a:xfrm>
            <a:grpFill/>
          </p:grpSpPr>
          <p:sp>
            <p:nvSpPr>
              <p:cNvPr id="272" name="Rectangle 271">
                <a:extLst>
                  <a:ext uri="{FF2B5EF4-FFF2-40B4-BE49-F238E27FC236}">
                    <a16:creationId xmlns:a16="http://schemas.microsoft.com/office/drawing/2014/main" id="{B2D1E8B9-08A3-0249-A172-C80BA51B51B2}"/>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FCC94A4A-022D-D14E-AB76-22BC6D912FF2}"/>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37E0799D-0059-D646-9156-983D33D06274}"/>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D3AD717D-6299-8F4F-9D4C-A998DB8851CA}"/>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77541A5B-5292-304E-BDCA-B18E1A0619A6}"/>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7CC8F061-2388-5F4E-AF07-68F32C953970}"/>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7A42B3E5-95AF-0949-B55A-652984B34312}"/>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0D49CA5C-72BD-8843-ADB0-506889D8B442}"/>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1C382009-24F8-BC4D-AE17-494E30C31676}"/>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CE98D0BD-2647-0E46-89F1-F739E81C4457}"/>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633EEC22-EC81-D446-8595-DE17904EBEF8}"/>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6C2CE90A-DF35-3947-91FA-AD2C8A5C6D29}"/>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8" name="Group 167">
              <a:extLst>
                <a:ext uri="{FF2B5EF4-FFF2-40B4-BE49-F238E27FC236}">
                  <a16:creationId xmlns:a16="http://schemas.microsoft.com/office/drawing/2014/main" id="{FFA9CD21-AB61-5646-BE3E-8311B83C8C9A}"/>
                </a:ext>
              </a:extLst>
            </p:cNvPr>
            <p:cNvGrpSpPr/>
            <p:nvPr/>
          </p:nvGrpSpPr>
          <p:grpSpPr>
            <a:xfrm>
              <a:off x="618254" y="2279278"/>
              <a:ext cx="10924459" cy="417810"/>
              <a:chOff x="614288" y="305774"/>
              <a:chExt cx="10924459" cy="417810"/>
            </a:xfrm>
            <a:grpFill/>
          </p:grpSpPr>
          <p:sp>
            <p:nvSpPr>
              <p:cNvPr id="260" name="Rectangle 259">
                <a:extLst>
                  <a:ext uri="{FF2B5EF4-FFF2-40B4-BE49-F238E27FC236}">
                    <a16:creationId xmlns:a16="http://schemas.microsoft.com/office/drawing/2014/main" id="{208655B1-6717-284F-B542-9C583B7E85AD}"/>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id="{E37E1733-0351-C847-8B65-8888AF45506C}"/>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D09544A7-F8F1-7147-A34A-697122B5410C}"/>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994265E2-E1F4-354F-98E0-5373D4847F26}"/>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F08B8EC4-5926-C74A-99D0-C4F837174F47}"/>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a:extLst>
                  <a:ext uri="{FF2B5EF4-FFF2-40B4-BE49-F238E27FC236}">
                    <a16:creationId xmlns:a16="http://schemas.microsoft.com/office/drawing/2014/main" id="{906C3976-7579-F64D-AE9C-7220975AF006}"/>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id="{8C279F6D-0CB8-BE44-9BC5-14518E5A7612}"/>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74E31917-0F04-C444-94E4-7CADAAE37F7E}"/>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557C52C8-3668-3543-9573-87E0A34C5C82}"/>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E3347578-19B3-A94C-91B3-F2C71C8AD443}"/>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a16="http://schemas.microsoft.com/office/drawing/2014/main" id="{1AF08342-85EC-7044-9B7C-C5F2AD38C0AC}"/>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5DF6526D-3E08-0F40-B6BE-14365A7108E0}"/>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9" name="Group 168">
              <a:extLst>
                <a:ext uri="{FF2B5EF4-FFF2-40B4-BE49-F238E27FC236}">
                  <a16:creationId xmlns:a16="http://schemas.microsoft.com/office/drawing/2014/main" id="{AC32EEF7-1EC7-6F40-96F7-C17376CBB7C5}"/>
                </a:ext>
              </a:extLst>
            </p:cNvPr>
            <p:cNvGrpSpPr/>
            <p:nvPr/>
          </p:nvGrpSpPr>
          <p:grpSpPr>
            <a:xfrm>
              <a:off x="618254" y="2772654"/>
              <a:ext cx="10924459" cy="417810"/>
              <a:chOff x="614288" y="305774"/>
              <a:chExt cx="10924459" cy="417810"/>
            </a:xfrm>
            <a:grpFill/>
          </p:grpSpPr>
          <p:sp>
            <p:nvSpPr>
              <p:cNvPr id="248" name="Rectangle 247">
                <a:extLst>
                  <a:ext uri="{FF2B5EF4-FFF2-40B4-BE49-F238E27FC236}">
                    <a16:creationId xmlns:a16="http://schemas.microsoft.com/office/drawing/2014/main" id="{285B60F3-19A9-CF4B-A31B-9C3BC0FED481}"/>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F4B59FAE-E2C9-7743-8EBC-39FA7793FA22}"/>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5C430B9B-B272-9E4B-A699-11801A356E2F}"/>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EB22C364-1F90-0A47-8BB5-9AFC8774841C}"/>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9915A81D-FCE3-364E-84BA-231A163145DD}"/>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5310794A-A723-4C40-935E-4D3DA67B5735}"/>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492BDEFD-4B48-594F-8966-E721CD7D246D}"/>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317BD28D-5747-6D4E-A648-0F238BD47FB6}"/>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6B4771D1-DA2D-B046-A148-402910B77F80}"/>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3F41AE97-C990-434D-AF93-63705626122E}"/>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A5291B75-B8E9-B84F-95E9-0B27D5204695}"/>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a:extLst>
                  <a:ext uri="{FF2B5EF4-FFF2-40B4-BE49-F238E27FC236}">
                    <a16:creationId xmlns:a16="http://schemas.microsoft.com/office/drawing/2014/main" id="{6AAA2BE4-4CF6-1A40-8114-DD4C165B9D00}"/>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0E1E39A1-14F4-174D-8D11-306A0B89F6FA}"/>
                </a:ext>
              </a:extLst>
            </p:cNvPr>
            <p:cNvGrpSpPr/>
            <p:nvPr/>
          </p:nvGrpSpPr>
          <p:grpSpPr>
            <a:xfrm>
              <a:off x="618254" y="3266030"/>
              <a:ext cx="10924459" cy="417810"/>
              <a:chOff x="614288" y="305774"/>
              <a:chExt cx="10924459" cy="417810"/>
            </a:xfrm>
            <a:grpFill/>
          </p:grpSpPr>
          <p:sp>
            <p:nvSpPr>
              <p:cNvPr id="236" name="Rectangle 235">
                <a:extLst>
                  <a:ext uri="{FF2B5EF4-FFF2-40B4-BE49-F238E27FC236}">
                    <a16:creationId xmlns:a16="http://schemas.microsoft.com/office/drawing/2014/main" id="{2B585AF3-4820-C146-8671-9D3E15FEB42C}"/>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1231628F-3B8D-4848-856A-13734BD76C9D}"/>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1C25B206-81A7-7A4F-A26D-D40E6EB710AD}"/>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7576ED50-D2AD-0744-8B26-9FC5D06C9F5D}"/>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8CC46631-F824-1F4A-A5C6-3EEDAC37C004}"/>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871BA2A8-7267-7644-BEF2-51F3A61EC587}"/>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5CC7CAB5-F90C-2F4D-A252-316DDCE32E24}"/>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Rectangle 242">
                <a:extLst>
                  <a:ext uri="{FF2B5EF4-FFF2-40B4-BE49-F238E27FC236}">
                    <a16:creationId xmlns:a16="http://schemas.microsoft.com/office/drawing/2014/main" id="{5A9960C3-B771-A744-AA2C-7A1CB5DD0D63}"/>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D856CA15-6022-034A-90FC-E67477A39C20}"/>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F9A28801-6324-044F-8F58-D928F414EA47}"/>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36B0F061-4CD9-9F4D-B1CD-52CF5D96F479}"/>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66A7510A-3443-DB4F-9D5F-2875985BF5F2}"/>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C4758A46-C47B-F947-9EBF-7AAD46A46E79}"/>
                </a:ext>
              </a:extLst>
            </p:cNvPr>
            <p:cNvGrpSpPr/>
            <p:nvPr/>
          </p:nvGrpSpPr>
          <p:grpSpPr>
            <a:xfrm>
              <a:off x="618254" y="3759406"/>
              <a:ext cx="10924459" cy="417810"/>
              <a:chOff x="614288" y="305774"/>
              <a:chExt cx="10924459" cy="417810"/>
            </a:xfrm>
            <a:grpFill/>
          </p:grpSpPr>
          <p:sp>
            <p:nvSpPr>
              <p:cNvPr id="224" name="Rectangle 223">
                <a:extLst>
                  <a:ext uri="{FF2B5EF4-FFF2-40B4-BE49-F238E27FC236}">
                    <a16:creationId xmlns:a16="http://schemas.microsoft.com/office/drawing/2014/main" id="{55D92CCA-975E-C848-A8E3-82155FA05E57}"/>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956ADD6E-0C89-1F41-B488-3AEFD11C9044}"/>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4051F31E-11EE-B24C-8730-F4A027803B2A}"/>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51D25293-FFAE-E146-9FA3-1B674C5913CA}"/>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A3DC82BF-1A37-2A4D-A991-0A19F7A1ED04}"/>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5EDF5A8D-CC9E-C649-AC90-F4512CD5FF4C}"/>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1E40AE20-C614-5945-A435-6A3E6342D054}"/>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0A246329-CF81-4F4C-A0AC-EEA9DE1144F1}"/>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BB06AD04-23F1-4543-B153-8456A1F2F25E}"/>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FAA974B6-3BD9-1B47-9069-77EB22F29390}"/>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105767CA-8948-3E47-996A-51AD0D3D02D6}"/>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3CB469B0-9F93-474F-A0DB-0A0AD7EDA142}"/>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870F0079-11F2-1F4C-AFA7-18B2674F6E18}"/>
                </a:ext>
              </a:extLst>
            </p:cNvPr>
            <p:cNvGrpSpPr/>
            <p:nvPr/>
          </p:nvGrpSpPr>
          <p:grpSpPr>
            <a:xfrm>
              <a:off x="618254" y="4252782"/>
              <a:ext cx="10924459" cy="417810"/>
              <a:chOff x="614288" y="305774"/>
              <a:chExt cx="10924459" cy="417810"/>
            </a:xfrm>
            <a:grpFill/>
          </p:grpSpPr>
          <p:sp>
            <p:nvSpPr>
              <p:cNvPr id="212" name="Rectangle 211">
                <a:extLst>
                  <a:ext uri="{FF2B5EF4-FFF2-40B4-BE49-F238E27FC236}">
                    <a16:creationId xmlns:a16="http://schemas.microsoft.com/office/drawing/2014/main" id="{2B16E66D-036A-ED4E-B626-8FF3876389DB}"/>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F4D9724B-9B47-6142-9678-55D9823E58C9}"/>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2123DCFF-3F52-D942-AE3B-C5D48B099F4B}"/>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060C4F4B-15DF-0C4E-B67A-F60349FA1A61}"/>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3393C5E5-986A-0842-8B57-19BE3B3FC5A3}"/>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F3A8BC03-FDCC-2E4D-A8BF-4732C8124A22}"/>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4C52442A-C8E2-EA4F-92D2-E0C6B615D52E}"/>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644BA6EB-F33F-4A40-9EAE-A69B7E0630C2}"/>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819AA30B-A9C1-BE49-AD36-41E9E0B7D381}"/>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80AEFBDB-F73D-F94C-AB2D-3AC5E1F14B8F}"/>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5CF5BF70-C71B-2649-A943-F0DD961A7B31}"/>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68EAE7F1-1A4B-A240-940B-B4C3847C206F}"/>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6C15003A-DF9A-4947-84F6-F70DA8F31EA7}"/>
                </a:ext>
              </a:extLst>
            </p:cNvPr>
            <p:cNvGrpSpPr/>
            <p:nvPr/>
          </p:nvGrpSpPr>
          <p:grpSpPr>
            <a:xfrm>
              <a:off x="618254" y="4746158"/>
              <a:ext cx="10924459" cy="417810"/>
              <a:chOff x="614288" y="305774"/>
              <a:chExt cx="10924459" cy="417810"/>
            </a:xfrm>
            <a:grpFill/>
          </p:grpSpPr>
          <p:sp>
            <p:nvSpPr>
              <p:cNvPr id="200" name="Rectangle 199">
                <a:extLst>
                  <a:ext uri="{FF2B5EF4-FFF2-40B4-BE49-F238E27FC236}">
                    <a16:creationId xmlns:a16="http://schemas.microsoft.com/office/drawing/2014/main" id="{E53F965F-A576-AE48-BC1D-48E2BE2ACE18}"/>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DB504CF8-2D63-E941-A6CF-C05B4B6ACC96}"/>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9C97ABAF-2106-8F47-AFDF-86B7C407D557}"/>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2EFA2ED1-C2DB-3D43-B562-9AE82040B4C5}"/>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33CA2559-C6DC-D647-B918-8D947639FA1F}"/>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AF1B1B5D-78CD-5243-BF21-C08EEEFC5593}"/>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4CFE529F-21F7-6948-9CA2-F2FF070E91B9}"/>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69F66451-FE8C-E04E-B54D-902F976F5791}"/>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B9C97C6A-070C-5542-BF8C-91FE3E866995}"/>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643168AC-966C-5841-A08A-7DA767651CC2}"/>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800B1126-4A59-5948-BDBD-45777D4675C5}"/>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C71EA105-6E99-8C43-874E-3874E3D21C7E}"/>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4" name="Group 173">
              <a:extLst>
                <a:ext uri="{FF2B5EF4-FFF2-40B4-BE49-F238E27FC236}">
                  <a16:creationId xmlns:a16="http://schemas.microsoft.com/office/drawing/2014/main" id="{67EF2D03-BBA6-D049-8A59-5A966D9B9A1D}"/>
                </a:ext>
              </a:extLst>
            </p:cNvPr>
            <p:cNvGrpSpPr/>
            <p:nvPr/>
          </p:nvGrpSpPr>
          <p:grpSpPr>
            <a:xfrm>
              <a:off x="618254" y="5239534"/>
              <a:ext cx="10924459" cy="417810"/>
              <a:chOff x="614288" y="305774"/>
              <a:chExt cx="10924459" cy="417810"/>
            </a:xfrm>
            <a:grpFill/>
          </p:grpSpPr>
          <p:sp>
            <p:nvSpPr>
              <p:cNvPr id="188" name="Rectangle 187">
                <a:extLst>
                  <a:ext uri="{FF2B5EF4-FFF2-40B4-BE49-F238E27FC236}">
                    <a16:creationId xmlns:a16="http://schemas.microsoft.com/office/drawing/2014/main" id="{35EC05D1-C244-D048-A6CF-2B2CC03EB892}"/>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C3408859-056C-324F-92FE-2ADE454346D8}"/>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B61E6819-9DF6-2B42-A559-F92C94201BB4}"/>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C62D0F13-2D22-3E4B-B2AE-E8453BD51E4A}"/>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65E22222-A25E-5443-9232-C9BE6A2630C1}"/>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5D3638FE-6896-CD4B-AD38-C6D2BD7878D7}"/>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D4B214FA-A368-094E-820C-DF92AC1DDD28}"/>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EEDFD11E-C6FD-D043-8094-77F0F2B77590}"/>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DBF925B6-3BE2-8F44-AC8B-8145FCFEBF70}"/>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00735DCC-4C07-5749-8211-B48E9971FD11}"/>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5D5BD93E-9426-4340-981E-CB811E689EA4}"/>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9A12991B-8CE8-EB41-A435-27098238B79E}"/>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5" name="Group 174">
              <a:extLst>
                <a:ext uri="{FF2B5EF4-FFF2-40B4-BE49-F238E27FC236}">
                  <a16:creationId xmlns:a16="http://schemas.microsoft.com/office/drawing/2014/main" id="{659D7B28-D2C2-9B44-8601-821A8708E889}"/>
                </a:ext>
              </a:extLst>
            </p:cNvPr>
            <p:cNvGrpSpPr/>
            <p:nvPr/>
          </p:nvGrpSpPr>
          <p:grpSpPr>
            <a:xfrm>
              <a:off x="618254" y="5732912"/>
              <a:ext cx="10924459" cy="417810"/>
              <a:chOff x="614288" y="305774"/>
              <a:chExt cx="10924459" cy="417810"/>
            </a:xfrm>
            <a:grpFill/>
          </p:grpSpPr>
          <p:sp>
            <p:nvSpPr>
              <p:cNvPr id="176" name="Rectangle 175">
                <a:extLst>
                  <a:ext uri="{FF2B5EF4-FFF2-40B4-BE49-F238E27FC236}">
                    <a16:creationId xmlns:a16="http://schemas.microsoft.com/office/drawing/2014/main" id="{1026F8A5-1BB1-1249-B400-DC7158010134}"/>
                  </a:ext>
                </a:extLst>
              </p:cNvPr>
              <p:cNvSpPr/>
              <p:nvPr/>
            </p:nvSpPr>
            <p:spPr>
              <a:xfrm>
                <a:off x="61428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7ECC4FE0-85F3-4049-9A66-5A2099FD81D4}"/>
                  </a:ext>
                </a:extLst>
              </p:cNvPr>
              <p:cNvSpPr/>
              <p:nvPr/>
            </p:nvSpPr>
            <p:spPr>
              <a:xfrm>
                <a:off x="153625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C1AC744B-6C38-6745-884D-E317E3CFC982}"/>
                  </a:ext>
                </a:extLst>
              </p:cNvPr>
              <p:cNvSpPr/>
              <p:nvPr/>
            </p:nvSpPr>
            <p:spPr>
              <a:xfrm>
                <a:off x="2458230"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2A5ECAB1-3857-E741-9C72-FD9BD26DD8CF}"/>
                  </a:ext>
                </a:extLst>
              </p:cNvPr>
              <p:cNvSpPr/>
              <p:nvPr/>
            </p:nvSpPr>
            <p:spPr>
              <a:xfrm>
                <a:off x="3380201"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5F8CB1AC-24D1-4244-80B3-2B498D36DD74}"/>
                  </a:ext>
                </a:extLst>
              </p:cNvPr>
              <p:cNvSpPr/>
              <p:nvPr/>
            </p:nvSpPr>
            <p:spPr>
              <a:xfrm>
                <a:off x="4302172"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DAF3E6B0-5EE1-6D4D-9ED3-9CC27B21286E}"/>
                  </a:ext>
                </a:extLst>
              </p:cNvPr>
              <p:cNvSpPr/>
              <p:nvPr/>
            </p:nvSpPr>
            <p:spPr>
              <a:xfrm>
                <a:off x="5224143"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C028824-E739-984A-AADD-9D87ACF24A45}"/>
                  </a:ext>
                </a:extLst>
              </p:cNvPr>
              <p:cNvSpPr/>
              <p:nvPr/>
            </p:nvSpPr>
            <p:spPr>
              <a:xfrm>
                <a:off x="6146114"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6483D082-2EC3-FF43-BB58-ABAEDAB054A1}"/>
                  </a:ext>
                </a:extLst>
              </p:cNvPr>
              <p:cNvSpPr/>
              <p:nvPr/>
            </p:nvSpPr>
            <p:spPr>
              <a:xfrm>
                <a:off x="7068085"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116F6485-9B2A-5349-947A-C5C8AA09A814}"/>
                  </a:ext>
                </a:extLst>
              </p:cNvPr>
              <p:cNvSpPr/>
              <p:nvPr/>
            </p:nvSpPr>
            <p:spPr>
              <a:xfrm>
                <a:off x="7990056"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C58BB9AF-B8ED-8743-9438-62435331E590}"/>
                  </a:ext>
                </a:extLst>
              </p:cNvPr>
              <p:cNvSpPr/>
              <p:nvPr/>
            </p:nvSpPr>
            <p:spPr>
              <a:xfrm>
                <a:off x="8912027"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6900FAEC-3356-EB48-B02D-8A38C9352920}"/>
                  </a:ext>
                </a:extLst>
              </p:cNvPr>
              <p:cNvSpPr/>
              <p:nvPr/>
            </p:nvSpPr>
            <p:spPr>
              <a:xfrm>
                <a:off x="9833998"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D97B55FA-5B4C-FE46-9432-15EC2D8DA66E}"/>
                  </a:ext>
                </a:extLst>
              </p:cNvPr>
              <p:cNvSpPr/>
              <p:nvPr/>
            </p:nvSpPr>
            <p:spPr>
              <a:xfrm>
                <a:off x="10755969" y="305774"/>
                <a:ext cx="782778" cy="41781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hidden="1">
            <a:extLst>
              <a:ext uri="{FF2B5EF4-FFF2-40B4-BE49-F238E27FC236}">
                <a16:creationId xmlns:a16="http://schemas.microsoft.com/office/drawing/2014/main" id="{E796878E-4B5E-AC41-8FC3-6739F566052B}"/>
              </a:ext>
            </a:extLst>
          </p:cNvPr>
          <p:cNvGrpSpPr/>
          <p:nvPr/>
        </p:nvGrpSpPr>
        <p:grpSpPr>
          <a:xfrm>
            <a:off x="608013" y="-435264"/>
            <a:ext cx="10977033" cy="390813"/>
            <a:chOff x="641881" y="-847090"/>
            <a:chExt cx="10917765" cy="800100"/>
          </a:xfrm>
        </p:grpSpPr>
        <p:grpSp>
          <p:nvGrpSpPr>
            <p:cNvPr id="51" name="Group 50">
              <a:extLst>
                <a:ext uri="{FF2B5EF4-FFF2-40B4-BE49-F238E27FC236}">
                  <a16:creationId xmlns:a16="http://schemas.microsoft.com/office/drawing/2014/main" id="{2704B748-4348-7B4A-8440-C7FB680B39A7}"/>
                </a:ext>
              </a:extLst>
            </p:cNvPr>
            <p:cNvGrpSpPr/>
            <p:nvPr/>
          </p:nvGrpSpPr>
          <p:grpSpPr>
            <a:xfrm>
              <a:off x="1423636" y="-847090"/>
              <a:ext cx="139700" cy="800100"/>
              <a:chOff x="1416580" y="455930"/>
              <a:chExt cx="139700" cy="800100"/>
            </a:xfrm>
          </p:grpSpPr>
          <p:cxnSp>
            <p:nvCxnSpPr>
              <p:cNvPr id="8" name="Straight Connector 7">
                <a:extLst>
                  <a:ext uri="{FF2B5EF4-FFF2-40B4-BE49-F238E27FC236}">
                    <a16:creationId xmlns:a16="http://schemas.microsoft.com/office/drawing/2014/main" id="{19AC5358-5527-A841-94C7-72E6250DD2C9}"/>
                  </a:ext>
                </a:extLst>
              </p:cNvPr>
              <p:cNvCxnSpPr/>
              <p:nvPr/>
            </p:nvCxnSpPr>
            <p:spPr>
              <a:xfrm>
                <a:off x="1416580"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C929E64-A703-0049-B4D1-8A9142F3EA67}"/>
                  </a:ext>
                </a:extLst>
              </p:cNvPr>
              <p:cNvCxnSpPr/>
              <p:nvPr/>
            </p:nvCxnSpPr>
            <p:spPr>
              <a:xfrm>
                <a:off x="1556280"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BB212328-5A05-194C-B6BA-1773FD1E2582}"/>
                </a:ext>
              </a:extLst>
            </p:cNvPr>
            <p:cNvGrpSpPr/>
            <p:nvPr/>
          </p:nvGrpSpPr>
          <p:grpSpPr>
            <a:xfrm>
              <a:off x="2345091" y="-847090"/>
              <a:ext cx="139700" cy="800100"/>
              <a:chOff x="2339446" y="455930"/>
              <a:chExt cx="139700" cy="800100"/>
            </a:xfrm>
          </p:grpSpPr>
          <p:cxnSp>
            <p:nvCxnSpPr>
              <p:cNvPr id="15" name="Straight Connector 14">
                <a:extLst>
                  <a:ext uri="{FF2B5EF4-FFF2-40B4-BE49-F238E27FC236}">
                    <a16:creationId xmlns:a16="http://schemas.microsoft.com/office/drawing/2014/main" id="{0C170DA1-CA69-344C-9DEB-3175470C3E92}"/>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90378EE-116A-3141-8DA0-33C6E57F8BA5}"/>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1234D3EA-49AA-3F40-BD17-3A633273F8AF}"/>
                </a:ext>
              </a:extLst>
            </p:cNvPr>
            <p:cNvGrpSpPr/>
            <p:nvPr/>
          </p:nvGrpSpPr>
          <p:grpSpPr>
            <a:xfrm>
              <a:off x="3266546" y="-847090"/>
              <a:ext cx="139700" cy="800100"/>
              <a:chOff x="2339446" y="455930"/>
              <a:chExt cx="139700" cy="800100"/>
            </a:xfrm>
          </p:grpSpPr>
          <p:cxnSp>
            <p:nvCxnSpPr>
              <p:cNvPr id="19" name="Straight Connector 18">
                <a:extLst>
                  <a:ext uri="{FF2B5EF4-FFF2-40B4-BE49-F238E27FC236}">
                    <a16:creationId xmlns:a16="http://schemas.microsoft.com/office/drawing/2014/main" id="{D2D949B5-C879-AA47-940C-B95D04A53902}"/>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1BAC013-40EA-7B40-9DD6-0732401BD751}"/>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D0B656A5-6691-F444-BE3C-52B2154CE72C}"/>
                </a:ext>
              </a:extLst>
            </p:cNvPr>
            <p:cNvGrpSpPr/>
            <p:nvPr/>
          </p:nvGrpSpPr>
          <p:grpSpPr>
            <a:xfrm>
              <a:off x="4188001" y="-847090"/>
              <a:ext cx="139700" cy="800100"/>
              <a:chOff x="2339446" y="455930"/>
              <a:chExt cx="139700" cy="800100"/>
            </a:xfrm>
          </p:grpSpPr>
          <p:cxnSp>
            <p:nvCxnSpPr>
              <p:cNvPr id="22" name="Straight Connector 21">
                <a:extLst>
                  <a:ext uri="{FF2B5EF4-FFF2-40B4-BE49-F238E27FC236}">
                    <a16:creationId xmlns:a16="http://schemas.microsoft.com/office/drawing/2014/main" id="{E2A985AA-16B5-4E4F-8275-ED572B4F772E}"/>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3178354-E31D-B24D-AD20-2E466859BC5C}"/>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5C23E9A6-ECEE-C24B-8AB1-DECE14DD59ED}"/>
                </a:ext>
              </a:extLst>
            </p:cNvPr>
            <p:cNvGrpSpPr/>
            <p:nvPr/>
          </p:nvGrpSpPr>
          <p:grpSpPr>
            <a:xfrm>
              <a:off x="5109456" y="-847090"/>
              <a:ext cx="139700" cy="800100"/>
              <a:chOff x="2339446" y="455930"/>
              <a:chExt cx="139700" cy="800100"/>
            </a:xfrm>
          </p:grpSpPr>
          <p:cxnSp>
            <p:nvCxnSpPr>
              <p:cNvPr id="25" name="Straight Connector 24">
                <a:extLst>
                  <a:ext uri="{FF2B5EF4-FFF2-40B4-BE49-F238E27FC236}">
                    <a16:creationId xmlns:a16="http://schemas.microsoft.com/office/drawing/2014/main" id="{BCDB0FD8-74B8-4D43-83D3-CD055C8F78C9}"/>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3B1DA2C-53A6-6041-A13C-33BABE4C4625}"/>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8A86B351-E561-6A47-BEB7-C565329FA563}"/>
                </a:ext>
              </a:extLst>
            </p:cNvPr>
            <p:cNvGrpSpPr/>
            <p:nvPr/>
          </p:nvGrpSpPr>
          <p:grpSpPr>
            <a:xfrm>
              <a:off x="6030911" y="-847090"/>
              <a:ext cx="139700" cy="800100"/>
              <a:chOff x="2339446" y="455930"/>
              <a:chExt cx="139700" cy="800100"/>
            </a:xfrm>
          </p:grpSpPr>
          <p:cxnSp>
            <p:nvCxnSpPr>
              <p:cNvPr id="28" name="Straight Connector 27">
                <a:extLst>
                  <a:ext uri="{FF2B5EF4-FFF2-40B4-BE49-F238E27FC236}">
                    <a16:creationId xmlns:a16="http://schemas.microsoft.com/office/drawing/2014/main" id="{9C68FE09-B60F-1848-9F42-28C05FC19705}"/>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8821817-F317-8349-8AB8-F79424A4A252}"/>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1B8C575E-706B-6C4C-8D35-C06EF3A2753A}"/>
                </a:ext>
              </a:extLst>
            </p:cNvPr>
            <p:cNvGrpSpPr/>
            <p:nvPr/>
          </p:nvGrpSpPr>
          <p:grpSpPr>
            <a:xfrm>
              <a:off x="6952366" y="-847090"/>
              <a:ext cx="139700" cy="800100"/>
              <a:chOff x="2339446" y="455930"/>
              <a:chExt cx="139700" cy="800100"/>
            </a:xfrm>
          </p:grpSpPr>
          <p:cxnSp>
            <p:nvCxnSpPr>
              <p:cNvPr id="31" name="Straight Connector 30">
                <a:extLst>
                  <a:ext uri="{FF2B5EF4-FFF2-40B4-BE49-F238E27FC236}">
                    <a16:creationId xmlns:a16="http://schemas.microsoft.com/office/drawing/2014/main" id="{F5ADCBD0-E546-C64C-A57D-1AD104F8504F}"/>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FF8AE38-8A2F-DB4F-B325-B8ADAE20FA3A}"/>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E89058C1-63D8-8444-BD4A-F427B7DB0A08}"/>
                </a:ext>
              </a:extLst>
            </p:cNvPr>
            <p:cNvGrpSpPr/>
            <p:nvPr/>
          </p:nvGrpSpPr>
          <p:grpSpPr>
            <a:xfrm>
              <a:off x="7873821" y="-847090"/>
              <a:ext cx="139700" cy="800100"/>
              <a:chOff x="2339446" y="455930"/>
              <a:chExt cx="139700" cy="800100"/>
            </a:xfrm>
          </p:grpSpPr>
          <p:cxnSp>
            <p:nvCxnSpPr>
              <p:cNvPr id="34" name="Straight Connector 33">
                <a:extLst>
                  <a:ext uri="{FF2B5EF4-FFF2-40B4-BE49-F238E27FC236}">
                    <a16:creationId xmlns:a16="http://schemas.microsoft.com/office/drawing/2014/main" id="{C0D87601-FEDD-1642-BE9F-C69C6EEC760C}"/>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5571CCA-33D8-5F4B-AA94-668DE5072254}"/>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BAF45E4B-81B9-FD40-B0A1-57F3F50CA5F0}"/>
                </a:ext>
              </a:extLst>
            </p:cNvPr>
            <p:cNvGrpSpPr/>
            <p:nvPr/>
          </p:nvGrpSpPr>
          <p:grpSpPr>
            <a:xfrm>
              <a:off x="8795276" y="-847090"/>
              <a:ext cx="139700" cy="800100"/>
              <a:chOff x="2339446" y="455930"/>
              <a:chExt cx="139700" cy="800100"/>
            </a:xfrm>
          </p:grpSpPr>
          <p:cxnSp>
            <p:nvCxnSpPr>
              <p:cNvPr id="37" name="Straight Connector 36">
                <a:extLst>
                  <a:ext uri="{FF2B5EF4-FFF2-40B4-BE49-F238E27FC236}">
                    <a16:creationId xmlns:a16="http://schemas.microsoft.com/office/drawing/2014/main" id="{1B3A408A-EBFF-6546-987D-05FE85C298BB}"/>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54FB60D-A5D6-BF42-B79B-64C76EFA6686}"/>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1C75977D-B5F9-D340-8074-DE4106147E1F}"/>
                </a:ext>
              </a:extLst>
            </p:cNvPr>
            <p:cNvGrpSpPr/>
            <p:nvPr/>
          </p:nvGrpSpPr>
          <p:grpSpPr>
            <a:xfrm>
              <a:off x="9716731" y="-847090"/>
              <a:ext cx="139700" cy="800100"/>
              <a:chOff x="2339446" y="455930"/>
              <a:chExt cx="139700" cy="800100"/>
            </a:xfrm>
          </p:grpSpPr>
          <p:cxnSp>
            <p:nvCxnSpPr>
              <p:cNvPr id="40" name="Straight Connector 39">
                <a:extLst>
                  <a:ext uri="{FF2B5EF4-FFF2-40B4-BE49-F238E27FC236}">
                    <a16:creationId xmlns:a16="http://schemas.microsoft.com/office/drawing/2014/main" id="{A3825270-4114-CD49-A270-9FA2C06B59AC}"/>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CCFCE97-5BFE-9347-AE96-E25D83382499}"/>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139931E6-5AD4-EC48-A30A-64F00B2AA1B1}"/>
                </a:ext>
              </a:extLst>
            </p:cNvPr>
            <p:cNvGrpSpPr/>
            <p:nvPr/>
          </p:nvGrpSpPr>
          <p:grpSpPr>
            <a:xfrm>
              <a:off x="10638186" y="-847090"/>
              <a:ext cx="139700" cy="800100"/>
              <a:chOff x="2339446" y="455930"/>
              <a:chExt cx="139700" cy="800100"/>
            </a:xfrm>
          </p:grpSpPr>
          <p:cxnSp>
            <p:nvCxnSpPr>
              <p:cNvPr id="43" name="Straight Connector 42">
                <a:extLst>
                  <a:ext uri="{FF2B5EF4-FFF2-40B4-BE49-F238E27FC236}">
                    <a16:creationId xmlns:a16="http://schemas.microsoft.com/office/drawing/2014/main" id="{F4A9C8C5-4BEC-784E-89E9-EAE75FC8210D}"/>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8FD8995-4FFA-2942-8459-E0E8CDE65C3B}"/>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46" name="Straight Connector 45">
              <a:extLst>
                <a:ext uri="{FF2B5EF4-FFF2-40B4-BE49-F238E27FC236}">
                  <a16:creationId xmlns:a16="http://schemas.microsoft.com/office/drawing/2014/main" id="{800348F9-FB18-E945-B0A9-FB72BB731870}"/>
                </a:ext>
              </a:extLst>
            </p:cNvPr>
            <p:cNvCxnSpPr/>
            <p:nvPr/>
          </p:nvCxnSpPr>
          <p:spPr>
            <a:xfrm>
              <a:off x="11559646" y="-84709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8F3C2511-DAC4-DD44-919D-CD8CAE2207C3}"/>
                </a:ext>
              </a:extLst>
            </p:cNvPr>
            <p:cNvCxnSpPr/>
            <p:nvPr/>
          </p:nvCxnSpPr>
          <p:spPr>
            <a:xfrm>
              <a:off x="641881" y="-84709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4" name="Group 53" hidden="1">
            <a:extLst>
              <a:ext uri="{FF2B5EF4-FFF2-40B4-BE49-F238E27FC236}">
                <a16:creationId xmlns:a16="http://schemas.microsoft.com/office/drawing/2014/main" id="{70422825-845E-D444-85E0-32A9D8F4D8CA}"/>
              </a:ext>
            </a:extLst>
          </p:cNvPr>
          <p:cNvGrpSpPr/>
          <p:nvPr/>
        </p:nvGrpSpPr>
        <p:grpSpPr>
          <a:xfrm>
            <a:off x="608013" y="6946900"/>
            <a:ext cx="10977033" cy="355600"/>
            <a:chOff x="641881" y="-847090"/>
            <a:chExt cx="10917765" cy="800100"/>
          </a:xfrm>
        </p:grpSpPr>
        <p:grpSp>
          <p:nvGrpSpPr>
            <p:cNvPr id="55" name="Group 54">
              <a:extLst>
                <a:ext uri="{FF2B5EF4-FFF2-40B4-BE49-F238E27FC236}">
                  <a16:creationId xmlns:a16="http://schemas.microsoft.com/office/drawing/2014/main" id="{70B3C04A-01F1-9C44-9FBF-564F2876A6AB}"/>
                </a:ext>
              </a:extLst>
            </p:cNvPr>
            <p:cNvGrpSpPr/>
            <p:nvPr/>
          </p:nvGrpSpPr>
          <p:grpSpPr>
            <a:xfrm>
              <a:off x="1423636" y="-847090"/>
              <a:ext cx="139700" cy="800100"/>
              <a:chOff x="1416580" y="455930"/>
              <a:chExt cx="139700" cy="800100"/>
            </a:xfrm>
          </p:grpSpPr>
          <p:cxnSp>
            <p:nvCxnSpPr>
              <p:cNvPr id="88" name="Straight Connector 87">
                <a:extLst>
                  <a:ext uri="{FF2B5EF4-FFF2-40B4-BE49-F238E27FC236}">
                    <a16:creationId xmlns:a16="http://schemas.microsoft.com/office/drawing/2014/main" id="{7A2EF5E5-78C1-FA4C-9117-82EE9F8D0CD2}"/>
                  </a:ext>
                </a:extLst>
              </p:cNvPr>
              <p:cNvCxnSpPr/>
              <p:nvPr/>
            </p:nvCxnSpPr>
            <p:spPr>
              <a:xfrm>
                <a:off x="1416580"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996D6DA7-6C02-5841-931F-0EA125C36D93}"/>
                  </a:ext>
                </a:extLst>
              </p:cNvPr>
              <p:cNvCxnSpPr/>
              <p:nvPr/>
            </p:nvCxnSpPr>
            <p:spPr>
              <a:xfrm>
                <a:off x="1556280"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AB25CF20-DD5A-5E49-8D8B-4BB1A023EEA0}"/>
                </a:ext>
              </a:extLst>
            </p:cNvPr>
            <p:cNvGrpSpPr/>
            <p:nvPr/>
          </p:nvGrpSpPr>
          <p:grpSpPr>
            <a:xfrm>
              <a:off x="2345091" y="-847090"/>
              <a:ext cx="139700" cy="800100"/>
              <a:chOff x="2339446" y="455930"/>
              <a:chExt cx="139700" cy="800100"/>
            </a:xfrm>
          </p:grpSpPr>
          <p:cxnSp>
            <p:nvCxnSpPr>
              <p:cNvPr id="86" name="Straight Connector 85">
                <a:extLst>
                  <a:ext uri="{FF2B5EF4-FFF2-40B4-BE49-F238E27FC236}">
                    <a16:creationId xmlns:a16="http://schemas.microsoft.com/office/drawing/2014/main" id="{67D140EC-413C-C642-B351-24D997151AD1}"/>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17A46C9C-8CD8-2343-99AB-2E563C3DF4DB}"/>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7" name="Group 56">
              <a:extLst>
                <a:ext uri="{FF2B5EF4-FFF2-40B4-BE49-F238E27FC236}">
                  <a16:creationId xmlns:a16="http://schemas.microsoft.com/office/drawing/2014/main" id="{72D471B8-44D0-FA41-A745-D91AC3374CFD}"/>
                </a:ext>
              </a:extLst>
            </p:cNvPr>
            <p:cNvGrpSpPr/>
            <p:nvPr/>
          </p:nvGrpSpPr>
          <p:grpSpPr>
            <a:xfrm>
              <a:off x="3266546" y="-847090"/>
              <a:ext cx="139700" cy="800100"/>
              <a:chOff x="2339446" y="455930"/>
              <a:chExt cx="139700" cy="800100"/>
            </a:xfrm>
          </p:grpSpPr>
          <p:cxnSp>
            <p:nvCxnSpPr>
              <p:cNvPr id="84" name="Straight Connector 83">
                <a:extLst>
                  <a:ext uri="{FF2B5EF4-FFF2-40B4-BE49-F238E27FC236}">
                    <a16:creationId xmlns:a16="http://schemas.microsoft.com/office/drawing/2014/main" id="{A9A2A1C8-A683-8B44-AE2F-738A25284A56}"/>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09E9247C-1164-3749-853B-5F64CC8C025F}"/>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8" name="Group 57">
              <a:extLst>
                <a:ext uri="{FF2B5EF4-FFF2-40B4-BE49-F238E27FC236}">
                  <a16:creationId xmlns:a16="http://schemas.microsoft.com/office/drawing/2014/main" id="{6071CA6F-CEDD-D242-8EF0-CBBB3EBBF4A1}"/>
                </a:ext>
              </a:extLst>
            </p:cNvPr>
            <p:cNvGrpSpPr/>
            <p:nvPr/>
          </p:nvGrpSpPr>
          <p:grpSpPr>
            <a:xfrm>
              <a:off x="4188001" y="-847090"/>
              <a:ext cx="139700" cy="800100"/>
              <a:chOff x="2339446" y="455930"/>
              <a:chExt cx="139700" cy="800100"/>
            </a:xfrm>
          </p:grpSpPr>
          <p:cxnSp>
            <p:nvCxnSpPr>
              <p:cNvPr id="82" name="Straight Connector 81">
                <a:extLst>
                  <a:ext uri="{FF2B5EF4-FFF2-40B4-BE49-F238E27FC236}">
                    <a16:creationId xmlns:a16="http://schemas.microsoft.com/office/drawing/2014/main" id="{FF1C864F-58D0-9140-8F85-4A10A2B2F78B}"/>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7E97352-13E9-5D49-806E-D4E525759996}"/>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EFEB4359-5606-204C-BE73-D10B5287965A}"/>
                </a:ext>
              </a:extLst>
            </p:cNvPr>
            <p:cNvGrpSpPr/>
            <p:nvPr/>
          </p:nvGrpSpPr>
          <p:grpSpPr>
            <a:xfrm>
              <a:off x="5109456" y="-847090"/>
              <a:ext cx="139700" cy="800100"/>
              <a:chOff x="2339446" y="455930"/>
              <a:chExt cx="139700" cy="800100"/>
            </a:xfrm>
          </p:grpSpPr>
          <p:cxnSp>
            <p:nvCxnSpPr>
              <p:cNvPr id="80" name="Straight Connector 79">
                <a:extLst>
                  <a:ext uri="{FF2B5EF4-FFF2-40B4-BE49-F238E27FC236}">
                    <a16:creationId xmlns:a16="http://schemas.microsoft.com/office/drawing/2014/main" id="{74CDE9EC-2D3E-E642-BBA0-C70CA10CBFDE}"/>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C1718701-418C-FE4C-BDCD-8A36D51B3DF0}"/>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67EFD017-B88D-1F40-855C-5658234341DF}"/>
                </a:ext>
              </a:extLst>
            </p:cNvPr>
            <p:cNvGrpSpPr/>
            <p:nvPr/>
          </p:nvGrpSpPr>
          <p:grpSpPr>
            <a:xfrm>
              <a:off x="6030911" y="-847090"/>
              <a:ext cx="139700" cy="800100"/>
              <a:chOff x="2339446" y="455930"/>
              <a:chExt cx="139700" cy="800100"/>
            </a:xfrm>
          </p:grpSpPr>
          <p:cxnSp>
            <p:nvCxnSpPr>
              <p:cNvPr id="78" name="Straight Connector 77">
                <a:extLst>
                  <a:ext uri="{FF2B5EF4-FFF2-40B4-BE49-F238E27FC236}">
                    <a16:creationId xmlns:a16="http://schemas.microsoft.com/office/drawing/2014/main" id="{2BD310A9-87E8-5642-80D0-8DA0E46DD958}"/>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C0E3AF94-0243-4546-8A07-5376ED66018B}"/>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1" name="Group 60">
              <a:extLst>
                <a:ext uri="{FF2B5EF4-FFF2-40B4-BE49-F238E27FC236}">
                  <a16:creationId xmlns:a16="http://schemas.microsoft.com/office/drawing/2014/main" id="{BDD75024-49D8-B742-A667-C2F8D9A47814}"/>
                </a:ext>
              </a:extLst>
            </p:cNvPr>
            <p:cNvGrpSpPr/>
            <p:nvPr/>
          </p:nvGrpSpPr>
          <p:grpSpPr>
            <a:xfrm>
              <a:off x="6952366" y="-847090"/>
              <a:ext cx="139700" cy="800100"/>
              <a:chOff x="2339446" y="455930"/>
              <a:chExt cx="139700" cy="800100"/>
            </a:xfrm>
          </p:grpSpPr>
          <p:cxnSp>
            <p:nvCxnSpPr>
              <p:cNvPr id="76" name="Straight Connector 75">
                <a:extLst>
                  <a:ext uri="{FF2B5EF4-FFF2-40B4-BE49-F238E27FC236}">
                    <a16:creationId xmlns:a16="http://schemas.microsoft.com/office/drawing/2014/main" id="{EB837D2D-32C9-8E45-AF12-6E65B7AD73BA}"/>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BF62B39-D1A4-464D-B715-CC233F72E8D8}"/>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C4445C97-A455-D34F-9CAB-B196B2B74451}"/>
                </a:ext>
              </a:extLst>
            </p:cNvPr>
            <p:cNvGrpSpPr/>
            <p:nvPr/>
          </p:nvGrpSpPr>
          <p:grpSpPr>
            <a:xfrm>
              <a:off x="7873821" y="-847090"/>
              <a:ext cx="139700" cy="800100"/>
              <a:chOff x="2339446" y="455930"/>
              <a:chExt cx="139700" cy="800100"/>
            </a:xfrm>
          </p:grpSpPr>
          <p:cxnSp>
            <p:nvCxnSpPr>
              <p:cNvPr id="74" name="Straight Connector 73">
                <a:extLst>
                  <a:ext uri="{FF2B5EF4-FFF2-40B4-BE49-F238E27FC236}">
                    <a16:creationId xmlns:a16="http://schemas.microsoft.com/office/drawing/2014/main" id="{81C2B394-BAFE-F945-8700-AD26F27B7C82}"/>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7D3BD2F3-B73B-5E41-BFB2-4DD0078C3BE1}"/>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D336934A-C661-7F49-8C72-87D12B776576}"/>
                </a:ext>
              </a:extLst>
            </p:cNvPr>
            <p:cNvGrpSpPr/>
            <p:nvPr/>
          </p:nvGrpSpPr>
          <p:grpSpPr>
            <a:xfrm>
              <a:off x="8795276" y="-847090"/>
              <a:ext cx="139700" cy="800100"/>
              <a:chOff x="2339446" y="455930"/>
              <a:chExt cx="139700" cy="800100"/>
            </a:xfrm>
          </p:grpSpPr>
          <p:cxnSp>
            <p:nvCxnSpPr>
              <p:cNvPr id="72" name="Straight Connector 71">
                <a:extLst>
                  <a:ext uri="{FF2B5EF4-FFF2-40B4-BE49-F238E27FC236}">
                    <a16:creationId xmlns:a16="http://schemas.microsoft.com/office/drawing/2014/main" id="{A3CEF1F1-2900-404B-B7D2-2FE4E0C7A20F}"/>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CBD2EC68-E6A5-6D46-873B-1AFE83D68200}"/>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4" name="Group 63">
              <a:extLst>
                <a:ext uri="{FF2B5EF4-FFF2-40B4-BE49-F238E27FC236}">
                  <a16:creationId xmlns:a16="http://schemas.microsoft.com/office/drawing/2014/main" id="{573C1EFB-8406-CE4B-9284-4DAD67BFC86E}"/>
                </a:ext>
              </a:extLst>
            </p:cNvPr>
            <p:cNvGrpSpPr/>
            <p:nvPr/>
          </p:nvGrpSpPr>
          <p:grpSpPr>
            <a:xfrm>
              <a:off x="9716731" y="-847090"/>
              <a:ext cx="139700" cy="800100"/>
              <a:chOff x="2339446" y="455930"/>
              <a:chExt cx="139700" cy="800100"/>
            </a:xfrm>
          </p:grpSpPr>
          <p:cxnSp>
            <p:nvCxnSpPr>
              <p:cNvPr id="70" name="Straight Connector 69">
                <a:extLst>
                  <a:ext uri="{FF2B5EF4-FFF2-40B4-BE49-F238E27FC236}">
                    <a16:creationId xmlns:a16="http://schemas.microsoft.com/office/drawing/2014/main" id="{DE64D39F-F3B7-1441-A835-DCADF5AADCD7}"/>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5AF9C0B2-EA9F-C14B-B2D6-413F8696C8D1}"/>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65" name="Group 64">
              <a:extLst>
                <a:ext uri="{FF2B5EF4-FFF2-40B4-BE49-F238E27FC236}">
                  <a16:creationId xmlns:a16="http://schemas.microsoft.com/office/drawing/2014/main" id="{16033981-EA96-3C4D-BBDF-63D607385556}"/>
                </a:ext>
              </a:extLst>
            </p:cNvPr>
            <p:cNvGrpSpPr/>
            <p:nvPr/>
          </p:nvGrpSpPr>
          <p:grpSpPr>
            <a:xfrm>
              <a:off x="10638186" y="-847090"/>
              <a:ext cx="139700" cy="800100"/>
              <a:chOff x="2339446" y="455930"/>
              <a:chExt cx="139700" cy="800100"/>
            </a:xfrm>
          </p:grpSpPr>
          <p:cxnSp>
            <p:nvCxnSpPr>
              <p:cNvPr id="68" name="Straight Connector 67">
                <a:extLst>
                  <a:ext uri="{FF2B5EF4-FFF2-40B4-BE49-F238E27FC236}">
                    <a16:creationId xmlns:a16="http://schemas.microsoft.com/office/drawing/2014/main" id="{75BC2038-3BE9-894E-A132-475ECC2043AA}"/>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211CC53-670F-7A4E-B0F1-4717B35881FB}"/>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66" name="Straight Connector 65">
              <a:extLst>
                <a:ext uri="{FF2B5EF4-FFF2-40B4-BE49-F238E27FC236}">
                  <a16:creationId xmlns:a16="http://schemas.microsoft.com/office/drawing/2014/main" id="{3E71DFCB-E8E2-7C4E-BDF6-898EE1E8345E}"/>
                </a:ext>
              </a:extLst>
            </p:cNvPr>
            <p:cNvCxnSpPr/>
            <p:nvPr/>
          </p:nvCxnSpPr>
          <p:spPr>
            <a:xfrm>
              <a:off x="11559646" y="-84709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0A9539D2-F3C6-5A48-A966-5D54DBF3E4FA}"/>
                </a:ext>
              </a:extLst>
            </p:cNvPr>
            <p:cNvCxnSpPr/>
            <p:nvPr/>
          </p:nvCxnSpPr>
          <p:spPr>
            <a:xfrm>
              <a:off x="641881" y="-84709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26" name="Group 125" hidden="1">
            <a:extLst>
              <a:ext uri="{FF2B5EF4-FFF2-40B4-BE49-F238E27FC236}">
                <a16:creationId xmlns:a16="http://schemas.microsoft.com/office/drawing/2014/main" id="{D05319C7-49CF-0B4E-9CC9-0860197D3C9E}"/>
              </a:ext>
            </a:extLst>
          </p:cNvPr>
          <p:cNvGrpSpPr/>
          <p:nvPr/>
        </p:nvGrpSpPr>
        <p:grpSpPr>
          <a:xfrm>
            <a:off x="-469900" y="647702"/>
            <a:ext cx="406400" cy="5524498"/>
            <a:chOff x="-718551" y="647702"/>
            <a:chExt cx="645590" cy="5524498"/>
          </a:xfrm>
        </p:grpSpPr>
        <p:grpSp>
          <p:nvGrpSpPr>
            <p:cNvPr id="91" name="Group 90">
              <a:extLst>
                <a:ext uri="{FF2B5EF4-FFF2-40B4-BE49-F238E27FC236}">
                  <a16:creationId xmlns:a16="http://schemas.microsoft.com/office/drawing/2014/main" id="{DFE15471-7068-D744-A84C-C356675CB516}"/>
                </a:ext>
              </a:extLst>
            </p:cNvPr>
            <p:cNvGrpSpPr/>
            <p:nvPr/>
          </p:nvGrpSpPr>
          <p:grpSpPr>
            <a:xfrm rot="16200000">
              <a:off x="-421361" y="5495957"/>
              <a:ext cx="70690" cy="626110"/>
              <a:chOff x="1416580" y="455930"/>
              <a:chExt cx="139700" cy="800100"/>
            </a:xfrm>
          </p:grpSpPr>
          <p:cxnSp>
            <p:nvCxnSpPr>
              <p:cNvPr id="124" name="Straight Connector 123">
                <a:extLst>
                  <a:ext uri="{FF2B5EF4-FFF2-40B4-BE49-F238E27FC236}">
                    <a16:creationId xmlns:a16="http://schemas.microsoft.com/office/drawing/2014/main" id="{F1570FC4-87E0-CF43-BF8C-1F59BDC62168}"/>
                  </a:ext>
                </a:extLst>
              </p:cNvPr>
              <p:cNvCxnSpPr/>
              <p:nvPr/>
            </p:nvCxnSpPr>
            <p:spPr>
              <a:xfrm>
                <a:off x="1416580"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E647AE95-271A-8E4E-B7B5-24E652C36693}"/>
                  </a:ext>
                </a:extLst>
              </p:cNvPr>
              <p:cNvCxnSpPr/>
              <p:nvPr/>
            </p:nvCxnSpPr>
            <p:spPr>
              <a:xfrm>
                <a:off x="1556280"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2" name="Group 91">
              <a:extLst>
                <a:ext uri="{FF2B5EF4-FFF2-40B4-BE49-F238E27FC236}">
                  <a16:creationId xmlns:a16="http://schemas.microsoft.com/office/drawing/2014/main" id="{12DAEEBD-5B5B-CC44-B9DA-42E1077CE55A}"/>
                </a:ext>
              </a:extLst>
            </p:cNvPr>
            <p:cNvGrpSpPr/>
            <p:nvPr/>
          </p:nvGrpSpPr>
          <p:grpSpPr>
            <a:xfrm rot="16200000">
              <a:off x="-440841" y="5020380"/>
              <a:ext cx="70690" cy="626110"/>
              <a:chOff x="2339446" y="455930"/>
              <a:chExt cx="139700" cy="800100"/>
            </a:xfrm>
          </p:grpSpPr>
          <p:cxnSp>
            <p:nvCxnSpPr>
              <p:cNvPr id="122" name="Straight Connector 121">
                <a:extLst>
                  <a:ext uri="{FF2B5EF4-FFF2-40B4-BE49-F238E27FC236}">
                    <a16:creationId xmlns:a16="http://schemas.microsoft.com/office/drawing/2014/main" id="{30AA2F3D-F743-B94F-A9A9-17F6D37A3C23}"/>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EECBCEB8-1E29-6D47-9B61-2052B321D584}"/>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3" name="Group 92">
              <a:extLst>
                <a:ext uri="{FF2B5EF4-FFF2-40B4-BE49-F238E27FC236}">
                  <a16:creationId xmlns:a16="http://schemas.microsoft.com/office/drawing/2014/main" id="{F039AE95-3BAE-6B4C-BAB7-A7394C520F46}"/>
                </a:ext>
              </a:extLst>
            </p:cNvPr>
            <p:cNvGrpSpPr/>
            <p:nvPr/>
          </p:nvGrpSpPr>
          <p:grpSpPr>
            <a:xfrm rot="16200000">
              <a:off x="-440841" y="4544801"/>
              <a:ext cx="70690" cy="626110"/>
              <a:chOff x="2339446" y="455930"/>
              <a:chExt cx="139700" cy="800100"/>
            </a:xfrm>
          </p:grpSpPr>
          <p:cxnSp>
            <p:nvCxnSpPr>
              <p:cNvPr id="120" name="Straight Connector 119">
                <a:extLst>
                  <a:ext uri="{FF2B5EF4-FFF2-40B4-BE49-F238E27FC236}">
                    <a16:creationId xmlns:a16="http://schemas.microsoft.com/office/drawing/2014/main" id="{C85175A1-9954-1844-A5B8-EEB6FFD6F58A}"/>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6CE78D98-4E00-F74C-A1EA-7B5474AE8EC4}"/>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4" name="Group 93">
              <a:extLst>
                <a:ext uri="{FF2B5EF4-FFF2-40B4-BE49-F238E27FC236}">
                  <a16:creationId xmlns:a16="http://schemas.microsoft.com/office/drawing/2014/main" id="{64166D9E-3F73-7442-9131-2710E92A22F7}"/>
                </a:ext>
              </a:extLst>
            </p:cNvPr>
            <p:cNvGrpSpPr/>
            <p:nvPr/>
          </p:nvGrpSpPr>
          <p:grpSpPr>
            <a:xfrm rot="16200000">
              <a:off x="-440841" y="4069222"/>
              <a:ext cx="70690" cy="626110"/>
              <a:chOff x="2339446" y="455930"/>
              <a:chExt cx="139700" cy="800100"/>
            </a:xfrm>
          </p:grpSpPr>
          <p:cxnSp>
            <p:nvCxnSpPr>
              <p:cNvPr id="118" name="Straight Connector 117">
                <a:extLst>
                  <a:ext uri="{FF2B5EF4-FFF2-40B4-BE49-F238E27FC236}">
                    <a16:creationId xmlns:a16="http://schemas.microsoft.com/office/drawing/2014/main" id="{9E5EE569-2B30-2146-8A79-901DE6A3932A}"/>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4FF49D64-F2EB-E240-B75D-ABD2222F00F6}"/>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5" name="Group 94">
              <a:extLst>
                <a:ext uri="{FF2B5EF4-FFF2-40B4-BE49-F238E27FC236}">
                  <a16:creationId xmlns:a16="http://schemas.microsoft.com/office/drawing/2014/main" id="{B54034CF-5A41-7546-8337-2718D025341D}"/>
                </a:ext>
              </a:extLst>
            </p:cNvPr>
            <p:cNvGrpSpPr/>
            <p:nvPr/>
          </p:nvGrpSpPr>
          <p:grpSpPr>
            <a:xfrm rot="16200000">
              <a:off x="-440841" y="3593643"/>
              <a:ext cx="70690" cy="626110"/>
              <a:chOff x="2339446" y="455930"/>
              <a:chExt cx="139700" cy="800100"/>
            </a:xfrm>
          </p:grpSpPr>
          <p:cxnSp>
            <p:nvCxnSpPr>
              <p:cNvPr id="116" name="Straight Connector 115">
                <a:extLst>
                  <a:ext uri="{FF2B5EF4-FFF2-40B4-BE49-F238E27FC236}">
                    <a16:creationId xmlns:a16="http://schemas.microsoft.com/office/drawing/2014/main" id="{70FDBFFA-8FBD-D346-8CD6-24798C6048BE}"/>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85120BEA-5437-F643-BAC4-71EDC00F7CB6}"/>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6" name="Group 95">
              <a:extLst>
                <a:ext uri="{FF2B5EF4-FFF2-40B4-BE49-F238E27FC236}">
                  <a16:creationId xmlns:a16="http://schemas.microsoft.com/office/drawing/2014/main" id="{25434BCE-6EC9-5641-86C9-9001E0BDBF62}"/>
                </a:ext>
              </a:extLst>
            </p:cNvPr>
            <p:cNvGrpSpPr/>
            <p:nvPr/>
          </p:nvGrpSpPr>
          <p:grpSpPr>
            <a:xfrm rot="16200000">
              <a:off x="-440841" y="3118064"/>
              <a:ext cx="70690" cy="626110"/>
              <a:chOff x="2339446" y="455930"/>
              <a:chExt cx="139700" cy="800100"/>
            </a:xfrm>
          </p:grpSpPr>
          <p:cxnSp>
            <p:nvCxnSpPr>
              <p:cNvPr id="114" name="Straight Connector 113">
                <a:extLst>
                  <a:ext uri="{FF2B5EF4-FFF2-40B4-BE49-F238E27FC236}">
                    <a16:creationId xmlns:a16="http://schemas.microsoft.com/office/drawing/2014/main" id="{2FF2EBA2-1D32-6E4B-8C81-C2E644F1ABED}"/>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C4C5B5AE-BA01-F342-8EA0-B1FF5F1F8CC9}"/>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7" name="Group 96">
              <a:extLst>
                <a:ext uri="{FF2B5EF4-FFF2-40B4-BE49-F238E27FC236}">
                  <a16:creationId xmlns:a16="http://schemas.microsoft.com/office/drawing/2014/main" id="{3265D294-B990-AB42-A700-7592DF5478B0}"/>
                </a:ext>
              </a:extLst>
            </p:cNvPr>
            <p:cNvGrpSpPr/>
            <p:nvPr/>
          </p:nvGrpSpPr>
          <p:grpSpPr>
            <a:xfrm rot="16200000">
              <a:off x="-440841" y="2642485"/>
              <a:ext cx="70690" cy="626110"/>
              <a:chOff x="2339446" y="455930"/>
              <a:chExt cx="139700" cy="800100"/>
            </a:xfrm>
          </p:grpSpPr>
          <p:cxnSp>
            <p:nvCxnSpPr>
              <p:cNvPr id="112" name="Straight Connector 111">
                <a:extLst>
                  <a:ext uri="{FF2B5EF4-FFF2-40B4-BE49-F238E27FC236}">
                    <a16:creationId xmlns:a16="http://schemas.microsoft.com/office/drawing/2014/main" id="{8B307C23-B606-404D-8169-A53C8374C024}"/>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E6CC2AF5-087A-0643-AC01-956CC9C59F00}"/>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8" name="Group 97">
              <a:extLst>
                <a:ext uri="{FF2B5EF4-FFF2-40B4-BE49-F238E27FC236}">
                  <a16:creationId xmlns:a16="http://schemas.microsoft.com/office/drawing/2014/main" id="{7CB99E26-2C20-5F47-B105-9240EF0192DB}"/>
                </a:ext>
              </a:extLst>
            </p:cNvPr>
            <p:cNvGrpSpPr/>
            <p:nvPr/>
          </p:nvGrpSpPr>
          <p:grpSpPr>
            <a:xfrm rot="16200000">
              <a:off x="-440841" y="2166906"/>
              <a:ext cx="70690" cy="626110"/>
              <a:chOff x="2339446" y="455930"/>
              <a:chExt cx="139700" cy="800100"/>
            </a:xfrm>
          </p:grpSpPr>
          <p:cxnSp>
            <p:nvCxnSpPr>
              <p:cNvPr id="110" name="Straight Connector 109">
                <a:extLst>
                  <a:ext uri="{FF2B5EF4-FFF2-40B4-BE49-F238E27FC236}">
                    <a16:creationId xmlns:a16="http://schemas.microsoft.com/office/drawing/2014/main" id="{6FD76E1E-C5AF-C94A-8C9F-746315F09427}"/>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DEE52807-5475-074C-9F3B-CDCB30D48CE9}"/>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99" name="Group 98">
              <a:extLst>
                <a:ext uri="{FF2B5EF4-FFF2-40B4-BE49-F238E27FC236}">
                  <a16:creationId xmlns:a16="http://schemas.microsoft.com/office/drawing/2014/main" id="{7D47CAD5-0F45-7645-AB6B-60E0D709B696}"/>
                </a:ext>
              </a:extLst>
            </p:cNvPr>
            <p:cNvGrpSpPr/>
            <p:nvPr/>
          </p:nvGrpSpPr>
          <p:grpSpPr>
            <a:xfrm rot="16200000">
              <a:off x="-440841" y="1691327"/>
              <a:ext cx="70690" cy="626110"/>
              <a:chOff x="2339446" y="455930"/>
              <a:chExt cx="139700" cy="800100"/>
            </a:xfrm>
          </p:grpSpPr>
          <p:cxnSp>
            <p:nvCxnSpPr>
              <p:cNvPr id="108" name="Straight Connector 107">
                <a:extLst>
                  <a:ext uri="{FF2B5EF4-FFF2-40B4-BE49-F238E27FC236}">
                    <a16:creationId xmlns:a16="http://schemas.microsoft.com/office/drawing/2014/main" id="{1CBE1D7B-C607-6744-9FB6-74ED1241E8BE}"/>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9F9A1DDE-F887-DA4A-88E3-BC7EBEE836F6}"/>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0" name="Group 99">
              <a:extLst>
                <a:ext uri="{FF2B5EF4-FFF2-40B4-BE49-F238E27FC236}">
                  <a16:creationId xmlns:a16="http://schemas.microsoft.com/office/drawing/2014/main" id="{71751A01-D75F-A946-9C88-FFC9A2E8E042}"/>
                </a:ext>
              </a:extLst>
            </p:cNvPr>
            <p:cNvGrpSpPr/>
            <p:nvPr/>
          </p:nvGrpSpPr>
          <p:grpSpPr>
            <a:xfrm rot="16200000">
              <a:off x="-440841" y="1215748"/>
              <a:ext cx="70690" cy="626110"/>
              <a:chOff x="2339446" y="455930"/>
              <a:chExt cx="139700" cy="800100"/>
            </a:xfrm>
          </p:grpSpPr>
          <p:cxnSp>
            <p:nvCxnSpPr>
              <p:cNvPr id="106" name="Straight Connector 105">
                <a:extLst>
                  <a:ext uri="{FF2B5EF4-FFF2-40B4-BE49-F238E27FC236}">
                    <a16:creationId xmlns:a16="http://schemas.microsoft.com/office/drawing/2014/main" id="{862565F8-C27C-2645-93FD-06247115654A}"/>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F18FB7E8-F1F8-C246-8134-A8CE56AA611B}"/>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01" name="Group 100">
              <a:extLst>
                <a:ext uri="{FF2B5EF4-FFF2-40B4-BE49-F238E27FC236}">
                  <a16:creationId xmlns:a16="http://schemas.microsoft.com/office/drawing/2014/main" id="{B0F6BE24-7F8D-E549-B49A-FFFAE3661AA5}"/>
                </a:ext>
              </a:extLst>
            </p:cNvPr>
            <p:cNvGrpSpPr/>
            <p:nvPr/>
          </p:nvGrpSpPr>
          <p:grpSpPr>
            <a:xfrm rot="16200000">
              <a:off x="-440840" y="740169"/>
              <a:ext cx="70690" cy="626110"/>
              <a:chOff x="2339446" y="455930"/>
              <a:chExt cx="139700" cy="800100"/>
            </a:xfrm>
          </p:grpSpPr>
          <p:cxnSp>
            <p:nvCxnSpPr>
              <p:cNvPr id="104" name="Straight Connector 103">
                <a:extLst>
                  <a:ext uri="{FF2B5EF4-FFF2-40B4-BE49-F238E27FC236}">
                    <a16:creationId xmlns:a16="http://schemas.microsoft.com/office/drawing/2014/main" id="{FE993B25-04E5-5A46-8906-663CF602DC73}"/>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C5F42F1-D34A-0C46-A781-EA21867D67FD}"/>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102" name="Straight Connector 101">
              <a:extLst>
                <a:ext uri="{FF2B5EF4-FFF2-40B4-BE49-F238E27FC236}">
                  <a16:creationId xmlns:a16="http://schemas.microsoft.com/office/drawing/2014/main" id="{A921494C-7C0E-9546-800C-8C9A3909539A}"/>
                </a:ext>
              </a:extLst>
            </p:cNvPr>
            <p:cNvCxnSpPr/>
            <p:nvPr/>
          </p:nvCxnSpPr>
          <p:spPr>
            <a:xfrm rot="16200000">
              <a:off x="-405496" y="334647"/>
              <a:ext cx="0" cy="62611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1A651E65-4C31-0341-A025-6680DBD85045}"/>
                </a:ext>
              </a:extLst>
            </p:cNvPr>
            <p:cNvCxnSpPr/>
            <p:nvPr/>
          </p:nvCxnSpPr>
          <p:spPr>
            <a:xfrm rot="16200000">
              <a:off x="-405496" y="5859145"/>
              <a:ext cx="0" cy="62611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27" name="Group 126" hidden="1">
            <a:extLst>
              <a:ext uri="{FF2B5EF4-FFF2-40B4-BE49-F238E27FC236}">
                <a16:creationId xmlns:a16="http://schemas.microsoft.com/office/drawing/2014/main" id="{1D39CFF2-2C17-9145-B436-17F44C8DC517}"/>
              </a:ext>
            </a:extLst>
          </p:cNvPr>
          <p:cNvGrpSpPr/>
          <p:nvPr/>
        </p:nvGrpSpPr>
        <p:grpSpPr>
          <a:xfrm>
            <a:off x="12303182" y="647702"/>
            <a:ext cx="432811" cy="5524498"/>
            <a:chOff x="-718551" y="647702"/>
            <a:chExt cx="645590" cy="5524498"/>
          </a:xfrm>
        </p:grpSpPr>
        <p:grpSp>
          <p:nvGrpSpPr>
            <p:cNvPr id="128" name="Group 127">
              <a:extLst>
                <a:ext uri="{FF2B5EF4-FFF2-40B4-BE49-F238E27FC236}">
                  <a16:creationId xmlns:a16="http://schemas.microsoft.com/office/drawing/2014/main" id="{3CDBC9F0-301F-E947-8D47-807232B6604A}"/>
                </a:ext>
              </a:extLst>
            </p:cNvPr>
            <p:cNvGrpSpPr/>
            <p:nvPr/>
          </p:nvGrpSpPr>
          <p:grpSpPr>
            <a:xfrm rot="16200000">
              <a:off x="-421361" y="5495957"/>
              <a:ext cx="70690" cy="626110"/>
              <a:chOff x="1416580" y="455930"/>
              <a:chExt cx="139700" cy="800100"/>
            </a:xfrm>
          </p:grpSpPr>
          <p:cxnSp>
            <p:nvCxnSpPr>
              <p:cNvPr id="161" name="Straight Connector 160">
                <a:extLst>
                  <a:ext uri="{FF2B5EF4-FFF2-40B4-BE49-F238E27FC236}">
                    <a16:creationId xmlns:a16="http://schemas.microsoft.com/office/drawing/2014/main" id="{C68BACA0-335E-2F41-822F-6D9A05EB5D77}"/>
                  </a:ext>
                </a:extLst>
              </p:cNvPr>
              <p:cNvCxnSpPr/>
              <p:nvPr/>
            </p:nvCxnSpPr>
            <p:spPr>
              <a:xfrm>
                <a:off x="1416580"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DCB47E2B-3018-B54F-AD4A-09546D409525}"/>
                  </a:ext>
                </a:extLst>
              </p:cNvPr>
              <p:cNvCxnSpPr/>
              <p:nvPr/>
            </p:nvCxnSpPr>
            <p:spPr>
              <a:xfrm>
                <a:off x="1556280"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29" name="Group 128">
              <a:extLst>
                <a:ext uri="{FF2B5EF4-FFF2-40B4-BE49-F238E27FC236}">
                  <a16:creationId xmlns:a16="http://schemas.microsoft.com/office/drawing/2014/main" id="{BEA567F5-75F5-AC42-BB6D-B6288C599552}"/>
                </a:ext>
              </a:extLst>
            </p:cNvPr>
            <p:cNvGrpSpPr/>
            <p:nvPr/>
          </p:nvGrpSpPr>
          <p:grpSpPr>
            <a:xfrm rot="16200000">
              <a:off x="-440841" y="5020380"/>
              <a:ext cx="70690" cy="626110"/>
              <a:chOff x="2339446" y="455930"/>
              <a:chExt cx="139700" cy="800100"/>
            </a:xfrm>
          </p:grpSpPr>
          <p:cxnSp>
            <p:nvCxnSpPr>
              <p:cNvPr id="159" name="Straight Connector 158">
                <a:extLst>
                  <a:ext uri="{FF2B5EF4-FFF2-40B4-BE49-F238E27FC236}">
                    <a16:creationId xmlns:a16="http://schemas.microsoft.com/office/drawing/2014/main" id="{824BE70F-0DBB-7B4F-B58D-76BBFE8F2B76}"/>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B6BA82A5-5CE7-9441-ABDD-42388DCCAD10}"/>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0" name="Group 129">
              <a:extLst>
                <a:ext uri="{FF2B5EF4-FFF2-40B4-BE49-F238E27FC236}">
                  <a16:creationId xmlns:a16="http://schemas.microsoft.com/office/drawing/2014/main" id="{3501A8E6-8C35-6541-B58E-37D8BEEDBAD7}"/>
                </a:ext>
              </a:extLst>
            </p:cNvPr>
            <p:cNvGrpSpPr/>
            <p:nvPr/>
          </p:nvGrpSpPr>
          <p:grpSpPr>
            <a:xfrm rot="16200000">
              <a:off x="-440841" y="4544801"/>
              <a:ext cx="70690" cy="626110"/>
              <a:chOff x="2339446" y="455930"/>
              <a:chExt cx="139700" cy="800100"/>
            </a:xfrm>
          </p:grpSpPr>
          <p:cxnSp>
            <p:nvCxnSpPr>
              <p:cNvPr id="157" name="Straight Connector 156">
                <a:extLst>
                  <a:ext uri="{FF2B5EF4-FFF2-40B4-BE49-F238E27FC236}">
                    <a16:creationId xmlns:a16="http://schemas.microsoft.com/office/drawing/2014/main" id="{42AE8E8D-3386-524B-9C9E-B9B1728B0FCE}"/>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E7579CAF-2BCF-4D45-BA8A-49CBD8053CF5}"/>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1" name="Group 130">
              <a:extLst>
                <a:ext uri="{FF2B5EF4-FFF2-40B4-BE49-F238E27FC236}">
                  <a16:creationId xmlns:a16="http://schemas.microsoft.com/office/drawing/2014/main" id="{CFBD61F2-6A56-9348-B7A5-D05C581B6308}"/>
                </a:ext>
              </a:extLst>
            </p:cNvPr>
            <p:cNvGrpSpPr/>
            <p:nvPr/>
          </p:nvGrpSpPr>
          <p:grpSpPr>
            <a:xfrm rot="16200000">
              <a:off x="-440841" y="4069222"/>
              <a:ext cx="70690" cy="626110"/>
              <a:chOff x="2339446" y="455930"/>
              <a:chExt cx="139700" cy="800100"/>
            </a:xfrm>
          </p:grpSpPr>
          <p:cxnSp>
            <p:nvCxnSpPr>
              <p:cNvPr id="155" name="Straight Connector 154">
                <a:extLst>
                  <a:ext uri="{FF2B5EF4-FFF2-40B4-BE49-F238E27FC236}">
                    <a16:creationId xmlns:a16="http://schemas.microsoft.com/office/drawing/2014/main" id="{1BA7601B-0068-A142-BFE7-7BCC561353C7}"/>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259678BD-B686-2741-9700-9C2FC71E1C88}"/>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2" name="Group 131">
              <a:extLst>
                <a:ext uri="{FF2B5EF4-FFF2-40B4-BE49-F238E27FC236}">
                  <a16:creationId xmlns:a16="http://schemas.microsoft.com/office/drawing/2014/main" id="{E60941B1-0BD8-1B4F-8501-2F69F574D410}"/>
                </a:ext>
              </a:extLst>
            </p:cNvPr>
            <p:cNvGrpSpPr/>
            <p:nvPr/>
          </p:nvGrpSpPr>
          <p:grpSpPr>
            <a:xfrm rot="16200000">
              <a:off x="-440841" y="3593643"/>
              <a:ext cx="70690" cy="626110"/>
              <a:chOff x="2339446" y="455930"/>
              <a:chExt cx="139700" cy="800100"/>
            </a:xfrm>
          </p:grpSpPr>
          <p:cxnSp>
            <p:nvCxnSpPr>
              <p:cNvPr id="153" name="Straight Connector 152">
                <a:extLst>
                  <a:ext uri="{FF2B5EF4-FFF2-40B4-BE49-F238E27FC236}">
                    <a16:creationId xmlns:a16="http://schemas.microsoft.com/office/drawing/2014/main" id="{FCBB4CEF-C1CA-A041-988A-BDE3F2488660}"/>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1E289DBD-CD6C-AB43-8BB0-64838C4EEEA2}"/>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3" name="Group 132">
              <a:extLst>
                <a:ext uri="{FF2B5EF4-FFF2-40B4-BE49-F238E27FC236}">
                  <a16:creationId xmlns:a16="http://schemas.microsoft.com/office/drawing/2014/main" id="{C208B30E-E7AB-E94F-943B-7F19BFFB5E6C}"/>
                </a:ext>
              </a:extLst>
            </p:cNvPr>
            <p:cNvGrpSpPr/>
            <p:nvPr/>
          </p:nvGrpSpPr>
          <p:grpSpPr>
            <a:xfrm rot="16200000">
              <a:off x="-440841" y="3118064"/>
              <a:ext cx="70690" cy="626110"/>
              <a:chOff x="2339446" y="455930"/>
              <a:chExt cx="139700" cy="800100"/>
            </a:xfrm>
          </p:grpSpPr>
          <p:cxnSp>
            <p:nvCxnSpPr>
              <p:cNvPr id="151" name="Straight Connector 150">
                <a:extLst>
                  <a:ext uri="{FF2B5EF4-FFF2-40B4-BE49-F238E27FC236}">
                    <a16:creationId xmlns:a16="http://schemas.microsoft.com/office/drawing/2014/main" id="{33D7642B-7438-8040-BA05-4F72C45F166C}"/>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3EB0229B-A13B-B041-8946-386026B33C94}"/>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4" name="Group 133">
              <a:extLst>
                <a:ext uri="{FF2B5EF4-FFF2-40B4-BE49-F238E27FC236}">
                  <a16:creationId xmlns:a16="http://schemas.microsoft.com/office/drawing/2014/main" id="{85C2A8D0-58CE-AF4A-8FBF-912EFE8837BA}"/>
                </a:ext>
              </a:extLst>
            </p:cNvPr>
            <p:cNvGrpSpPr/>
            <p:nvPr/>
          </p:nvGrpSpPr>
          <p:grpSpPr>
            <a:xfrm rot="16200000">
              <a:off x="-440841" y="2642485"/>
              <a:ext cx="70690" cy="626110"/>
              <a:chOff x="2339446" y="455930"/>
              <a:chExt cx="139700" cy="800100"/>
            </a:xfrm>
          </p:grpSpPr>
          <p:cxnSp>
            <p:nvCxnSpPr>
              <p:cNvPr id="149" name="Straight Connector 148">
                <a:extLst>
                  <a:ext uri="{FF2B5EF4-FFF2-40B4-BE49-F238E27FC236}">
                    <a16:creationId xmlns:a16="http://schemas.microsoft.com/office/drawing/2014/main" id="{76265A9F-18C6-9F43-8BC0-02B16FC77C19}"/>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1DD8EB42-1BEF-144C-BC67-A3F44D911FF1}"/>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5" name="Group 134">
              <a:extLst>
                <a:ext uri="{FF2B5EF4-FFF2-40B4-BE49-F238E27FC236}">
                  <a16:creationId xmlns:a16="http://schemas.microsoft.com/office/drawing/2014/main" id="{C911BAEB-26D5-BA46-A687-78E10ECBC170}"/>
                </a:ext>
              </a:extLst>
            </p:cNvPr>
            <p:cNvGrpSpPr/>
            <p:nvPr/>
          </p:nvGrpSpPr>
          <p:grpSpPr>
            <a:xfrm rot="16200000">
              <a:off x="-440841" y="2166906"/>
              <a:ext cx="70690" cy="626110"/>
              <a:chOff x="2339446" y="455930"/>
              <a:chExt cx="139700" cy="800100"/>
            </a:xfrm>
          </p:grpSpPr>
          <p:cxnSp>
            <p:nvCxnSpPr>
              <p:cNvPr id="147" name="Straight Connector 146">
                <a:extLst>
                  <a:ext uri="{FF2B5EF4-FFF2-40B4-BE49-F238E27FC236}">
                    <a16:creationId xmlns:a16="http://schemas.microsoft.com/office/drawing/2014/main" id="{16A8D746-810A-0643-92D0-F7E37BD048B0}"/>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2551000B-571E-EB43-8E91-4BC3AD0DC4B6}"/>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6" name="Group 135">
              <a:extLst>
                <a:ext uri="{FF2B5EF4-FFF2-40B4-BE49-F238E27FC236}">
                  <a16:creationId xmlns:a16="http://schemas.microsoft.com/office/drawing/2014/main" id="{B41B82C1-6A8D-294F-A2D9-0F512D337C19}"/>
                </a:ext>
              </a:extLst>
            </p:cNvPr>
            <p:cNvGrpSpPr/>
            <p:nvPr/>
          </p:nvGrpSpPr>
          <p:grpSpPr>
            <a:xfrm rot="16200000">
              <a:off x="-440841" y="1691327"/>
              <a:ext cx="70690" cy="626110"/>
              <a:chOff x="2339446" y="455930"/>
              <a:chExt cx="139700" cy="800100"/>
            </a:xfrm>
          </p:grpSpPr>
          <p:cxnSp>
            <p:nvCxnSpPr>
              <p:cNvPr id="145" name="Straight Connector 144">
                <a:extLst>
                  <a:ext uri="{FF2B5EF4-FFF2-40B4-BE49-F238E27FC236}">
                    <a16:creationId xmlns:a16="http://schemas.microsoft.com/office/drawing/2014/main" id="{3E9459DA-F2E4-0842-812A-0428B28616CB}"/>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47863484-4ACF-664E-9F2F-4602B4C6B328}"/>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7" name="Group 136">
              <a:extLst>
                <a:ext uri="{FF2B5EF4-FFF2-40B4-BE49-F238E27FC236}">
                  <a16:creationId xmlns:a16="http://schemas.microsoft.com/office/drawing/2014/main" id="{09798C1C-44AA-7D47-AF17-D3A13AAA02BB}"/>
                </a:ext>
              </a:extLst>
            </p:cNvPr>
            <p:cNvGrpSpPr/>
            <p:nvPr/>
          </p:nvGrpSpPr>
          <p:grpSpPr>
            <a:xfrm rot="16200000">
              <a:off x="-440841" y="1215748"/>
              <a:ext cx="70690" cy="626110"/>
              <a:chOff x="2339446" y="455930"/>
              <a:chExt cx="139700" cy="800100"/>
            </a:xfrm>
          </p:grpSpPr>
          <p:cxnSp>
            <p:nvCxnSpPr>
              <p:cNvPr id="143" name="Straight Connector 142">
                <a:extLst>
                  <a:ext uri="{FF2B5EF4-FFF2-40B4-BE49-F238E27FC236}">
                    <a16:creationId xmlns:a16="http://schemas.microsoft.com/office/drawing/2014/main" id="{E78B2190-A80A-6842-B82D-6DD91F910AD8}"/>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3CB1D6C5-FE67-364C-AA19-4CBFD4986912}"/>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38" name="Group 137">
              <a:extLst>
                <a:ext uri="{FF2B5EF4-FFF2-40B4-BE49-F238E27FC236}">
                  <a16:creationId xmlns:a16="http://schemas.microsoft.com/office/drawing/2014/main" id="{0A0911E0-7A1B-AC42-920E-1BE874F89F7B}"/>
                </a:ext>
              </a:extLst>
            </p:cNvPr>
            <p:cNvGrpSpPr/>
            <p:nvPr/>
          </p:nvGrpSpPr>
          <p:grpSpPr>
            <a:xfrm rot="16200000">
              <a:off x="-440840" y="740169"/>
              <a:ext cx="70690" cy="626110"/>
              <a:chOff x="2339446" y="455930"/>
              <a:chExt cx="139700" cy="800100"/>
            </a:xfrm>
          </p:grpSpPr>
          <p:cxnSp>
            <p:nvCxnSpPr>
              <p:cNvPr id="141" name="Straight Connector 140">
                <a:extLst>
                  <a:ext uri="{FF2B5EF4-FFF2-40B4-BE49-F238E27FC236}">
                    <a16:creationId xmlns:a16="http://schemas.microsoft.com/office/drawing/2014/main" id="{3CAD77BF-52A2-CD4E-B5BC-38A589B5C838}"/>
                  </a:ext>
                </a:extLst>
              </p:cNvPr>
              <p:cNvCxnSpPr/>
              <p:nvPr/>
            </p:nvCxnSpPr>
            <p:spPr>
              <a:xfrm>
                <a:off x="23394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355682BC-8C89-814A-8F1A-238E344AE1B6}"/>
                  </a:ext>
                </a:extLst>
              </p:cNvPr>
              <p:cNvCxnSpPr/>
              <p:nvPr/>
            </p:nvCxnSpPr>
            <p:spPr>
              <a:xfrm>
                <a:off x="2479146" y="455930"/>
                <a:ext cx="0" cy="80010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139" name="Straight Connector 138">
              <a:extLst>
                <a:ext uri="{FF2B5EF4-FFF2-40B4-BE49-F238E27FC236}">
                  <a16:creationId xmlns:a16="http://schemas.microsoft.com/office/drawing/2014/main" id="{02D896F3-FD27-CF4F-ADC0-D36A3C0C4F3B}"/>
                </a:ext>
              </a:extLst>
            </p:cNvPr>
            <p:cNvCxnSpPr/>
            <p:nvPr/>
          </p:nvCxnSpPr>
          <p:spPr>
            <a:xfrm rot="16200000">
              <a:off x="-405496" y="334647"/>
              <a:ext cx="0" cy="62611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B5CFFD92-EE1D-2646-A9F7-60C4E9067708}"/>
                </a:ext>
              </a:extLst>
            </p:cNvPr>
            <p:cNvCxnSpPr/>
            <p:nvPr/>
          </p:nvCxnSpPr>
          <p:spPr>
            <a:xfrm rot="16200000">
              <a:off x="-405496" y="5859145"/>
              <a:ext cx="0" cy="626110"/>
            </a:xfrm>
            <a:prstGeom prst="line">
              <a:avLst/>
            </a:prstGeom>
            <a:ln w="12700">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2" name="QB logo"/>
          <p:cNvPicPr>
            <a:picLocks noChangeAspect="1"/>
          </p:cNvPicPr>
          <p:nvPr/>
        </p:nvPicPr>
        <p:blipFill>
          <a:blip r:embed="rId51" cstate="email">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10395225" y="6097363"/>
            <a:ext cx="1262489" cy="402209"/>
          </a:xfrm>
          <a:prstGeom prst="rect">
            <a:avLst/>
          </a:prstGeom>
        </p:spPr>
      </p:pic>
      <p:cxnSp>
        <p:nvCxnSpPr>
          <p:cNvPr id="321" name="Straight Connector 320">
            <a:extLst>
              <a:ext uri="{FF2B5EF4-FFF2-40B4-BE49-F238E27FC236}">
                <a16:creationId xmlns:a16="http://schemas.microsoft.com/office/drawing/2014/main" id="{460BDE1B-6313-9B40-91C4-5EF73CED831F}"/>
              </a:ext>
            </a:extLst>
          </p:cNvPr>
          <p:cNvCxnSpPr>
            <a:cxnSpLocks/>
          </p:cNvCxnSpPr>
          <p:nvPr/>
        </p:nvCxnSpPr>
        <p:spPr>
          <a:xfrm>
            <a:off x="608012" y="6289892"/>
            <a:ext cx="9692640" cy="0"/>
          </a:xfrm>
          <a:prstGeom prst="line">
            <a:avLst/>
          </a:prstGeom>
          <a:ln w="1905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 Placeholder 1"/>
          <p:cNvSpPr>
            <a:spLocks noGrp="1"/>
          </p:cNvSpPr>
          <p:nvPr>
            <p:ph type="body" idx="1"/>
          </p:nvPr>
        </p:nvSpPr>
        <p:spPr>
          <a:xfrm>
            <a:off x="501175" y="1972734"/>
            <a:ext cx="11107533" cy="3760802"/>
          </a:xfrm>
          <a:prstGeom prst="rect">
            <a:avLst/>
          </a:prstGeom>
        </p:spPr>
        <p:txBody>
          <a:bodyPr vert="horz" lIns="91416" tIns="45707" rIns="91416" bIns="45707" rtlCol="0">
            <a:noAutofit/>
          </a:bodyPr>
          <a:lstStyle/>
          <a:p>
            <a:pPr lvl="0"/>
            <a:r>
              <a:rPr lang="en-US" dirty="0"/>
              <a:t>Click to add content</a:t>
            </a:r>
          </a:p>
          <a:p>
            <a:pPr lvl="1"/>
            <a:r>
              <a:rPr lang="en-US" dirty="0"/>
              <a:t>Use the Increase/Decrease Indent control to select the second level style  </a:t>
            </a:r>
          </a:p>
          <a:p>
            <a:pPr lvl="2"/>
            <a:r>
              <a:rPr lang="en-US" dirty="0"/>
              <a:t>Increase Indent once more to get Third level style with bullets </a:t>
            </a:r>
          </a:p>
          <a:p>
            <a:pPr lvl="3"/>
            <a:r>
              <a:rPr lang="en-US" dirty="0"/>
              <a:t>Fourth level content</a:t>
            </a:r>
          </a:p>
          <a:p>
            <a:pPr lvl="4"/>
            <a:r>
              <a:rPr lang="en-US" dirty="0"/>
              <a:t>Fifth level content  </a:t>
            </a:r>
          </a:p>
        </p:txBody>
      </p:sp>
      <p:sp>
        <p:nvSpPr>
          <p:cNvPr id="3" name="Title Placeholder 2"/>
          <p:cNvSpPr>
            <a:spLocks noGrp="1"/>
          </p:cNvSpPr>
          <p:nvPr>
            <p:ph type="title"/>
          </p:nvPr>
        </p:nvSpPr>
        <p:spPr>
          <a:xfrm>
            <a:off x="501904" y="193964"/>
            <a:ext cx="11109960" cy="903316"/>
          </a:xfrm>
          <a:prstGeom prst="rect">
            <a:avLst/>
          </a:prstGeom>
        </p:spPr>
        <p:txBody>
          <a:bodyPr vert="horz" lIns="91440" tIns="45720" rIns="91440" bIns="45720" rtlCol="0" anchor="b">
            <a:normAutofit/>
          </a:bodyPr>
          <a:lstStyle/>
          <a:p>
            <a:r>
              <a:rPr lang="en-US" dirty="0"/>
              <a:t>Click to add a title</a:t>
            </a:r>
          </a:p>
        </p:txBody>
      </p:sp>
      <p:sp>
        <p:nvSpPr>
          <p:cNvPr id="45" name="TextBox 44"/>
          <p:cNvSpPr txBox="1"/>
          <p:nvPr userDrawn="1"/>
        </p:nvSpPr>
        <p:spPr>
          <a:xfrm>
            <a:off x="-3612845" y="-762437"/>
            <a:ext cx="2534431" cy="523220"/>
          </a:xfrm>
          <a:prstGeom prst="rect">
            <a:avLst/>
          </a:prstGeom>
          <a:noFill/>
        </p:spPr>
        <p:txBody>
          <a:bodyPr wrap="square" rtlCol="0">
            <a:spAutoFit/>
          </a:bodyPr>
          <a:lstStyle/>
          <a:p>
            <a:r>
              <a:rPr lang="en-US" sz="1400" b="1" dirty="0"/>
              <a:t>Bolt</a:t>
            </a:r>
            <a:r>
              <a:rPr lang="en-US" sz="1400" b="1" baseline="0" dirty="0"/>
              <a:t> color palette </a:t>
            </a:r>
          </a:p>
          <a:p>
            <a:r>
              <a:rPr lang="en-US" sz="1400" b="0" baseline="0" dirty="0"/>
              <a:t>Hex code / RGB values</a:t>
            </a:r>
          </a:p>
        </p:txBody>
      </p:sp>
      <p:sp>
        <p:nvSpPr>
          <p:cNvPr id="47" name="Rectangle 46">
            <a:extLst>
              <a:ext uri="{FF2B5EF4-FFF2-40B4-BE49-F238E27FC236}">
                <a16:creationId xmlns:a16="http://schemas.microsoft.com/office/drawing/2014/main" id="{293ED27A-08B3-014B-9408-847BF62F742F}"/>
              </a:ext>
            </a:extLst>
          </p:cNvPr>
          <p:cNvSpPr/>
          <p:nvPr userDrawn="1"/>
        </p:nvSpPr>
        <p:spPr>
          <a:xfrm>
            <a:off x="-3526296" y="193964"/>
            <a:ext cx="1182979" cy="453737"/>
          </a:xfrm>
          <a:prstGeom prst="rect">
            <a:avLst/>
          </a:prstGeom>
          <a:solidFill>
            <a:srgbClr val="10800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16-128-0</a:t>
            </a:r>
          </a:p>
          <a:p>
            <a:pPr algn="l"/>
            <a:r>
              <a:rPr lang="en-US" sz="1200" dirty="0">
                <a:solidFill>
                  <a:schemeClr val="bg1"/>
                </a:solidFill>
              </a:rPr>
              <a:t>108000</a:t>
            </a:r>
          </a:p>
        </p:txBody>
      </p:sp>
      <p:sp>
        <p:nvSpPr>
          <p:cNvPr id="320" name="Rectangle 319">
            <a:extLst>
              <a:ext uri="{FF2B5EF4-FFF2-40B4-BE49-F238E27FC236}">
                <a16:creationId xmlns:a16="http://schemas.microsoft.com/office/drawing/2014/main" id="{3F0A7120-F9D3-EB47-A304-4B431F8F8A73}"/>
              </a:ext>
            </a:extLst>
          </p:cNvPr>
          <p:cNvSpPr/>
          <p:nvPr userDrawn="1"/>
        </p:nvSpPr>
        <p:spPr>
          <a:xfrm>
            <a:off x="-3526296" y="680336"/>
            <a:ext cx="1182979" cy="453737"/>
          </a:xfrm>
          <a:prstGeom prst="rect">
            <a:avLst/>
          </a:prstGeom>
          <a:solidFill>
            <a:srgbClr val="2CA01C"/>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44-160-28</a:t>
            </a:r>
          </a:p>
          <a:p>
            <a:pPr algn="l"/>
            <a:r>
              <a:rPr lang="en-US" sz="1200" dirty="0">
                <a:solidFill>
                  <a:schemeClr val="bg1"/>
                </a:solidFill>
              </a:rPr>
              <a:t>2CA01C</a:t>
            </a:r>
          </a:p>
        </p:txBody>
      </p:sp>
      <p:sp>
        <p:nvSpPr>
          <p:cNvPr id="322" name="Rectangle 321">
            <a:extLst>
              <a:ext uri="{FF2B5EF4-FFF2-40B4-BE49-F238E27FC236}">
                <a16:creationId xmlns:a16="http://schemas.microsoft.com/office/drawing/2014/main" id="{46B60FA7-D6CC-6945-9C51-C5EFA8DCD920}"/>
              </a:ext>
            </a:extLst>
          </p:cNvPr>
          <p:cNvSpPr/>
          <p:nvPr userDrawn="1"/>
        </p:nvSpPr>
        <p:spPr>
          <a:xfrm>
            <a:off x="-3526296" y="1166708"/>
            <a:ext cx="1182979" cy="453737"/>
          </a:xfrm>
          <a:prstGeom prst="rect">
            <a:avLst/>
          </a:prstGeom>
          <a:solidFill>
            <a:srgbClr val="53B70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83-183-0</a:t>
            </a:r>
          </a:p>
          <a:p>
            <a:pPr algn="l"/>
            <a:r>
              <a:rPr lang="en-US" sz="1200" dirty="0">
                <a:solidFill>
                  <a:schemeClr val="bg1"/>
                </a:solidFill>
              </a:rPr>
              <a:t>53B700</a:t>
            </a:r>
          </a:p>
        </p:txBody>
      </p:sp>
      <p:sp>
        <p:nvSpPr>
          <p:cNvPr id="323" name="Rectangle 322">
            <a:extLst>
              <a:ext uri="{FF2B5EF4-FFF2-40B4-BE49-F238E27FC236}">
                <a16:creationId xmlns:a16="http://schemas.microsoft.com/office/drawing/2014/main" id="{887E82FC-2D08-0E44-9273-91E3CDB96E75}"/>
              </a:ext>
            </a:extLst>
          </p:cNvPr>
          <p:cNvSpPr/>
          <p:nvPr userDrawn="1"/>
        </p:nvSpPr>
        <p:spPr>
          <a:xfrm>
            <a:off x="-3526296" y="1653080"/>
            <a:ext cx="1182979" cy="453737"/>
          </a:xfrm>
          <a:prstGeom prst="rect">
            <a:avLst/>
          </a:prstGeom>
          <a:solidFill>
            <a:srgbClr val="7FD00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127-208-0</a:t>
            </a:r>
          </a:p>
          <a:p>
            <a:pPr algn="l"/>
            <a:r>
              <a:rPr lang="en-US" sz="1200" dirty="0">
                <a:solidFill>
                  <a:schemeClr val="bg1"/>
                </a:solidFill>
              </a:rPr>
              <a:t>7FD000</a:t>
            </a:r>
          </a:p>
        </p:txBody>
      </p:sp>
      <p:sp>
        <p:nvSpPr>
          <p:cNvPr id="324" name="Rectangle 323">
            <a:extLst>
              <a:ext uri="{FF2B5EF4-FFF2-40B4-BE49-F238E27FC236}">
                <a16:creationId xmlns:a16="http://schemas.microsoft.com/office/drawing/2014/main" id="{B8E58F61-8F53-8A4B-AE62-D1181250746C}"/>
              </a:ext>
            </a:extLst>
          </p:cNvPr>
          <p:cNvSpPr/>
          <p:nvPr userDrawn="1"/>
        </p:nvSpPr>
        <p:spPr>
          <a:xfrm>
            <a:off x="-3526296" y="2139451"/>
            <a:ext cx="1182979" cy="453737"/>
          </a:xfrm>
          <a:prstGeom prst="rect">
            <a:avLst/>
          </a:prstGeom>
          <a:solidFill>
            <a:srgbClr val="A9E838"/>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tx1"/>
                </a:solidFill>
              </a:rPr>
              <a:t>169-232-56</a:t>
            </a:r>
          </a:p>
          <a:p>
            <a:pPr algn="l"/>
            <a:r>
              <a:rPr lang="en-US" sz="1200" dirty="0">
                <a:solidFill>
                  <a:schemeClr val="tx1"/>
                </a:solidFill>
              </a:rPr>
              <a:t>A9E838</a:t>
            </a:r>
          </a:p>
        </p:txBody>
      </p:sp>
      <p:sp>
        <p:nvSpPr>
          <p:cNvPr id="325" name="Rectangle 324">
            <a:extLst>
              <a:ext uri="{FF2B5EF4-FFF2-40B4-BE49-F238E27FC236}">
                <a16:creationId xmlns:a16="http://schemas.microsoft.com/office/drawing/2014/main" id="{3015EAC4-F6BB-6E4D-9415-32917B02F367}"/>
              </a:ext>
            </a:extLst>
          </p:cNvPr>
          <p:cNvSpPr/>
          <p:nvPr userDrawn="1"/>
        </p:nvSpPr>
        <p:spPr>
          <a:xfrm>
            <a:off x="-3526296" y="2784764"/>
            <a:ext cx="1182979" cy="453737"/>
          </a:xfrm>
          <a:prstGeom prst="rect">
            <a:avLst/>
          </a:prstGeom>
          <a:solidFill>
            <a:srgbClr val="00000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0-0-0</a:t>
            </a:r>
          </a:p>
          <a:p>
            <a:pPr algn="l"/>
            <a:r>
              <a:rPr lang="en-US" sz="1200" dirty="0">
                <a:solidFill>
                  <a:schemeClr val="bg1"/>
                </a:solidFill>
              </a:rPr>
              <a:t>000000</a:t>
            </a:r>
          </a:p>
        </p:txBody>
      </p:sp>
      <p:sp>
        <p:nvSpPr>
          <p:cNvPr id="326" name="Rectangle 325">
            <a:extLst>
              <a:ext uri="{FF2B5EF4-FFF2-40B4-BE49-F238E27FC236}">
                <a16:creationId xmlns:a16="http://schemas.microsoft.com/office/drawing/2014/main" id="{AD515647-C5B4-2341-B7DA-62C4DCDA3E05}"/>
              </a:ext>
            </a:extLst>
          </p:cNvPr>
          <p:cNvSpPr/>
          <p:nvPr userDrawn="1"/>
        </p:nvSpPr>
        <p:spPr>
          <a:xfrm>
            <a:off x="-3526296" y="3309864"/>
            <a:ext cx="1182979" cy="453737"/>
          </a:xfrm>
          <a:prstGeom prst="rect">
            <a:avLst/>
          </a:prstGeom>
          <a:solidFill>
            <a:srgbClr val="393A3D"/>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57-58-61</a:t>
            </a:r>
          </a:p>
          <a:p>
            <a:pPr algn="l"/>
            <a:r>
              <a:rPr lang="en-US" sz="1200" dirty="0">
                <a:solidFill>
                  <a:schemeClr val="bg1"/>
                </a:solidFill>
              </a:rPr>
              <a:t>393A3D</a:t>
            </a:r>
          </a:p>
        </p:txBody>
      </p:sp>
      <p:sp>
        <p:nvSpPr>
          <p:cNvPr id="327" name="Rectangle 326">
            <a:extLst>
              <a:ext uri="{FF2B5EF4-FFF2-40B4-BE49-F238E27FC236}">
                <a16:creationId xmlns:a16="http://schemas.microsoft.com/office/drawing/2014/main" id="{003142E1-0F36-364D-A502-ADE46A46EC7D}"/>
              </a:ext>
            </a:extLst>
          </p:cNvPr>
          <p:cNvSpPr/>
          <p:nvPr userDrawn="1"/>
        </p:nvSpPr>
        <p:spPr>
          <a:xfrm>
            <a:off x="-3526296" y="3834964"/>
            <a:ext cx="1182979" cy="453737"/>
          </a:xfrm>
          <a:prstGeom prst="rect">
            <a:avLst/>
          </a:prstGeom>
          <a:solidFill>
            <a:srgbClr val="6B6C7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107-108-114</a:t>
            </a:r>
          </a:p>
          <a:p>
            <a:pPr algn="l"/>
            <a:r>
              <a:rPr lang="en-US" sz="1200" dirty="0">
                <a:solidFill>
                  <a:schemeClr val="bg1"/>
                </a:solidFill>
              </a:rPr>
              <a:t>6B6C72</a:t>
            </a:r>
          </a:p>
        </p:txBody>
      </p:sp>
      <p:sp>
        <p:nvSpPr>
          <p:cNvPr id="328" name="Rectangle 327">
            <a:extLst>
              <a:ext uri="{FF2B5EF4-FFF2-40B4-BE49-F238E27FC236}">
                <a16:creationId xmlns:a16="http://schemas.microsoft.com/office/drawing/2014/main" id="{097756A6-BA97-8140-ABB3-9EAF988070D3}"/>
              </a:ext>
            </a:extLst>
          </p:cNvPr>
          <p:cNvSpPr/>
          <p:nvPr userDrawn="1"/>
        </p:nvSpPr>
        <p:spPr>
          <a:xfrm>
            <a:off x="-3526296" y="4360064"/>
            <a:ext cx="1182979" cy="453737"/>
          </a:xfrm>
          <a:prstGeom prst="rect">
            <a:avLst/>
          </a:prstGeom>
          <a:solidFill>
            <a:srgbClr val="8D9096"/>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141-144-1</a:t>
            </a:r>
            <a:r>
              <a:rPr lang="en-US" sz="1200" i="0" dirty="0">
                <a:solidFill>
                  <a:schemeClr val="bg1"/>
                </a:solidFill>
              </a:rPr>
              <a:t>50</a:t>
            </a:r>
            <a:endParaRPr lang="en-US" sz="1200" dirty="0">
              <a:solidFill>
                <a:schemeClr val="bg1"/>
              </a:solidFill>
            </a:endParaRPr>
          </a:p>
          <a:p>
            <a:pPr algn="l"/>
            <a:r>
              <a:rPr lang="en-US" sz="1200" dirty="0">
                <a:solidFill>
                  <a:schemeClr val="bg1"/>
                </a:solidFill>
              </a:rPr>
              <a:t>8D9096</a:t>
            </a:r>
          </a:p>
        </p:txBody>
      </p:sp>
      <p:sp>
        <p:nvSpPr>
          <p:cNvPr id="329" name="Rectangle 328">
            <a:extLst>
              <a:ext uri="{FF2B5EF4-FFF2-40B4-BE49-F238E27FC236}">
                <a16:creationId xmlns:a16="http://schemas.microsoft.com/office/drawing/2014/main" id="{A760AD19-0B6C-8945-BBF9-4AF0DC28B618}"/>
              </a:ext>
            </a:extLst>
          </p:cNvPr>
          <p:cNvSpPr/>
          <p:nvPr userDrawn="1"/>
        </p:nvSpPr>
        <p:spPr>
          <a:xfrm>
            <a:off x="-3529227" y="4885164"/>
            <a:ext cx="1182979" cy="453737"/>
          </a:xfrm>
          <a:prstGeom prst="rect">
            <a:avLst/>
          </a:prstGeom>
          <a:solidFill>
            <a:srgbClr val="BABEC5"/>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186-190-197</a:t>
            </a:r>
          </a:p>
          <a:p>
            <a:pPr algn="l"/>
            <a:r>
              <a:rPr lang="en-US" sz="1200" dirty="0">
                <a:solidFill>
                  <a:schemeClr val="bg1"/>
                </a:solidFill>
              </a:rPr>
              <a:t>BABEC5</a:t>
            </a:r>
          </a:p>
        </p:txBody>
      </p:sp>
      <p:sp>
        <p:nvSpPr>
          <p:cNvPr id="330" name="Rectangle 329">
            <a:extLst>
              <a:ext uri="{FF2B5EF4-FFF2-40B4-BE49-F238E27FC236}">
                <a16:creationId xmlns:a16="http://schemas.microsoft.com/office/drawing/2014/main" id="{2F3AF06D-ED6B-8045-AC8A-53AD62ECBE0B}"/>
              </a:ext>
            </a:extLst>
          </p:cNvPr>
          <p:cNvSpPr/>
          <p:nvPr userDrawn="1"/>
        </p:nvSpPr>
        <p:spPr>
          <a:xfrm>
            <a:off x="-2268996" y="2795850"/>
            <a:ext cx="1182979" cy="453737"/>
          </a:xfrm>
          <a:prstGeom prst="rect">
            <a:avLst/>
          </a:prstGeom>
          <a:solidFill>
            <a:srgbClr val="D4D7DC"/>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tx1"/>
                </a:solidFill>
              </a:rPr>
              <a:t>212-215-220</a:t>
            </a:r>
          </a:p>
          <a:p>
            <a:pPr algn="l"/>
            <a:r>
              <a:rPr lang="en-US" sz="1200" dirty="0">
                <a:solidFill>
                  <a:schemeClr val="tx1"/>
                </a:solidFill>
              </a:rPr>
              <a:t>D4D7DC</a:t>
            </a:r>
          </a:p>
        </p:txBody>
      </p:sp>
      <p:sp>
        <p:nvSpPr>
          <p:cNvPr id="331" name="Rectangle 330">
            <a:extLst>
              <a:ext uri="{FF2B5EF4-FFF2-40B4-BE49-F238E27FC236}">
                <a16:creationId xmlns:a16="http://schemas.microsoft.com/office/drawing/2014/main" id="{483D0B9B-053B-0D44-B2AE-71402E46642B}"/>
              </a:ext>
            </a:extLst>
          </p:cNvPr>
          <p:cNvSpPr/>
          <p:nvPr userDrawn="1"/>
        </p:nvSpPr>
        <p:spPr>
          <a:xfrm>
            <a:off x="-2268996" y="3320950"/>
            <a:ext cx="1182979" cy="453737"/>
          </a:xfrm>
          <a:prstGeom prst="rect">
            <a:avLst/>
          </a:prstGeom>
          <a:solidFill>
            <a:srgbClr val="E3E5E8"/>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tx1"/>
                </a:solidFill>
              </a:rPr>
              <a:t>227-229-232</a:t>
            </a:r>
          </a:p>
          <a:p>
            <a:pPr algn="l"/>
            <a:r>
              <a:rPr lang="en-US" sz="1200" dirty="0">
                <a:solidFill>
                  <a:schemeClr val="tx1"/>
                </a:solidFill>
              </a:rPr>
              <a:t>E3E5E8</a:t>
            </a:r>
          </a:p>
        </p:txBody>
      </p:sp>
      <p:sp>
        <p:nvSpPr>
          <p:cNvPr id="332" name="Rectangle 331">
            <a:extLst>
              <a:ext uri="{FF2B5EF4-FFF2-40B4-BE49-F238E27FC236}">
                <a16:creationId xmlns:a16="http://schemas.microsoft.com/office/drawing/2014/main" id="{9B6FD0C7-F8CF-C244-A738-95796A12C20D}"/>
              </a:ext>
            </a:extLst>
          </p:cNvPr>
          <p:cNvSpPr/>
          <p:nvPr userDrawn="1"/>
        </p:nvSpPr>
        <p:spPr>
          <a:xfrm>
            <a:off x="-2268996" y="3846050"/>
            <a:ext cx="1182979" cy="453737"/>
          </a:xfrm>
          <a:prstGeom prst="rect">
            <a:avLst/>
          </a:prstGeom>
          <a:solidFill>
            <a:srgbClr val="ECEEF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tx1"/>
                </a:solidFill>
              </a:rPr>
              <a:t>236-238-241</a:t>
            </a:r>
          </a:p>
          <a:p>
            <a:pPr algn="l"/>
            <a:r>
              <a:rPr lang="en-US" sz="1200" dirty="0">
                <a:solidFill>
                  <a:schemeClr val="tx1"/>
                </a:solidFill>
              </a:rPr>
              <a:t>ECEEF1</a:t>
            </a:r>
          </a:p>
        </p:txBody>
      </p:sp>
      <p:sp>
        <p:nvSpPr>
          <p:cNvPr id="333" name="Rectangle 332">
            <a:extLst>
              <a:ext uri="{FF2B5EF4-FFF2-40B4-BE49-F238E27FC236}">
                <a16:creationId xmlns:a16="http://schemas.microsoft.com/office/drawing/2014/main" id="{CEC4C312-5431-1847-9BA4-30154F9958D3}"/>
              </a:ext>
            </a:extLst>
          </p:cNvPr>
          <p:cNvSpPr/>
          <p:nvPr userDrawn="1"/>
        </p:nvSpPr>
        <p:spPr>
          <a:xfrm>
            <a:off x="-2268996" y="4371150"/>
            <a:ext cx="1182979" cy="453737"/>
          </a:xfrm>
          <a:prstGeom prst="rect">
            <a:avLst/>
          </a:prstGeom>
          <a:solidFill>
            <a:srgbClr val="F6F7F9"/>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tx1"/>
                </a:solidFill>
              </a:rPr>
              <a:t>246-247-249</a:t>
            </a:r>
          </a:p>
          <a:p>
            <a:pPr algn="l"/>
            <a:r>
              <a:rPr lang="en-US" sz="1200" dirty="0">
                <a:solidFill>
                  <a:schemeClr val="tx1"/>
                </a:solidFill>
              </a:rPr>
              <a:t>F4F5F8</a:t>
            </a:r>
          </a:p>
        </p:txBody>
      </p:sp>
      <p:sp>
        <p:nvSpPr>
          <p:cNvPr id="334" name="Rectangle 333">
            <a:extLst>
              <a:ext uri="{FF2B5EF4-FFF2-40B4-BE49-F238E27FC236}">
                <a16:creationId xmlns:a16="http://schemas.microsoft.com/office/drawing/2014/main" id="{6C63237D-0157-9444-A4EF-6DFD5D7AFECE}"/>
              </a:ext>
            </a:extLst>
          </p:cNvPr>
          <p:cNvSpPr/>
          <p:nvPr userDrawn="1"/>
        </p:nvSpPr>
        <p:spPr>
          <a:xfrm>
            <a:off x="-2262630" y="4896253"/>
            <a:ext cx="1182979" cy="453737"/>
          </a:xfrm>
          <a:prstGeom prst="rect">
            <a:avLst/>
          </a:prstGeom>
          <a:solidFill>
            <a:srgbClr val="FFFFFF"/>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tx1"/>
                </a:solidFill>
              </a:rPr>
              <a:t>255-255-255</a:t>
            </a:r>
          </a:p>
          <a:p>
            <a:pPr algn="l"/>
            <a:r>
              <a:rPr lang="en-US" sz="1200" dirty="0">
                <a:solidFill>
                  <a:schemeClr val="tx1"/>
                </a:solidFill>
              </a:rPr>
              <a:t>FFFFFF</a:t>
            </a:r>
          </a:p>
        </p:txBody>
      </p:sp>
      <p:sp>
        <p:nvSpPr>
          <p:cNvPr id="335" name="Rectangle 334">
            <a:extLst>
              <a:ext uri="{FF2B5EF4-FFF2-40B4-BE49-F238E27FC236}">
                <a16:creationId xmlns:a16="http://schemas.microsoft.com/office/drawing/2014/main" id="{080592ED-9D1F-C340-8E60-ABB2CE4F7325}"/>
              </a:ext>
            </a:extLst>
          </p:cNvPr>
          <p:cNvSpPr/>
          <p:nvPr userDrawn="1"/>
        </p:nvSpPr>
        <p:spPr>
          <a:xfrm>
            <a:off x="-2268996" y="193964"/>
            <a:ext cx="1182979" cy="453737"/>
          </a:xfrm>
          <a:prstGeom prst="rect">
            <a:avLst/>
          </a:prstGeom>
          <a:solidFill>
            <a:srgbClr val="00C1BF"/>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0-193-191</a:t>
            </a:r>
          </a:p>
          <a:p>
            <a:pPr algn="l"/>
            <a:r>
              <a:rPr lang="en-US" sz="1200" dirty="0">
                <a:solidFill>
                  <a:schemeClr val="bg1"/>
                </a:solidFill>
              </a:rPr>
              <a:t>00C1BF</a:t>
            </a:r>
          </a:p>
        </p:txBody>
      </p:sp>
      <p:sp>
        <p:nvSpPr>
          <p:cNvPr id="336" name="Rectangle 335">
            <a:extLst>
              <a:ext uri="{FF2B5EF4-FFF2-40B4-BE49-F238E27FC236}">
                <a16:creationId xmlns:a16="http://schemas.microsoft.com/office/drawing/2014/main" id="{10644F8E-DFCD-3641-8785-CE80B32932AB}"/>
              </a:ext>
            </a:extLst>
          </p:cNvPr>
          <p:cNvSpPr/>
          <p:nvPr userDrawn="1"/>
        </p:nvSpPr>
        <p:spPr>
          <a:xfrm>
            <a:off x="-2268996" y="689264"/>
            <a:ext cx="1182979" cy="453737"/>
          </a:xfrm>
          <a:prstGeom prst="rect">
            <a:avLst/>
          </a:prstGeom>
          <a:solidFill>
            <a:srgbClr val="00D7D7"/>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0-215-215</a:t>
            </a:r>
          </a:p>
          <a:p>
            <a:pPr algn="l"/>
            <a:r>
              <a:rPr lang="en-US" sz="1200" dirty="0">
                <a:solidFill>
                  <a:schemeClr val="bg1"/>
                </a:solidFill>
              </a:rPr>
              <a:t>00D7D7</a:t>
            </a:r>
          </a:p>
        </p:txBody>
      </p:sp>
      <p:sp>
        <p:nvSpPr>
          <p:cNvPr id="337" name="Rectangle 336">
            <a:extLst>
              <a:ext uri="{FF2B5EF4-FFF2-40B4-BE49-F238E27FC236}">
                <a16:creationId xmlns:a16="http://schemas.microsoft.com/office/drawing/2014/main" id="{F093FBE3-A4BF-B045-B2A8-4B68762FC584}"/>
              </a:ext>
            </a:extLst>
          </p:cNvPr>
          <p:cNvSpPr/>
          <p:nvPr userDrawn="1"/>
        </p:nvSpPr>
        <p:spPr>
          <a:xfrm>
            <a:off x="-2268996" y="1620445"/>
            <a:ext cx="1182979" cy="947653"/>
          </a:xfrm>
          <a:prstGeom prst="rect">
            <a:avLst/>
          </a:prstGeom>
          <a:gradFill flip="none" rotWithShape="1">
            <a:gsLst>
              <a:gs pos="0">
                <a:srgbClr val="00C1BF"/>
              </a:gs>
              <a:gs pos="100000">
                <a:srgbClr val="53B700"/>
              </a:gs>
            </a:gsLst>
            <a:lin ang="81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solidFill>
                  <a:schemeClr val="bg1"/>
                </a:solidFill>
              </a:rPr>
              <a:t>0-215-215</a:t>
            </a:r>
          </a:p>
          <a:p>
            <a:pPr algn="r"/>
            <a:r>
              <a:rPr lang="en-US" sz="1200" dirty="0">
                <a:solidFill>
                  <a:schemeClr val="bg1"/>
                </a:solidFill>
              </a:rPr>
              <a:t>00D7D7</a:t>
            </a:r>
          </a:p>
          <a:p>
            <a:pPr algn="l"/>
            <a:endParaRPr lang="en-US" sz="1200" dirty="0">
              <a:solidFill>
                <a:schemeClr val="bg1"/>
              </a:solidFill>
            </a:endParaRPr>
          </a:p>
          <a:p>
            <a:pPr algn="l"/>
            <a:r>
              <a:rPr lang="en-US" sz="1200" dirty="0">
                <a:solidFill>
                  <a:schemeClr val="bg1"/>
                </a:solidFill>
              </a:rPr>
              <a:t>53B700</a:t>
            </a:r>
          </a:p>
          <a:p>
            <a:pPr algn="l"/>
            <a:r>
              <a:rPr lang="en-US" sz="1200" dirty="0">
                <a:solidFill>
                  <a:schemeClr val="bg1"/>
                </a:solidFill>
              </a:rPr>
              <a:t>83-183-0</a:t>
            </a:r>
          </a:p>
        </p:txBody>
      </p:sp>
      <p:sp>
        <p:nvSpPr>
          <p:cNvPr id="338" name="Rectangle 337">
            <a:extLst>
              <a:ext uri="{FF2B5EF4-FFF2-40B4-BE49-F238E27FC236}">
                <a16:creationId xmlns:a16="http://schemas.microsoft.com/office/drawing/2014/main" id="{8875DA7F-1E7F-3345-8066-42366BB7ACD7}"/>
              </a:ext>
            </a:extLst>
          </p:cNvPr>
          <p:cNvSpPr/>
          <p:nvPr userDrawn="1"/>
        </p:nvSpPr>
        <p:spPr>
          <a:xfrm>
            <a:off x="-3529227" y="7719049"/>
            <a:ext cx="1182979" cy="453737"/>
          </a:xfrm>
          <a:prstGeom prst="rect">
            <a:avLst/>
          </a:prstGeom>
          <a:solidFill>
            <a:srgbClr val="FF59CC"/>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255-89-204</a:t>
            </a:r>
          </a:p>
          <a:p>
            <a:pPr algn="l"/>
            <a:r>
              <a:rPr lang="en-US" sz="1200" dirty="0">
                <a:solidFill>
                  <a:schemeClr val="bg1"/>
                </a:solidFill>
              </a:rPr>
              <a:t>FF59CC</a:t>
            </a:r>
          </a:p>
        </p:txBody>
      </p:sp>
      <p:sp>
        <p:nvSpPr>
          <p:cNvPr id="339" name="Rectangle 338">
            <a:extLst>
              <a:ext uri="{FF2B5EF4-FFF2-40B4-BE49-F238E27FC236}">
                <a16:creationId xmlns:a16="http://schemas.microsoft.com/office/drawing/2014/main" id="{F4728B1C-8852-564E-90FB-3990DFAD7C7D}"/>
              </a:ext>
            </a:extLst>
          </p:cNvPr>
          <p:cNvSpPr/>
          <p:nvPr userDrawn="1"/>
        </p:nvSpPr>
        <p:spPr>
          <a:xfrm>
            <a:off x="-2262630" y="6830284"/>
            <a:ext cx="1182979" cy="453737"/>
          </a:xfrm>
          <a:prstGeom prst="rect">
            <a:avLst/>
          </a:prstGeom>
          <a:solidFill>
            <a:srgbClr val="0097E6"/>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0-151-230</a:t>
            </a:r>
          </a:p>
          <a:p>
            <a:pPr algn="l"/>
            <a:r>
              <a:rPr lang="en-US" sz="1200" dirty="0">
                <a:solidFill>
                  <a:schemeClr val="bg1"/>
                </a:solidFill>
              </a:rPr>
              <a:t>0097E6</a:t>
            </a:r>
          </a:p>
        </p:txBody>
      </p:sp>
      <p:sp>
        <p:nvSpPr>
          <p:cNvPr id="340" name="Rectangle 339">
            <a:extLst>
              <a:ext uri="{FF2B5EF4-FFF2-40B4-BE49-F238E27FC236}">
                <a16:creationId xmlns:a16="http://schemas.microsoft.com/office/drawing/2014/main" id="{D3E19FDB-94D7-354D-B796-DE0681F92283}"/>
              </a:ext>
            </a:extLst>
          </p:cNvPr>
          <p:cNvSpPr/>
          <p:nvPr userDrawn="1"/>
        </p:nvSpPr>
        <p:spPr>
          <a:xfrm>
            <a:off x="-2262630" y="7740869"/>
            <a:ext cx="1182979" cy="453737"/>
          </a:xfrm>
          <a:prstGeom prst="rect">
            <a:avLst/>
          </a:prstGeom>
          <a:solidFill>
            <a:srgbClr val="FF6A0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255-106-0</a:t>
            </a:r>
          </a:p>
          <a:p>
            <a:pPr algn="l"/>
            <a:r>
              <a:rPr lang="en-US" sz="1200" dirty="0">
                <a:solidFill>
                  <a:schemeClr val="bg1"/>
                </a:solidFill>
              </a:rPr>
              <a:t>FF6A00</a:t>
            </a:r>
          </a:p>
        </p:txBody>
      </p:sp>
      <p:sp>
        <p:nvSpPr>
          <p:cNvPr id="345" name="Rectangle 344">
            <a:extLst>
              <a:ext uri="{FF2B5EF4-FFF2-40B4-BE49-F238E27FC236}">
                <a16:creationId xmlns:a16="http://schemas.microsoft.com/office/drawing/2014/main" id="{3960F2BA-3C14-1A4A-B4DC-7B147504FD99}"/>
              </a:ext>
            </a:extLst>
          </p:cNvPr>
          <p:cNvSpPr/>
          <p:nvPr userDrawn="1"/>
        </p:nvSpPr>
        <p:spPr>
          <a:xfrm>
            <a:off x="-3529227" y="6834562"/>
            <a:ext cx="1182979" cy="453737"/>
          </a:xfrm>
          <a:prstGeom prst="rect">
            <a:avLst/>
          </a:prstGeom>
          <a:solidFill>
            <a:srgbClr val="53B700"/>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dirty="0">
                <a:solidFill>
                  <a:schemeClr val="bg1"/>
                </a:solidFill>
              </a:rPr>
              <a:t>83-183-0</a:t>
            </a:r>
          </a:p>
          <a:p>
            <a:pPr algn="l"/>
            <a:r>
              <a:rPr lang="en-US" sz="1200" dirty="0">
                <a:solidFill>
                  <a:schemeClr val="bg1"/>
                </a:solidFill>
              </a:rPr>
              <a:t>53B700</a:t>
            </a:r>
          </a:p>
        </p:txBody>
      </p:sp>
      <p:sp>
        <p:nvSpPr>
          <p:cNvPr id="341" name="TextBox 340">
            <a:extLst>
              <a:ext uri="{FF2B5EF4-FFF2-40B4-BE49-F238E27FC236}">
                <a16:creationId xmlns:a16="http://schemas.microsoft.com/office/drawing/2014/main" id="{BAB66788-A024-3840-940B-9AEFE320B9C3}"/>
              </a:ext>
            </a:extLst>
          </p:cNvPr>
          <p:cNvSpPr txBox="1"/>
          <p:nvPr userDrawn="1"/>
        </p:nvSpPr>
        <p:spPr>
          <a:xfrm>
            <a:off x="-3562045" y="7433092"/>
            <a:ext cx="1205856" cy="307777"/>
          </a:xfrm>
          <a:prstGeom prst="rect">
            <a:avLst/>
          </a:prstGeom>
          <a:noFill/>
        </p:spPr>
        <p:txBody>
          <a:bodyPr wrap="square" rtlCol="0">
            <a:spAutoFit/>
          </a:bodyPr>
          <a:lstStyle/>
          <a:p>
            <a:r>
              <a:rPr lang="en-US" sz="1400" dirty="0"/>
              <a:t>Payroll</a:t>
            </a:r>
          </a:p>
        </p:txBody>
      </p:sp>
      <p:sp>
        <p:nvSpPr>
          <p:cNvPr id="342" name="TextBox 341">
            <a:extLst>
              <a:ext uri="{FF2B5EF4-FFF2-40B4-BE49-F238E27FC236}">
                <a16:creationId xmlns:a16="http://schemas.microsoft.com/office/drawing/2014/main" id="{1F00579A-5AA1-9C41-84DB-6F7557B3CE0C}"/>
              </a:ext>
            </a:extLst>
          </p:cNvPr>
          <p:cNvSpPr txBox="1"/>
          <p:nvPr userDrawn="1"/>
        </p:nvSpPr>
        <p:spPr>
          <a:xfrm>
            <a:off x="-2295448" y="6535527"/>
            <a:ext cx="1205856" cy="307777"/>
          </a:xfrm>
          <a:prstGeom prst="rect">
            <a:avLst/>
          </a:prstGeom>
          <a:noFill/>
        </p:spPr>
        <p:txBody>
          <a:bodyPr wrap="square" rtlCol="0">
            <a:spAutoFit/>
          </a:bodyPr>
          <a:lstStyle/>
          <a:p>
            <a:r>
              <a:rPr lang="en-US" sz="1400" dirty="0"/>
              <a:t>Payments</a:t>
            </a:r>
          </a:p>
        </p:txBody>
      </p:sp>
      <p:sp>
        <p:nvSpPr>
          <p:cNvPr id="343" name="TextBox 342">
            <a:extLst>
              <a:ext uri="{FF2B5EF4-FFF2-40B4-BE49-F238E27FC236}">
                <a16:creationId xmlns:a16="http://schemas.microsoft.com/office/drawing/2014/main" id="{020B2F5B-FEB1-1A46-900D-6CB233BE873E}"/>
              </a:ext>
            </a:extLst>
          </p:cNvPr>
          <p:cNvSpPr txBox="1"/>
          <p:nvPr userDrawn="1"/>
        </p:nvSpPr>
        <p:spPr>
          <a:xfrm>
            <a:off x="-2311755" y="7433092"/>
            <a:ext cx="1288390" cy="307777"/>
          </a:xfrm>
          <a:prstGeom prst="rect">
            <a:avLst/>
          </a:prstGeom>
          <a:noFill/>
        </p:spPr>
        <p:txBody>
          <a:bodyPr wrap="square" rtlCol="0">
            <a:spAutoFit/>
          </a:bodyPr>
          <a:lstStyle/>
          <a:p>
            <a:r>
              <a:rPr lang="en-US" sz="1400" dirty="0"/>
              <a:t>Time tracking</a:t>
            </a:r>
          </a:p>
        </p:txBody>
      </p:sp>
      <p:sp>
        <p:nvSpPr>
          <p:cNvPr id="344" name="TextBox 343">
            <a:extLst>
              <a:ext uri="{FF2B5EF4-FFF2-40B4-BE49-F238E27FC236}">
                <a16:creationId xmlns:a16="http://schemas.microsoft.com/office/drawing/2014/main" id="{88A1083D-F9FC-8E40-BF2E-76E984AD9E16}"/>
              </a:ext>
            </a:extLst>
          </p:cNvPr>
          <p:cNvSpPr txBox="1"/>
          <p:nvPr userDrawn="1"/>
        </p:nvSpPr>
        <p:spPr>
          <a:xfrm>
            <a:off x="-2301814" y="-107479"/>
            <a:ext cx="1205856" cy="307777"/>
          </a:xfrm>
          <a:prstGeom prst="rect">
            <a:avLst/>
          </a:prstGeom>
          <a:noFill/>
        </p:spPr>
        <p:txBody>
          <a:bodyPr wrap="square" rtlCol="0">
            <a:spAutoFit/>
          </a:bodyPr>
          <a:lstStyle/>
          <a:p>
            <a:r>
              <a:rPr lang="en-US" sz="1400" dirty="0"/>
              <a:t>Accent</a:t>
            </a:r>
          </a:p>
        </p:txBody>
      </p:sp>
      <p:sp>
        <p:nvSpPr>
          <p:cNvPr id="346" name="TextBox 345">
            <a:extLst>
              <a:ext uri="{FF2B5EF4-FFF2-40B4-BE49-F238E27FC236}">
                <a16:creationId xmlns:a16="http://schemas.microsoft.com/office/drawing/2014/main" id="{3658BD7C-64C7-D64B-A057-DE16D2334A6F}"/>
              </a:ext>
            </a:extLst>
          </p:cNvPr>
          <p:cNvSpPr txBox="1"/>
          <p:nvPr userDrawn="1"/>
        </p:nvSpPr>
        <p:spPr>
          <a:xfrm>
            <a:off x="-3580761" y="6535527"/>
            <a:ext cx="1205856" cy="307777"/>
          </a:xfrm>
          <a:prstGeom prst="rect">
            <a:avLst/>
          </a:prstGeom>
          <a:noFill/>
        </p:spPr>
        <p:txBody>
          <a:bodyPr wrap="square" rtlCol="0">
            <a:spAutoFit/>
          </a:bodyPr>
          <a:lstStyle/>
          <a:p>
            <a:r>
              <a:rPr lang="en-US" sz="1400" dirty="0"/>
              <a:t>Accounting</a:t>
            </a:r>
          </a:p>
        </p:txBody>
      </p:sp>
      <p:sp>
        <p:nvSpPr>
          <p:cNvPr id="352" name="TextBox 351">
            <a:extLst>
              <a:ext uri="{FF2B5EF4-FFF2-40B4-BE49-F238E27FC236}">
                <a16:creationId xmlns:a16="http://schemas.microsoft.com/office/drawing/2014/main" id="{3658BD7C-64C7-D64B-A057-DE16D2334A6F}"/>
              </a:ext>
            </a:extLst>
          </p:cNvPr>
          <p:cNvSpPr txBox="1"/>
          <p:nvPr userDrawn="1"/>
        </p:nvSpPr>
        <p:spPr>
          <a:xfrm>
            <a:off x="-2352614" y="1280632"/>
            <a:ext cx="1205856" cy="307777"/>
          </a:xfrm>
          <a:prstGeom prst="rect">
            <a:avLst/>
          </a:prstGeom>
          <a:noFill/>
        </p:spPr>
        <p:txBody>
          <a:bodyPr wrap="square" rtlCol="0">
            <a:spAutoFit/>
          </a:bodyPr>
          <a:lstStyle/>
          <a:p>
            <a:r>
              <a:rPr lang="en-US" sz="1400" dirty="0"/>
              <a:t>Gradient</a:t>
            </a:r>
          </a:p>
        </p:txBody>
      </p:sp>
      <p:sp>
        <p:nvSpPr>
          <p:cNvPr id="349" name="Slide Number Placeholder 4"/>
          <p:cNvSpPr txBox="1">
            <a:spLocks/>
          </p:cNvSpPr>
          <p:nvPr userDrawn="1"/>
        </p:nvSpPr>
        <p:spPr>
          <a:xfrm>
            <a:off x="491871" y="6338258"/>
            <a:ext cx="358507" cy="187367"/>
          </a:xfrm>
          <a:prstGeom prst="rect">
            <a:avLst/>
          </a:prstGeom>
        </p:spPr>
        <p:txBody>
          <a:bodyPr vert="horz" lIns="91376" tIns="45687" rIns="91376" bIns="45687"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700" smtClean="0"/>
              <a:pPr/>
              <a:t>‹#›</a:t>
            </a:fld>
            <a:endParaRPr lang="en-US" sz="700" dirty="0"/>
          </a:p>
        </p:txBody>
      </p:sp>
      <p:sp>
        <p:nvSpPr>
          <p:cNvPr id="350" name="Footer Placeholder 2"/>
          <p:cNvSpPr txBox="1">
            <a:spLocks/>
          </p:cNvSpPr>
          <p:nvPr userDrawn="1"/>
        </p:nvSpPr>
        <p:spPr>
          <a:xfrm>
            <a:off x="803271" y="6338255"/>
            <a:ext cx="2443655" cy="186456"/>
          </a:xfrm>
          <a:prstGeom prst="rect">
            <a:avLst/>
          </a:prstGeom>
        </p:spPr>
        <p:txBody>
          <a:bodyPr vert="horz" lIns="0" tIns="45687" rIns="0" bIns="45687" rtlCol="0" anchor="ctr" anchorCtr="0">
            <a:noAutofit/>
          </a:bodyPr>
          <a:lstStyle>
            <a:defPPr>
              <a:defRPr lang="en-US"/>
            </a:defPPr>
            <a:lvl1pPr marL="0" algn="r" defTabSz="457791" rtl="0" eaLnBrk="1" latinLnBrk="0" hangingPunct="1">
              <a:defRPr sz="700" b="0" kern="1200" cap="none">
                <a:solidFill>
                  <a:schemeClr val="tx1"/>
                </a:solidFill>
                <a:latin typeface="+mn-lt"/>
                <a:ea typeface="+mn-ea"/>
                <a:cs typeface="+mn-cs"/>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pPr algn="l"/>
            <a:r>
              <a:rPr lang="en-US" sz="700" dirty="0"/>
              <a:t>Intuit Confidential and Proprietary</a:t>
            </a:r>
          </a:p>
        </p:txBody>
      </p:sp>
      <p:sp>
        <p:nvSpPr>
          <p:cNvPr id="351" name="TextBox 350">
            <a:extLst>
              <a:ext uri="{FF2B5EF4-FFF2-40B4-BE49-F238E27FC236}">
                <a16:creationId xmlns:a16="http://schemas.microsoft.com/office/drawing/2014/main" id="{EACB6949-3530-48F0-AA13-41CAA9E4BD21}"/>
              </a:ext>
            </a:extLst>
          </p:cNvPr>
          <p:cNvSpPr txBox="1"/>
          <p:nvPr userDrawn="1"/>
        </p:nvSpPr>
        <p:spPr>
          <a:xfrm>
            <a:off x="-3612844" y="5782292"/>
            <a:ext cx="2533194" cy="738664"/>
          </a:xfrm>
          <a:prstGeom prst="rect">
            <a:avLst/>
          </a:prstGeom>
          <a:noFill/>
        </p:spPr>
        <p:txBody>
          <a:bodyPr wrap="square" rtlCol="0">
            <a:spAutoFit/>
          </a:bodyPr>
          <a:lstStyle/>
          <a:p>
            <a:r>
              <a:rPr lang="en-US" sz="1400" dirty="0"/>
              <a:t>Use these sparingly to differentiate single-point solutions from one another</a:t>
            </a:r>
          </a:p>
        </p:txBody>
      </p:sp>
      <p:sp>
        <p:nvSpPr>
          <p:cNvPr id="353" name="Rectangle 352">
            <a:extLst>
              <a:ext uri="{FF2B5EF4-FFF2-40B4-BE49-F238E27FC236}">
                <a16:creationId xmlns:a16="http://schemas.microsoft.com/office/drawing/2014/main" id="{536CC6C1-E817-44FF-B7E5-AEC373AB7046}"/>
              </a:ext>
            </a:extLst>
          </p:cNvPr>
          <p:cNvSpPr/>
          <p:nvPr userDrawn="1"/>
        </p:nvSpPr>
        <p:spPr>
          <a:xfrm>
            <a:off x="-3657601" y="5676018"/>
            <a:ext cx="2679033" cy="2680328"/>
          </a:xfrm>
          <a:prstGeom prst="rect">
            <a:avLst/>
          </a:prstGeom>
          <a:no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2000" dirty="0">
              <a:solidFill>
                <a:schemeClr val="bg1"/>
              </a:solidFill>
            </a:endParaRPr>
          </a:p>
        </p:txBody>
      </p:sp>
      <p:sp>
        <p:nvSpPr>
          <p:cNvPr id="354" name="Rectangle 353">
            <a:extLst>
              <a:ext uri="{FF2B5EF4-FFF2-40B4-BE49-F238E27FC236}">
                <a16:creationId xmlns:a16="http://schemas.microsoft.com/office/drawing/2014/main" id="{EEB5EFCD-F86D-4888-8AFC-6E88CEDE8463}"/>
              </a:ext>
            </a:extLst>
          </p:cNvPr>
          <p:cNvSpPr/>
          <p:nvPr userDrawn="1"/>
        </p:nvSpPr>
        <p:spPr>
          <a:xfrm>
            <a:off x="-3657601" y="-930442"/>
            <a:ext cx="2679033" cy="6384758"/>
          </a:xfrm>
          <a:prstGeom prst="rect">
            <a:avLst/>
          </a:prstGeom>
          <a:no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2000" dirty="0">
              <a:solidFill>
                <a:schemeClr val="bg1"/>
              </a:solidFill>
            </a:endParaRPr>
          </a:p>
        </p:txBody>
      </p:sp>
    </p:spTree>
    <p:extLst>
      <p:ext uri="{BB962C8B-B14F-4D97-AF65-F5344CB8AC3E}">
        <p14:creationId xmlns:p14="http://schemas.microsoft.com/office/powerpoint/2010/main" val="1005618152"/>
      </p:ext>
    </p:extLst>
  </p:cSld>
  <p:clrMap bg1="lt1" tx1="dk1" bg2="lt2" tx2="dk2" accent1="accent1" accent2="accent2" accent3="accent3" accent4="accent4" accent5="accent5" accent6="accent6" hlink="hlink" folHlink="folHlink"/>
  <p:sldLayoutIdLst>
    <p:sldLayoutId id="2147487587" r:id="rId1"/>
    <p:sldLayoutId id="2147487545" r:id="rId2"/>
    <p:sldLayoutId id="2147487546" r:id="rId3"/>
    <p:sldLayoutId id="2147487547" r:id="rId4"/>
    <p:sldLayoutId id="2147487624" r:id="rId5"/>
    <p:sldLayoutId id="2147487551" r:id="rId6"/>
    <p:sldLayoutId id="2147487552" r:id="rId7"/>
    <p:sldLayoutId id="2147487553" r:id="rId8"/>
    <p:sldLayoutId id="2147487554" r:id="rId9"/>
    <p:sldLayoutId id="2147487555" r:id="rId10"/>
    <p:sldLayoutId id="2147487556" r:id="rId11"/>
    <p:sldLayoutId id="2147487557" r:id="rId12"/>
    <p:sldLayoutId id="2147487558" r:id="rId13"/>
    <p:sldLayoutId id="2147487606" r:id="rId14"/>
    <p:sldLayoutId id="2147487559" r:id="rId15"/>
    <p:sldLayoutId id="2147487560" r:id="rId16"/>
    <p:sldLayoutId id="2147487561" r:id="rId17"/>
    <p:sldLayoutId id="2147487562" r:id="rId18"/>
    <p:sldLayoutId id="2147487563" r:id="rId19"/>
    <p:sldLayoutId id="2147487564" r:id="rId20"/>
    <p:sldLayoutId id="2147487565" r:id="rId21"/>
    <p:sldLayoutId id="2147487566" r:id="rId22"/>
    <p:sldLayoutId id="2147487549" r:id="rId23"/>
    <p:sldLayoutId id="2147487612" r:id="rId24"/>
    <p:sldLayoutId id="2147487605" r:id="rId25"/>
    <p:sldLayoutId id="2147487550" r:id="rId26"/>
    <p:sldLayoutId id="2147487567" r:id="rId27"/>
    <p:sldLayoutId id="2147487573" r:id="rId28"/>
    <p:sldLayoutId id="2147487575" r:id="rId29"/>
    <p:sldLayoutId id="2147487581" r:id="rId30"/>
    <p:sldLayoutId id="2147487623" r:id="rId31"/>
    <p:sldLayoutId id="2147487577" r:id="rId32"/>
    <p:sldLayoutId id="2147487580" r:id="rId33"/>
    <p:sldLayoutId id="2147487582" r:id="rId34"/>
    <p:sldLayoutId id="2147487583" r:id="rId35"/>
    <p:sldLayoutId id="2147487584" r:id="rId36"/>
    <p:sldLayoutId id="2147487604" r:id="rId37"/>
    <p:sldLayoutId id="2147487601" r:id="rId38"/>
    <p:sldLayoutId id="2147487603" r:id="rId39"/>
    <p:sldLayoutId id="2147487585" r:id="rId40"/>
    <p:sldLayoutId id="2147487586" r:id="rId41"/>
    <p:sldLayoutId id="2147487620" r:id="rId42"/>
    <p:sldLayoutId id="2147487625" r:id="rId43"/>
    <p:sldLayoutId id="2147487626" r:id="rId44"/>
  </p:sldLayoutIdLst>
  <p:transition spd="med">
    <p:wipe dir="r"/>
  </p:transition>
  <p:hf sldNum="0" hdr="0" ftr="0" dt="0"/>
  <p:txStyles>
    <p:titleStyle>
      <a:lvl1pPr algn="l" defTabSz="456727" rtl="0" eaLnBrk="1" latinLnBrk="0" hangingPunct="1">
        <a:lnSpc>
          <a:spcPct val="95000"/>
        </a:lnSpc>
        <a:spcBef>
          <a:spcPct val="0"/>
        </a:spcBef>
        <a:buNone/>
        <a:defRPr sz="2998" b="1" i="0" kern="1200" cap="none" spc="-30" baseline="0">
          <a:solidFill>
            <a:schemeClr val="tx1">
              <a:lumMod val="50000"/>
            </a:schemeClr>
          </a:solidFill>
          <a:latin typeface="AvenirNext forINTUIT Demi" panose="020B0503020202020204" pitchFamily="34" charset="77"/>
          <a:ea typeface="+mj-ea"/>
          <a:cs typeface="+mj-cs"/>
        </a:defRPr>
      </a:lvl1pPr>
    </p:titleStyle>
    <p:bodyStyle>
      <a:lvl1pPr marL="0" indent="0" algn="l" defTabSz="228462" rtl="0" eaLnBrk="1" latinLnBrk="0" hangingPunct="1">
        <a:lnSpc>
          <a:spcPct val="95000"/>
        </a:lnSpc>
        <a:spcBef>
          <a:spcPts val="1798"/>
        </a:spcBef>
        <a:buFontTx/>
        <a:buNone/>
        <a:defRPr sz="2598" b="1" i="0" kern="1200" spc="-20" baseline="0">
          <a:solidFill>
            <a:schemeClr val="tx1"/>
          </a:solidFill>
          <a:latin typeface="AvenirNext forINTUIT Demi" panose="020B0503020202020204" pitchFamily="34" charset="77"/>
          <a:ea typeface="+mn-ea"/>
          <a:cs typeface="AvenirNext forINTUIT Demi" panose="020B0503020202020204" pitchFamily="34" charset="77"/>
        </a:defRPr>
      </a:lvl1pPr>
      <a:lvl2pPr marL="0" indent="0" algn="l" defTabSz="456727" rtl="0" eaLnBrk="1" latinLnBrk="0" hangingPunct="1">
        <a:lnSpc>
          <a:spcPct val="95000"/>
        </a:lnSpc>
        <a:spcBef>
          <a:spcPts val="400"/>
        </a:spcBef>
        <a:spcAft>
          <a:spcPts val="400"/>
        </a:spcAft>
        <a:buClrTx/>
        <a:buSzPct val="90000"/>
        <a:buFontTx/>
        <a:buNone/>
        <a:defRPr sz="2598" kern="1200" spc="-20" baseline="0">
          <a:solidFill>
            <a:schemeClr val="tx1"/>
          </a:solidFill>
          <a:latin typeface="+mn-lt"/>
          <a:ea typeface="+mn-ea"/>
          <a:cs typeface="+mn-cs"/>
        </a:defRPr>
      </a:lvl2pPr>
      <a:lvl3pPr marL="182770" indent="-182770" algn="l" defTabSz="456727" rtl="0" eaLnBrk="1" latinLnBrk="0" hangingPunct="1">
        <a:lnSpc>
          <a:spcPct val="95000"/>
        </a:lnSpc>
        <a:spcBef>
          <a:spcPts val="400"/>
        </a:spcBef>
        <a:spcAft>
          <a:spcPts val="400"/>
        </a:spcAft>
        <a:buClrTx/>
        <a:buSzPct val="90000"/>
        <a:buFont typeface="Arial"/>
        <a:buChar char="•"/>
        <a:defRPr sz="2198" i="0" kern="1200" spc="-20" baseline="0">
          <a:solidFill>
            <a:schemeClr val="tx1"/>
          </a:solidFill>
          <a:latin typeface="+mn-lt"/>
          <a:ea typeface="+mn-ea"/>
          <a:cs typeface="+mn-cs"/>
        </a:defRPr>
      </a:lvl3pPr>
      <a:lvl4pPr marL="365540" indent="-182746" algn="l" defTabSz="456727" rtl="0" eaLnBrk="1" latinLnBrk="0" hangingPunct="1">
        <a:lnSpc>
          <a:spcPct val="95000"/>
        </a:lnSpc>
        <a:spcBef>
          <a:spcPts val="400"/>
        </a:spcBef>
        <a:spcAft>
          <a:spcPts val="400"/>
        </a:spcAft>
        <a:buClrTx/>
        <a:buSzPct val="90000"/>
        <a:buFont typeface="Arial" panose="020B0604020202020204" pitchFamily="34" charset="0"/>
        <a:buChar char="•"/>
        <a:defRPr sz="1998" b="0" i="0" kern="1200" spc="-20">
          <a:solidFill>
            <a:schemeClr val="tx1"/>
          </a:solidFill>
          <a:latin typeface="+mn-lt"/>
          <a:ea typeface="+mn-ea"/>
          <a:cs typeface="+mn-cs"/>
        </a:defRPr>
      </a:lvl4pPr>
      <a:lvl5pPr marL="573088" indent="-192088" algn="l" defTabSz="456727" rtl="0" eaLnBrk="1" latinLnBrk="0" hangingPunct="1">
        <a:lnSpc>
          <a:spcPct val="95000"/>
        </a:lnSpc>
        <a:spcBef>
          <a:spcPts val="400"/>
        </a:spcBef>
        <a:spcAft>
          <a:spcPts val="400"/>
        </a:spcAft>
        <a:buClr>
          <a:schemeClr val="tx1"/>
        </a:buClr>
        <a:buSzPct val="90000"/>
        <a:buFont typeface="Arial" panose="020B0604020202020204" pitchFamily="34" charset="0"/>
        <a:buChar char="•"/>
        <a:tabLst/>
        <a:defRPr sz="1600" kern="1200" spc="-20" baseline="0">
          <a:solidFill>
            <a:schemeClr val="tx1"/>
          </a:solidFill>
          <a:latin typeface="+mn-lt"/>
          <a:ea typeface="+mn-ea"/>
          <a:cs typeface="+mn-cs"/>
        </a:defRPr>
      </a:lvl5pPr>
      <a:lvl6pPr marL="457026" indent="0" algn="l" defTabSz="456727" rtl="0" eaLnBrk="1" latinLnBrk="0" hangingPunct="1">
        <a:lnSpc>
          <a:spcPct val="95000"/>
        </a:lnSpc>
        <a:spcBef>
          <a:spcPts val="400"/>
        </a:spcBef>
        <a:spcAft>
          <a:spcPts val="400"/>
        </a:spcAft>
        <a:buFont typeface="Arial"/>
        <a:buNone/>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p:bodyStyle>
    <p:otherStyle>
      <a:defPPr>
        <a:defRPr lang="en-US"/>
      </a:defPPr>
      <a:lvl1pPr marL="0" algn="l" defTabSz="456727" rtl="0" eaLnBrk="1" latinLnBrk="0" hangingPunct="1">
        <a:defRPr sz="1898" kern="1200">
          <a:solidFill>
            <a:schemeClr val="tx1"/>
          </a:solidFill>
          <a:latin typeface="+mn-lt"/>
          <a:ea typeface="+mn-ea"/>
          <a:cs typeface="+mn-cs"/>
        </a:defRPr>
      </a:lvl1pPr>
      <a:lvl2pPr marL="456727" algn="l" defTabSz="456727" rtl="0" eaLnBrk="1" latinLnBrk="0" hangingPunct="1">
        <a:defRPr sz="1898" kern="1200">
          <a:solidFill>
            <a:schemeClr val="tx1"/>
          </a:solidFill>
          <a:latin typeface="+mn-lt"/>
          <a:ea typeface="+mn-ea"/>
          <a:cs typeface="+mn-cs"/>
        </a:defRPr>
      </a:lvl2pPr>
      <a:lvl3pPr marL="913453" algn="l" defTabSz="456727" rtl="0" eaLnBrk="1" latinLnBrk="0" hangingPunct="1">
        <a:defRPr sz="1898" kern="1200">
          <a:solidFill>
            <a:schemeClr val="tx1"/>
          </a:solidFill>
          <a:latin typeface="+mn-lt"/>
          <a:ea typeface="+mn-ea"/>
          <a:cs typeface="+mn-cs"/>
        </a:defRPr>
      </a:lvl3pPr>
      <a:lvl4pPr marL="1370179" algn="l" defTabSz="456727" rtl="0" eaLnBrk="1" latinLnBrk="0" hangingPunct="1">
        <a:defRPr sz="1898" kern="1200">
          <a:solidFill>
            <a:schemeClr val="tx1"/>
          </a:solidFill>
          <a:latin typeface="+mn-lt"/>
          <a:ea typeface="+mn-ea"/>
          <a:cs typeface="+mn-cs"/>
        </a:defRPr>
      </a:lvl4pPr>
      <a:lvl5pPr marL="1826907" algn="l" defTabSz="456727" rtl="0" eaLnBrk="1" latinLnBrk="0" hangingPunct="1">
        <a:defRPr sz="1898" kern="1200">
          <a:solidFill>
            <a:schemeClr val="tx1"/>
          </a:solidFill>
          <a:latin typeface="+mn-lt"/>
          <a:ea typeface="+mn-ea"/>
          <a:cs typeface="+mn-cs"/>
        </a:defRPr>
      </a:lvl5pPr>
      <a:lvl6pPr marL="2283634" algn="l" defTabSz="456727" rtl="0" eaLnBrk="1" latinLnBrk="0" hangingPunct="1">
        <a:defRPr sz="1898" kern="1200">
          <a:solidFill>
            <a:schemeClr val="tx1"/>
          </a:solidFill>
          <a:latin typeface="+mn-lt"/>
          <a:ea typeface="+mn-ea"/>
          <a:cs typeface="+mn-cs"/>
        </a:defRPr>
      </a:lvl6pPr>
      <a:lvl7pPr marL="2740359" algn="l" defTabSz="456727" rtl="0" eaLnBrk="1" latinLnBrk="0" hangingPunct="1">
        <a:defRPr sz="1898" kern="1200">
          <a:solidFill>
            <a:schemeClr val="tx1"/>
          </a:solidFill>
          <a:latin typeface="+mn-lt"/>
          <a:ea typeface="+mn-ea"/>
          <a:cs typeface="+mn-cs"/>
        </a:defRPr>
      </a:lvl7pPr>
      <a:lvl8pPr marL="3197086" algn="l" defTabSz="456727" rtl="0" eaLnBrk="1" latinLnBrk="0" hangingPunct="1">
        <a:defRPr sz="1898" kern="1200">
          <a:solidFill>
            <a:schemeClr val="tx1"/>
          </a:solidFill>
          <a:latin typeface="+mn-lt"/>
          <a:ea typeface="+mn-ea"/>
          <a:cs typeface="+mn-cs"/>
        </a:defRPr>
      </a:lvl8pPr>
      <a:lvl9pPr marL="3653815" algn="l" defTabSz="456727" rtl="0" eaLnBrk="1" latinLnBrk="0" hangingPunct="1">
        <a:defRPr sz="189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6">
          <p15:clr>
            <a:srgbClr val="F26B43"/>
          </p15:clr>
        </p15:guide>
        <p15:guide id="2" pos="383">
          <p15:clr>
            <a:srgbClr val="F26B43"/>
          </p15:clr>
        </p15:guide>
        <p15:guide id="3" pos="7295">
          <p15:clr>
            <a:srgbClr val="F26B43"/>
          </p15:clr>
        </p15:guide>
        <p15:guide id="4" orient="horz" pos="3888">
          <p15:clr>
            <a:srgbClr val="F26B43"/>
          </p15:clr>
        </p15:guide>
        <p15:guide id="5" orient="horz" pos="408">
          <p15:clr>
            <a:srgbClr val="F26B43"/>
          </p15:clr>
        </p15:guide>
        <p15:guide id="6" orient="horz" pos="1296">
          <p15:clr>
            <a:srgbClr val="F26B43"/>
          </p15:clr>
        </p15:guide>
        <p15:guide id="7" pos="3791">
          <p15:clr>
            <a:srgbClr val="F26B43"/>
          </p15:clr>
        </p15:guide>
        <p15:guide id="8" pos="3883">
          <p15:clr>
            <a:srgbClr val="F26B43"/>
          </p15:clr>
        </p15:guide>
        <p15:guide id="9" pos="2039">
          <p15:clr>
            <a:srgbClr val="F26B43"/>
          </p15:clr>
        </p15:guide>
        <p15:guide id="10" pos="2135">
          <p15:clr>
            <a:srgbClr val="F26B43"/>
          </p15:clr>
        </p15:guide>
        <p15:guide id="11" pos="5541">
          <p15:clr>
            <a:srgbClr val="F26B43"/>
          </p15:clr>
        </p15:guide>
        <p15:guide id="12" pos="5632">
          <p15:clr>
            <a:srgbClr val="F26B43"/>
          </p15:clr>
        </p15:guide>
        <p15:guide id="13" pos="2624">
          <p15:clr>
            <a:srgbClr val="F26B43"/>
          </p15:clr>
        </p15:guide>
        <p15:guide id="14" pos="2720">
          <p15:clr>
            <a:srgbClr val="F26B43"/>
          </p15:clr>
        </p15:guide>
        <p15:guide id="15" pos="4965">
          <p15:clr>
            <a:srgbClr val="F26B43"/>
          </p15:clr>
        </p15:guide>
        <p15:guide id="16" pos="5051">
          <p15:clr>
            <a:srgbClr val="F26B43"/>
          </p15:clr>
        </p15:guide>
        <p15:guide id="17" orient="horz" pos="120" userDrawn="1">
          <p15:clr>
            <a:srgbClr val="F26B43"/>
          </p15:clr>
        </p15:guide>
        <p15:guide id="18" orient="horz" pos="696" userDrawn="1">
          <p15:clr>
            <a:srgbClr val="F26B43"/>
          </p15:clr>
        </p15:guide>
        <p15:guide id="19" pos="311" userDrawn="1">
          <p15:clr>
            <a:srgbClr val="F26B43"/>
          </p15:clr>
        </p15:guide>
        <p15:guide id="20" orient="horz" pos="12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emf"/><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oleObject" Target="../embeddings/oleObject13.bin"/><Relationship Id="rId5" Type="http://schemas.openxmlformats.org/officeDocument/2006/relationships/notesSlide" Target="../notesSlides/notesSlide9.xml"/><Relationship Id="rId4"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1.emf"/><Relationship Id="rId2" Type="http://schemas.openxmlformats.org/officeDocument/2006/relationships/tags" Target="../tags/tag160.xml"/><Relationship Id="rId1" Type="http://schemas.openxmlformats.org/officeDocument/2006/relationships/vmlDrawing" Target="../drawings/vmlDrawing82.vml"/><Relationship Id="rId6" Type="http://schemas.openxmlformats.org/officeDocument/2006/relationships/oleObject" Target="../embeddings/oleObject15.bin"/><Relationship Id="rId5" Type="http://schemas.openxmlformats.org/officeDocument/2006/relationships/notesSlide" Target="../notesSlides/notesSlide96.xml"/><Relationship Id="rId4"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image" Target="../media/image1.emf"/><Relationship Id="rId2" Type="http://schemas.openxmlformats.org/officeDocument/2006/relationships/tags" Target="../tags/tag162.xml"/><Relationship Id="rId1" Type="http://schemas.openxmlformats.org/officeDocument/2006/relationships/vmlDrawing" Target="../drawings/vmlDrawing83.vml"/><Relationship Id="rId6" Type="http://schemas.openxmlformats.org/officeDocument/2006/relationships/oleObject" Target="../embeddings/oleObject15.bin"/><Relationship Id="rId5" Type="http://schemas.openxmlformats.org/officeDocument/2006/relationships/notesSlide" Target="../notesSlides/notesSlide97.xml"/><Relationship Id="rId4"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3.xml"/></Relationships>
</file>

<file path=ppt/slides/_rels/slide103.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image" Target="../media/image1.emf"/><Relationship Id="rId2" Type="http://schemas.openxmlformats.org/officeDocument/2006/relationships/tags" Target="../tags/tag164.xml"/><Relationship Id="rId1" Type="http://schemas.openxmlformats.org/officeDocument/2006/relationships/vmlDrawing" Target="../drawings/vmlDrawing84.vml"/><Relationship Id="rId6" Type="http://schemas.openxmlformats.org/officeDocument/2006/relationships/oleObject" Target="../embeddings/oleObject15.bin"/><Relationship Id="rId5" Type="http://schemas.openxmlformats.org/officeDocument/2006/relationships/notesSlide" Target="../notesSlides/notesSlide99.xml"/><Relationship Id="rId4"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tags" Target="../tags/tag167.xml"/><Relationship Id="rId7" Type="http://schemas.openxmlformats.org/officeDocument/2006/relationships/image" Target="../media/image1.emf"/><Relationship Id="rId2" Type="http://schemas.openxmlformats.org/officeDocument/2006/relationships/tags" Target="../tags/tag166.xml"/><Relationship Id="rId1" Type="http://schemas.openxmlformats.org/officeDocument/2006/relationships/vmlDrawing" Target="../drawings/vmlDrawing85.vml"/><Relationship Id="rId6" Type="http://schemas.openxmlformats.org/officeDocument/2006/relationships/oleObject" Target="../embeddings/oleObject15.bin"/><Relationship Id="rId5" Type="http://schemas.openxmlformats.org/officeDocument/2006/relationships/notesSlide" Target="../notesSlides/notesSlide100.xml"/><Relationship Id="rId4"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3.xml"/></Relationships>
</file>

<file path=ppt/slides/_rels/slide106.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1.emf"/><Relationship Id="rId2" Type="http://schemas.openxmlformats.org/officeDocument/2006/relationships/tags" Target="../tags/tag168.xml"/><Relationship Id="rId1" Type="http://schemas.openxmlformats.org/officeDocument/2006/relationships/vmlDrawing" Target="../drawings/vmlDrawing86.vml"/><Relationship Id="rId6" Type="http://schemas.openxmlformats.org/officeDocument/2006/relationships/oleObject" Target="../embeddings/oleObject15.bin"/><Relationship Id="rId5" Type="http://schemas.openxmlformats.org/officeDocument/2006/relationships/notesSlide" Target="../notesSlides/notesSlide102.xml"/><Relationship Id="rId4"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3.xml"/></Relationships>
</file>

<file path=ppt/slides/_rels/slide108.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image" Target="../media/image1.emf"/><Relationship Id="rId2" Type="http://schemas.openxmlformats.org/officeDocument/2006/relationships/tags" Target="../tags/tag170.xml"/><Relationship Id="rId1" Type="http://schemas.openxmlformats.org/officeDocument/2006/relationships/vmlDrawing" Target="../drawings/vmlDrawing87.vml"/><Relationship Id="rId6" Type="http://schemas.openxmlformats.org/officeDocument/2006/relationships/oleObject" Target="../embeddings/oleObject15.bin"/><Relationship Id="rId5" Type="http://schemas.openxmlformats.org/officeDocument/2006/relationships/notesSlide" Target="../notesSlides/notesSlide104.xml"/><Relationship Id="rId4"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1.emf"/><Relationship Id="rId2" Type="http://schemas.openxmlformats.org/officeDocument/2006/relationships/tags" Target="../tags/tag172.xml"/><Relationship Id="rId1" Type="http://schemas.openxmlformats.org/officeDocument/2006/relationships/vmlDrawing" Target="../drawings/vmlDrawing88.vml"/><Relationship Id="rId6" Type="http://schemas.openxmlformats.org/officeDocument/2006/relationships/oleObject" Target="../embeddings/oleObject15.bin"/><Relationship Id="rId5" Type="http://schemas.openxmlformats.org/officeDocument/2006/relationships/notesSlide" Target="../notesSlides/notesSlide105.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oleObject" Target="../embeddings/oleObject13.bin"/><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4.xml"/><Relationship Id="rId1" Type="http://schemas.openxmlformats.org/officeDocument/2006/relationships/vmlDrawing" Target="../drawings/vmlDrawing89.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06.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5.xml"/><Relationship Id="rId1" Type="http://schemas.openxmlformats.org/officeDocument/2006/relationships/vmlDrawing" Target="../drawings/vmlDrawing90.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0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3.xml"/></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6.xml"/><Relationship Id="rId1" Type="http://schemas.openxmlformats.org/officeDocument/2006/relationships/vmlDrawing" Target="../drawings/vmlDrawing91.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0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3.xml"/></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7.xml"/><Relationship Id="rId1" Type="http://schemas.openxmlformats.org/officeDocument/2006/relationships/vmlDrawing" Target="../drawings/vmlDrawing92.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1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3.xml"/></Relationships>
</file>

<file path=ppt/slides/_rels/slide118.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1.emf"/><Relationship Id="rId2" Type="http://schemas.openxmlformats.org/officeDocument/2006/relationships/tags" Target="../tags/tag178.xml"/><Relationship Id="rId1" Type="http://schemas.openxmlformats.org/officeDocument/2006/relationships/vmlDrawing" Target="../drawings/vmlDrawing93.vml"/><Relationship Id="rId6" Type="http://schemas.openxmlformats.org/officeDocument/2006/relationships/oleObject" Target="../embeddings/oleObject18.bin"/><Relationship Id="rId5" Type="http://schemas.openxmlformats.org/officeDocument/2006/relationships/notesSlide" Target="../notesSlides/notesSlide113.xml"/><Relationship Id="rId4"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emf"/><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oleObject" Target="../embeddings/oleObject13.bin"/><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0.xml"/><Relationship Id="rId1" Type="http://schemas.openxmlformats.org/officeDocument/2006/relationships/vmlDrawing" Target="../drawings/vmlDrawing94.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1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1.xml"/><Relationship Id="rId1" Type="http://schemas.openxmlformats.org/officeDocument/2006/relationships/vmlDrawing" Target="../drawings/vmlDrawing95.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1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2.xml"/><Relationship Id="rId1" Type="http://schemas.openxmlformats.org/officeDocument/2006/relationships/vmlDrawing" Target="../drawings/vmlDrawing96.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17.xml"/></Relationships>
</file>

<file path=ppt/slides/_rels/slide1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3.xml"/><Relationship Id="rId1" Type="http://schemas.openxmlformats.org/officeDocument/2006/relationships/vmlDrawing" Target="../drawings/vmlDrawing9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18.xml"/></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4.xml"/><Relationship Id="rId1" Type="http://schemas.openxmlformats.org/officeDocument/2006/relationships/vmlDrawing" Target="../drawings/vmlDrawing98.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19.xml"/></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5.xml"/><Relationship Id="rId1" Type="http://schemas.openxmlformats.org/officeDocument/2006/relationships/vmlDrawing" Target="../drawings/vmlDrawing99.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0.xml"/></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6.xml"/><Relationship Id="rId1" Type="http://schemas.openxmlformats.org/officeDocument/2006/relationships/vmlDrawing" Target="../drawings/vmlDrawing100.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1.xml"/></Relationships>
</file>

<file path=ppt/slides/_rels/slide1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7.xml"/><Relationship Id="rId1" Type="http://schemas.openxmlformats.org/officeDocument/2006/relationships/vmlDrawing" Target="../drawings/vmlDrawing101.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2.xml"/></Relationships>
</file>

<file path=ppt/slides/_rels/slide13.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oleObject" Target="../embeddings/oleObject13.bin"/><Relationship Id="rId5" Type="http://schemas.openxmlformats.org/officeDocument/2006/relationships/notesSlide" Target="../notesSlides/notesSlide12.xml"/><Relationship Id="rId4"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8.xml"/><Relationship Id="rId1" Type="http://schemas.openxmlformats.org/officeDocument/2006/relationships/vmlDrawing" Target="../drawings/vmlDrawing102.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3.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9.xml"/><Relationship Id="rId1" Type="http://schemas.openxmlformats.org/officeDocument/2006/relationships/vmlDrawing" Target="../drawings/vmlDrawing103.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4.xml"/></Relationships>
</file>

<file path=ppt/slides/_rels/slide1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0.xml"/><Relationship Id="rId1" Type="http://schemas.openxmlformats.org/officeDocument/2006/relationships/vmlDrawing" Target="../drawings/vmlDrawing104.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5.xml"/></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1.xml"/><Relationship Id="rId1" Type="http://schemas.openxmlformats.org/officeDocument/2006/relationships/vmlDrawing" Target="../drawings/vmlDrawing105.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6.xml"/></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2.xml"/><Relationship Id="rId1" Type="http://schemas.openxmlformats.org/officeDocument/2006/relationships/vmlDrawing" Target="../drawings/vmlDrawing106.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7.xml"/></Relationships>
</file>

<file path=ppt/slides/_rels/slide13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3.xml"/><Relationship Id="rId7" Type="http://schemas.openxmlformats.org/officeDocument/2006/relationships/image" Target="../media/image29.png"/><Relationship Id="rId2" Type="http://schemas.openxmlformats.org/officeDocument/2006/relationships/tags" Target="../tags/tag193.xml"/><Relationship Id="rId1" Type="http://schemas.openxmlformats.org/officeDocument/2006/relationships/vmlDrawing" Target="../drawings/vmlDrawing10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8.xml"/><Relationship Id="rId9" Type="http://schemas.openxmlformats.org/officeDocument/2006/relationships/image" Target="../media/image31.png"/></Relationships>
</file>

<file path=ppt/slides/_rels/slide13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3.xml"/><Relationship Id="rId7" Type="http://schemas.openxmlformats.org/officeDocument/2006/relationships/image" Target="../media/image29.png"/><Relationship Id="rId2" Type="http://schemas.openxmlformats.org/officeDocument/2006/relationships/tags" Target="../tags/tag194.xml"/><Relationship Id="rId1" Type="http://schemas.openxmlformats.org/officeDocument/2006/relationships/vmlDrawing" Target="../drawings/vmlDrawing108.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29.xml"/><Relationship Id="rId9" Type="http://schemas.openxmlformats.org/officeDocument/2006/relationships/image" Target="../media/image31.png"/></Relationships>
</file>

<file path=ppt/slides/_rels/slide13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3.xml"/><Relationship Id="rId7" Type="http://schemas.openxmlformats.org/officeDocument/2006/relationships/image" Target="../media/image29.png"/><Relationship Id="rId2" Type="http://schemas.openxmlformats.org/officeDocument/2006/relationships/tags" Target="../tags/tag195.xml"/><Relationship Id="rId1" Type="http://schemas.openxmlformats.org/officeDocument/2006/relationships/vmlDrawing" Target="../drawings/vmlDrawing109.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30.xml"/><Relationship Id="rId9" Type="http://schemas.openxmlformats.org/officeDocument/2006/relationships/image" Target="../media/image31.png"/></Relationships>
</file>

<file path=ppt/slides/_rels/slide1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6.xml"/><Relationship Id="rId1" Type="http://schemas.openxmlformats.org/officeDocument/2006/relationships/vmlDrawing" Target="../drawings/vmlDrawing110.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31.xml"/></Relationships>
</file>

<file path=ppt/slides/_rels/slide13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3.xml"/><Relationship Id="rId7" Type="http://schemas.openxmlformats.org/officeDocument/2006/relationships/image" Target="../media/image29.png"/><Relationship Id="rId2" Type="http://schemas.openxmlformats.org/officeDocument/2006/relationships/tags" Target="../tags/tag197.xml"/><Relationship Id="rId1" Type="http://schemas.openxmlformats.org/officeDocument/2006/relationships/vmlDrawing" Target="../drawings/vmlDrawing111.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32.xml"/><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8.xml"/><Relationship Id="rId1" Type="http://schemas.openxmlformats.org/officeDocument/2006/relationships/vmlDrawing" Target="../drawings/vmlDrawing112.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33.xml"/></Relationships>
</file>

<file path=ppt/slides/_rels/slide14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9.xml"/><Relationship Id="rId1" Type="http://schemas.openxmlformats.org/officeDocument/2006/relationships/vmlDrawing" Target="../drawings/vmlDrawing113.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34.xml"/></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0.xml"/><Relationship Id="rId1" Type="http://schemas.openxmlformats.org/officeDocument/2006/relationships/vmlDrawing" Target="../drawings/vmlDrawing114.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135.xml"/></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1.xml"/><Relationship Id="rId1" Type="http://schemas.openxmlformats.org/officeDocument/2006/relationships/vmlDrawing" Target="../drawings/vmlDrawing115.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36.xml"/></Relationships>
</file>

<file path=ppt/slides/_rels/slide1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2.xml"/><Relationship Id="rId1" Type="http://schemas.openxmlformats.org/officeDocument/2006/relationships/vmlDrawing" Target="../drawings/vmlDrawing116.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37.xml"/></Relationships>
</file>

<file path=ppt/slides/_rels/slide1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3.xml"/><Relationship Id="rId1" Type="http://schemas.openxmlformats.org/officeDocument/2006/relationships/vmlDrawing" Target="../drawings/vmlDrawing1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38.xml"/></Relationships>
</file>

<file path=ppt/slides/_rels/slide1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4.xml"/><Relationship Id="rId1" Type="http://schemas.openxmlformats.org/officeDocument/2006/relationships/vmlDrawing" Target="../drawings/vmlDrawing118.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39.xml"/></Relationships>
</file>

<file path=ppt/slides/_rels/slide1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5.xml"/><Relationship Id="rId1" Type="http://schemas.openxmlformats.org/officeDocument/2006/relationships/vmlDrawing" Target="../drawings/vmlDrawing119.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40.xml"/></Relationships>
</file>

<file path=ppt/slides/_rels/slide149.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emf"/><Relationship Id="rId2" Type="http://schemas.openxmlformats.org/officeDocument/2006/relationships/tags" Target="../tags/tag206.xml"/><Relationship Id="rId1" Type="http://schemas.openxmlformats.org/officeDocument/2006/relationships/vmlDrawing" Target="../drawings/vmlDrawing120.vml"/><Relationship Id="rId6" Type="http://schemas.openxmlformats.org/officeDocument/2006/relationships/oleObject" Target="../embeddings/oleObject18.bin"/><Relationship Id="rId5" Type="http://schemas.openxmlformats.org/officeDocument/2006/relationships/notesSlide" Target="../notesSlides/notesSlide141.xml"/><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emf"/><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oleObject" Target="../embeddings/oleObject13.bin"/><Relationship Id="rId5" Type="http://schemas.openxmlformats.org/officeDocument/2006/relationships/notesSlide" Target="../notesSlides/notesSlide14.xml"/><Relationship Id="rId4"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8.xml"/><Relationship Id="rId1" Type="http://schemas.openxmlformats.org/officeDocument/2006/relationships/vmlDrawing" Target="../drawings/vmlDrawing121.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4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3.xml"/></Relationships>
</file>

<file path=ppt/slides/_rels/slide15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9.xml"/><Relationship Id="rId1" Type="http://schemas.openxmlformats.org/officeDocument/2006/relationships/vmlDrawing" Target="../drawings/vmlDrawing122.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4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3.xml"/></Relationships>
</file>

<file path=ppt/slides/_rels/slide15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0.xml"/><Relationship Id="rId1" Type="http://schemas.openxmlformats.org/officeDocument/2006/relationships/vmlDrawing" Target="../drawings/vmlDrawing123.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4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oleObject" Target="../embeddings/oleObject13.bin"/><Relationship Id="rId5" Type="http://schemas.openxmlformats.org/officeDocument/2006/relationships/notesSlide" Target="../notesSlides/notesSlide15.xml"/><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1.emf"/><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oleObject" Target="../embeddings/oleObject13.bin"/><Relationship Id="rId5" Type="http://schemas.openxmlformats.org/officeDocument/2006/relationships/notesSlide" Target="../notesSlides/notesSlide16.xml"/><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emf"/><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oleObject" Target="../embeddings/oleObject13.bin"/><Relationship Id="rId5" Type="http://schemas.openxmlformats.org/officeDocument/2006/relationships/notesSlide" Target="../notesSlides/notesSlide18.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50.xml"/><Relationship Id="rId7" Type="http://schemas.openxmlformats.org/officeDocument/2006/relationships/image" Target="../media/image1.emf"/><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oleObject" Target="../embeddings/oleObject13.bin"/><Relationship Id="rId5" Type="http://schemas.openxmlformats.org/officeDocument/2006/relationships/notesSlide" Target="../notesSlides/notesSlide20.xml"/><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emf"/><Relationship Id="rId2" Type="http://schemas.openxmlformats.org/officeDocument/2006/relationships/tags" Target="../tags/tag51.xml"/><Relationship Id="rId1" Type="http://schemas.openxmlformats.org/officeDocument/2006/relationships/vmlDrawing" Target="../drawings/vmlDrawing26.vml"/><Relationship Id="rId6" Type="http://schemas.openxmlformats.org/officeDocument/2006/relationships/oleObject" Target="../embeddings/oleObject13.bin"/><Relationship Id="rId5" Type="http://schemas.openxmlformats.org/officeDocument/2006/relationships/notesSlide" Target="../notesSlides/notesSlide22.xml"/><Relationship Id="rId4"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1.emf"/><Relationship Id="rId2" Type="http://schemas.openxmlformats.org/officeDocument/2006/relationships/tags" Target="../tags/tag53.xml"/><Relationship Id="rId1" Type="http://schemas.openxmlformats.org/officeDocument/2006/relationships/vmlDrawing" Target="../drawings/vmlDrawing27.vml"/><Relationship Id="rId6" Type="http://schemas.openxmlformats.org/officeDocument/2006/relationships/oleObject" Target="../embeddings/oleObject13.bin"/><Relationship Id="rId5" Type="http://schemas.openxmlformats.org/officeDocument/2006/relationships/notesSlide" Target="../notesSlides/notesSlide23.xml"/><Relationship Id="rId4"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1.emf"/><Relationship Id="rId2" Type="http://schemas.openxmlformats.org/officeDocument/2006/relationships/tags" Target="../tags/tag55.xml"/><Relationship Id="rId1" Type="http://schemas.openxmlformats.org/officeDocument/2006/relationships/vmlDrawing" Target="../drawings/vmlDrawing28.vml"/><Relationship Id="rId6" Type="http://schemas.openxmlformats.org/officeDocument/2006/relationships/oleObject" Target="../embeddings/oleObject13.bin"/><Relationship Id="rId5" Type="http://schemas.openxmlformats.org/officeDocument/2006/relationships/notesSlide" Target="../notesSlides/notesSlide24.xml"/><Relationship Id="rId4"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emf"/><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oleObject" Target="../embeddings/oleObject13.bin"/><Relationship Id="rId5" Type="http://schemas.openxmlformats.org/officeDocument/2006/relationships/notesSlide" Target="../notesSlides/notesSlide25.xml"/><Relationship Id="rId4"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emf"/><Relationship Id="rId2" Type="http://schemas.openxmlformats.org/officeDocument/2006/relationships/tags" Target="../tags/tag59.xml"/><Relationship Id="rId1" Type="http://schemas.openxmlformats.org/officeDocument/2006/relationships/vmlDrawing" Target="../drawings/vmlDrawing30.vml"/><Relationship Id="rId6" Type="http://schemas.openxmlformats.org/officeDocument/2006/relationships/oleObject" Target="../embeddings/oleObject13.bin"/><Relationship Id="rId5" Type="http://schemas.openxmlformats.org/officeDocument/2006/relationships/notesSlide" Target="../notesSlides/notesSlide27.xml"/><Relationship Id="rId4"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emf"/><Relationship Id="rId2" Type="http://schemas.openxmlformats.org/officeDocument/2006/relationships/tags" Target="../tags/tag61.xml"/><Relationship Id="rId1" Type="http://schemas.openxmlformats.org/officeDocument/2006/relationships/vmlDrawing" Target="../drawings/vmlDrawing31.vml"/><Relationship Id="rId6" Type="http://schemas.openxmlformats.org/officeDocument/2006/relationships/oleObject" Target="../embeddings/oleObject13.bin"/><Relationship Id="rId5" Type="http://schemas.openxmlformats.org/officeDocument/2006/relationships/notesSlide" Target="../notesSlides/notesSlide28.xml"/><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education.intuit.ca/education-program/students.jsp" TargetMode="Externa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1.emf"/><Relationship Id="rId2" Type="http://schemas.openxmlformats.org/officeDocument/2006/relationships/tags" Target="../tags/tag63.xml"/><Relationship Id="rId1" Type="http://schemas.openxmlformats.org/officeDocument/2006/relationships/vmlDrawing" Target="../drawings/vmlDrawing32.vml"/><Relationship Id="rId6" Type="http://schemas.openxmlformats.org/officeDocument/2006/relationships/oleObject" Target="../embeddings/oleObject13.bin"/><Relationship Id="rId5" Type="http://schemas.openxmlformats.org/officeDocument/2006/relationships/notesSlide" Target="../notesSlides/notesSlide29.xml"/><Relationship Id="rId4"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emf"/><Relationship Id="rId2" Type="http://schemas.openxmlformats.org/officeDocument/2006/relationships/tags" Target="../tags/tag65.xml"/><Relationship Id="rId1" Type="http://schemas.openxmlformats.org/officeDocument/2006/relationships/vmlDrawing" Target="../drawings/vmlDrawing33.vml"/><Relationship Id="rId6" Type="http://schemas.openxmlformats.org/officeDocument/2006/relationships/oleObject" Target="../embeddings/oleObject13.bin"/><Relationship Id="rId5" Type="http://schemas.openxmlformats.org/officeDocument/2006/relationships/notesSlide" Target="../notesSlides/notesSlide31.xml"/><Relationship Id="rId4"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emf"/><Relationship Id="rId2" Type="http://schemas.openxmlformats.org/officeDocument/2006/relationships/tags" Target="../tags/tag67.xml"/><Relationship Id="rId1" Type="http://schemas.openxmlformats.org/officeDocument/2006/relationships/vmlDrawing" Target="../drawings/vmlDrawing34.vml"/><Relationship Id="rId6" Type="http://schemas.openxmlformats.org/officeDocument/2006/relationships/oleObject" Target="../embeddings/oleObject13.bin"/><Relationship Id="rId5" Type="http://schemas.openxmlformats.org/officeDocument/2006/relationships/notesSlide" Target="../notesSlides/notesSlide32.xml"/><Relationship Id="rId4"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emf"/><Relationship Id="rId2" Type="http://schemas.openxmlformats.org/officeDocument/2006/relationships/tags" Target="../tags/tag69.xml"/><Relationship Id="rId1" Type="http://schemas.openxmlformats.org/officeDocument/2006/relationships/vmlDrawing" Target="../drawings/vmlDrawing35.vml"/><Relationship Id="rId6" Type="http://schemas.openxmlformats.org/officeDocument/2006/relationships/oleObject" Target="../embeddings/oleObject13.bin"/><Relationship Id="rId5" Type="http://schemas.openxmlformats.org/officeDocument/2006/relationships/notesSlide" Target="../notesSlides/notesSlide33.xml"/><Relationship Id="rId4"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1.emf"/><Relationship Id="rId2" Type="http://schemas.openxmlformats.org/officeDocument/2006/relationships/tags" Target="../tags/tag71.xml"/><Relationship Id="rId1" Type="http://schemas.openxmlformats.org/officeDocument/2006/relationships/vmlDrawing" Target="../drawings/vmlDrawing36.vml"/><Relationship Id="rId6" Type="http://schemas.openxmlformats.org/officeDocument/2006/relationships/oleObject" Target="../embeddings/oleObject13.bin"/><Relationship Id="rId5" Type="http://schemas.openxmlformats.org/officeDocument/2006/relationships/notesSlide" Target="../notesSlides/notesSlide34.xml"/><Relationship Id="rId4"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emf"/><Relationship Id="rId2" Type="http://schemas.openxmlformats.org/officeDocument/2006/relationships/tags" Target="../tags/tag73.xml"/><Relationship Id="rId1" Type="http://schemas.openxmlformats.org/officeDocument/2006/relationships/vmlDrawing" Target="../drawings/vmlDrawing37.vml"/><Relationship Id="rId6" Type="http://schemas.openxmlformats.org/officeDocument/2006/relationships/oleObject" Target="../embeddings/oleObject13.bin"/><Relationship Id="rId5" Type="http://schemas.openxmlformats.org/officeDocument/2006/relationships/notesSlide" Target="../notesSlides/notesSlide36.xml"/><Relationship Id="rId4"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1.emf"/><Relationship Id="rId2" Type="http://schemas.openxmlformats.org/officeDocument/2006/relationships/tags" Target="../tags/tag75.xml"/><Relationship Id="rId1" Type="http://schemas.openxmlformats.org/officeDocument/2006/relationships/vmlDrawing" Target="../drawings/vmlDrawing38.vml"/><Relationship Id="rId6" Type="http://schemas.openxmlformats.org/officeDocument/2006/relationships/oleObject" Target="../embeddings/oleObject13.bin"/><Relationship Id="rId5" Type="http://schemas.openxmlformats.org/officeDocument/2006/relationships/notesSlide" Target="../notesSlides/notesSlide37.xml"/><Relationship Id="rId4"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1.emf"/><Relationship Id="rId2" Type="http://schemas.openxmlformats.org/officeDocument/2006/relationships/tags" Target="../tags/tag77.xml"/><Relationship Id="rId1" Type="http://schemas.openxmlformats.org/officeDocument/2006/relationships/vmlDrawing" Target="../drawings/vmlDrawing39.vml"/><Relationship Id="rId6" Type="http://schemas.openxmlformats.org/officeDocument/2006/relationships/oleObject" Target="../embeddings/oleObject13.bin"/><Relationship Id="rId5" Type="http://schemas.openxmlformats.org/officeDocument/2006/relationships/notesSlide" Target="../notesSlides/notesSlide38.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emf"/><Relationship Id="rId2" Type="http://schemas.openxmlformats.org/officeDocument/2006/relationships/tags" Target="../tags/tag79.xml"/><Relationship Id="rId1" Type="http://schemas.openxmlformats.org/officeDocument/2006/relationships/vmlDrawing" Target="../drawings/vmlDrawing40.vml"/><Relationship Id="rId6" Type="http://schemas.openxmlformats.org/officeDocument/2006/relationships/oleObject" Target="../embeddings/oleObject13.bin"/><Relationship Id="rId5" Type="http://schemas.openxmlformats.org/officeDocument/2006/relationships/notesSlide" Target="../notesSlides/notesSlide39.xml"/><Relationship Id="rId4"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82.xml"/><Relationship Id="rId7" Type="http://schemas.openxmlformats.org/officeDocument/2006/relationships/image" Target="../media/image1.emf"/><Relationship Id="rId2" Type="http://schemas.openxmlformats.org/officeDocument/2006/relationships/tags" Target="../tags/tag81.xml"/><Relationship Id="rId1" Type="http://schemas.openxmlformats.org/officeDocument/2006/relationships/vmlDrawing" Target="../drawings/vmlDrawing41.vml"/><Relationship Id="rId6" Type="http://schemas.openxmlformats.org/officeDocument/2006/relationships/oleObject" Target="../embeddings/oleObject13.bin"/><Relationship Id="rId5" Type="http://schemas.openxmlformats.org/officeDocument/2006/relationships/notesSlide" Target="../notesSlides/notesSlide40.xml"/><Relationship Id="rId4"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84.xml"/><Relationship Id="rId7" Type="http://schemas.openxmlformats.org/officeDocument/2006/relationships/image" Target="../media/image1.emf"/><Relationship Id="rId2" Type="http://schemas.openxmlformats.org/officeDocument/2006/relationships/tags" Target="../tags/tag83.xml"/><Relationship Id="rId1" Type="http://schemas.openxmlformats.org/officeDocument/2006/relationships/vmlDrawing" Target="../drawings/vmlDrawing42.vml"/><Relationship Id="rId6" Type="http://schemas.openxmlformats.org/officeDocument/2006/relationships/oleObject" Target="../embeddings/oleObject13.bin"/><Relationship Id="rId5" Type="http://schemas.openxmlformats.org/officeDocument/2006/relationships/notesSlide" Target="../notesSlides/notesSlide42.xml"/><Relationship Id="rId4"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1.emf"/><Relationship Id="rId2" Type="http://schemas.openxmlformats.org/officeDocument/2006/relationships/tags" Target="../tags/tag85.xml"/><Relationship Id="rId1" Type="http://schemas.openxmlformats.org/officeDocument/2006/relationships/vmlDrawing" Target="../drawings/vmlDrawing43.vml"/><Relationship Id="rId6" Type="http://schemas.openxmlformats.org/officeDocument/2006/relationships/oleObject" Target="../embeddings/oleObject13.bin"/><Relationship Id="rId5" Type="http://schemas.openxmlformats.org/officeDocument/2006/relationships/notesSlide" Target="../notesSlides/notesSlide43.xml"/><Relationship Id="rId4"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emf"/><Relationship Id="rId2" Type="http://schemas.openxmlformats.org/officeDocument/2006/relationships/tags" Target="../tags/tag87.xml"/><Relationship Id="rId1" Type="http://schemas.openxmlformats.org/officeDocument/2006/relationships/vmlDrawing" Target="../drawings/vmlDrawing44.vml"/><Relationship Id="rId6" Type="http://schemas.openxmlformats.org/officeDocument/2006/relationships/oleObject" Target="../embeddings/oleObject13.bin"/><Relationship Id="rId5" Type="http://schemas.openxmlformats.org/officeDocument/2006/relationships/notesSlide" Target="../notesSlides/notesSlide45.xml"/><Relationship Id="rId4"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1.emf"/><Relationship Id="rId2" Type="http://schemas.openxmlformats.org/officeDocument/2006/relationships/tags" Target="../tags/tag89.xml"/><Relationship Id="rId1" Type="http://schemas.openxmlformats.org/officeDocument/2006/relationships/vmlDrawing" Target="../drawings/vmlDrawing45.vml"/><Relationship Id="rId6" Type="http://schemas.openxmlformats.org/officeDocument/2006/relationships/oleObject" Target="../embeddings/oleObject13.bin"/><Relationship Id="rId5" Type="http://schemas.openxmlformats.org/officeDocument/2006/relationships/notesSlide" Target="../notesSlides/notesSlide46.xml"/><Relationship Id="rId4"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emf"/><Relationship Id="rId2" Type="http://schemas.openxmlformats.org/officeDocument/2006/relationships/tags" Target="../tags/tag91.xml"/><Relationship Id="rId1" Type="http://schemas.openxmlformats.org/officeDocument/2006/relationships/vmlDrawing" Target="../drawings/vmlDrawing46.vml"/><Relationship Id="rId6" Type="http://schemas.openxmlformats.org/officeDocument/2006/relationships/oleObject" Target="../embeddings/oleObject13.bin"/><Relationship Id="rId5" Type="http://schemas.openxmlformats.org/officeDocument/2006/relationships/notesSlide" Target="../notesSlides/notesSlide47.xml"/><Relationship Id="rId4"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1.emf"/><Relationship Id="rId2" Type="http://schemas.openxmlformats.org/officeDocument/2006/relationships/tags" Target="../tags/tag93.xml"/><Relationship Id="rId1" Type="http://schemas.openxmlformats.org/officeDocument/2006/relationships/vmlDrawing" Target="../drawings/vmlDrawing47.vml"/><Relationship Id="rId6" Type="http://schemas.openxmlformats.org/officeDocument/2006/relationships/oleObject" Target="../embeddings/oleObject13.bin"/><Relationship Id="rId5" Type="http://schemas.openxmlformats.org/officeDocument/2006/relationships/notesSlide" Target="../notesSlides/notesSlide49.xml"/><Relationship Id="rId4"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emf"/><Relationship Id="rId2" Type="http://schemas.openxmlformats.org/officeDocument/2006/relationships/tags" Target="../tags/tag95.xml"/><Relationship Id="rId1" Type="http://schemas.openxmlformats.org/officeDocument/2006/relationships/vmlDrawing" Target="../drawings/vmlDrawing48.vml"/><Relationship Id="rId6" Type="http://schemas.openxmlformats.org/officeDocument/2006/relationships/oleObject" Target="../embeddings/oleObject13.bin"/><Relationship Id="rId5" Type="http://schemas.openxmlformats.org/officeDocument/2006/relationships/notesSlide" Target="../notesSlides/notesSlide50.xml"/><Relationship Id="rId4"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1.emf"/><Relationship Id="rId2" Type="http://schemas.openxmlformats.org/officeDocument/2006/relationships/tags" Target="../tags/tag97.xml"/><Relationship Id="rId1" Type="http://schemas.openxmlformats.org/officeDocument/2006/relationships/vmlDrawing" Target="../drawings/vmlDrawing49.vml"/><Relationship Id="rId6" Type="http://schemas.openxmlformats.org/officeDocument/2006/relationships/oleObject" Target="../embeddings/oleObject13.bin"/><Relationship Id="rId5" Type="http://schemas.openxmlformats.org/officeDocument/2006/relationships/notesSlide" Target="../notesSlides/notesSlide52.xml"/><Relationship Id="rId4"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1.emf"/><Relationship Id="rId2" Type="http://schemas.openxmlformats.org/officeDocument/2006/relationships/tags" Target="../tags/tag99.xml"/><Relationship Id="rId1" Type="http://schemas.openxmlformats.org/officeDocument/2006/relationships/vmlDrawing" Target="../drawings/vmlDrawing50.vml"/><Relationship Id="rId6" Type="http://schemas.openxmlformats.org/officeDocument/2006/relationships/oleObject" Target="../embeddings/oleObject13.bin"/><Relationship Id="rId5" Type="http://schemas.openxmlformats.org/officeDocument/2006/relationships/notesSlide" Target="../notesSlides/notesSlide53.xml"/><Relationship Id="rId4"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emf"/><Relationship Id="rId2" Type="http://schemas.openxmlformats.org/officeDocument/2006/relationships/tags" Target="../tags/tag101.xml"/><Relationship Id="rId1" Type="http://schemas.openxmlformats.org/officeDocument/2006/relationships/vmlDrawing" Target="../drawings/vmlDrawing51.vml"/><Relationship Id="rId6" Type="http://schemas.openxmlformats.org/officeDocument/2006/relationships/oleObject" Target="../embeddings/oleObject13.bin"/><Relationship Id="rId5" Type="http://schemas.openxmlformats.org/officeDocument/2006/relationships/notesSlide" Target="../notesSlides/notesSlide54.xml"/><Relationship Id="rId4"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4.xml"/><Relationship Id="rId7" Type="http://schemas.openxmlformats.org/officeDocument/2006/relationships/image" Target="../media/image25.png"/><Relationship Id="rId2" Type="http://schemas.openxmlformats.org/officeDocument/2006/relationships/tags" Target="../tags/tag103.xml"/><Relationship Id="rId1" Type="http://schemas.openxmlformats.org/officeDocument/2006/relationships/vmlDrawing" Target="../drawings/vmlDrawing52.vml"/><Relationship Id="rId6" Type="http://schemas.openxmlformats.org/officeDocument/2006/relationships/image" Target="../media/image24.png"/><Relationship Id="rId5" Type="http://schemas.openxmlformats.org/officeDocument/2006/relationships/notesSlide" Target="../notesSlides/notesSlide56.xml"/><Relationship Id="rId4" Type="http://schemas.openxmlformats.org/officeDocument/2006/relationships/slideLayout" Target="../slideLayouts/slideLayout5.xml"/><Relationship Id="rId9" Type="http://schemas.openxmlformats.org/officeDocument/2006/relationships/image" Target="../media/image1.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5.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5.xml"/><Relationship Id="rId4"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6.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7.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1.emf"/><Relationship Id="rId2" Type="http://schemas.openxmlformats.org/officeDocument/2006/relationships/tags" Target="../tags/tag108.xml"/><Relationship Id="rId1" Type="http://schemas.openxmlformats.org/officeDocument/2006/relationships/vmlDrawing" Target="../drawings/vmlDrawing56.vml"/><Relationship Id="rId6" Type="http://schemas.openxmlformats.org/officeDocument/2006/relationships/oleObject" Target="../embeddings/oleObject15.bin"/><Relationship Id="rId5" Type="http://schemas.openxmlformats.org/officeDocument/2006/relationships/notesSlide" Target="../notesSlides/notesSlide62.xml"/><Relationship Id="rId4"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1.emf"/><Relationship Id="rId2" Type="http://schemas.openxmlformats.org/officeDocument/2006/relationships/tags" Target="../tags/tag110.xml"/><Relationship Id="rId1" Type="http://schemas.openxmlformats.org/officeDocument/2006/relationships/vmlDrawing" Target="../drawings/vmlDrawing57.vml"/><Relationship Id="rId6" Type="http://schemas.openxmlformats.org/officeDocument/2006/relationships/oleObject" Target="../embeddings/oleObject15.bin"/><Relationship Id="rId5" Type="http://schemas.openxmlformats.org/officeDocument/2006/relationships/notesSlide" Target="../notesSlides/notesSlide63.xml"/><Relationship Id="rId4"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1.emf"/><Relationship Id="rId2" Type="http://schemas.openxmlformats.org/officeDocument/2006/relationships/tags" Target="../tags/tag112.xml"/><Relationship Id="rId1" Type="http://schemas.openxmlformats.org/officeDocument/2006/relationships/vmlDrawing" Target="../drawings/vmlDrawing58.vml"/><Relationship Id="rId6" Type="http://schemas.openxmlformats.org/officeDocument/2006/relationships/oleObject" Target="../embeddings/oleObject15.bin"/><Relationship Id="rId5" Type="http://schemas.openxmlformats.org/officeDocument/2006/relationships/notesSlide" Target="../notesSlides/notesSlide64.xml"/><Relationship Id="rId4"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1.emf"/><Relationship Id="rId2" Type="http://schemas.openxmlformats.org/officeDocument/2006/relationships/tags" Target="../tags/tag114.xml"/><Relationship Id="rId1" Type="http://schemas.openxmlformats.org/officeDocument/2006/relationships/vmlDrawing" Target="../drawings/vmlDrawing59.vml"/><Relationship Id="rId6" Type="http://schemas.openxmlformats.org/officeDocument/2006/relationships/oleObject" Target="../embeddings/oleObject16.bin"/><Relationship Id="rId5" Type="http://schemas.openxmlformats.org/officeDocument/2006/relationships/notesSlide" Target="../notesSlides/notesSlide66.xml"/><Relationship Id="rId4"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emf"/><Relationship Id="rId2" Type="http://schemas.openxmlformats.org/officeDocument/2006/relationships/tags" Target="../tags/tag116.xml"/><Relationship Id="rId1" Type="http://schemas.openxmlformats.org/officeDocument/2006/relationships/vmlDrawing" Target="../drawings/vmlDrawing60.vml"/><Relationship Id="rId6" Type="http://schemas.openxmlformats.org/officeDocument/2006/relationships/oleObject" Target="../embeddings/oleObject16.bin"/><Relationship Id="rId5" Type="http://schemas.openxmlformats.org/officeDocument/2006/relationships/notesSlide" Target="../notesSlides/notesSlide67.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13.bin"/><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1.emf"/><Relationship Id="rId2" Type="http://schemas.openxmlformats.org/officeDocument/2006/relationships/tags" Target="../tags/tag118.xml"/><Relationship Id="rId1" Type="http://schemas.openxmlformats.org/officeDocument/2006/relationships/vmlDrawing" Target="../drawings/vmlDrawing61.vml"/><Relationship Id="rId6" Type="http://schemas.openxmlformats.org/officeDocument/2006/relationships/oleObject" Target="../embeddings/oleObject16.bin"/><Relationship Id="rId5" Type="http://schemas.openxmlformats.org/officeDocument/2006/relationships/notesSlide" Target="../notesSlides/notesSlide68.xml"/><Relationship Id="rId4"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2.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1.emf"/><Relationship Id="rId2" Type="http://schemas.openxmlformats.org/officeDocument/2006/relationships/tags" Target="../tags/tag120.xml"/><Relationship Id="rId1" Type="http://schemas.openxmlformats.org/officeDocument/2006/relationships/vmlDrawing" Target="../drawings/vmlDrawing62.vml"/><Relationship Id="rId6" Type="http://schemas.openxmlformats.org/officeDocument/2006/relationships/oleObject" Target="../embeddings/oleObject15.bin"/><Relationship Id="rId5" Type="http://schemas.openxmlformats.org/officeDocument/2006/relationships/notesSlide" Target="../notesSlides/notesSlide69.xml"/><Relationship Id="rId4"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1.emf"/><Relationship Id="rId2" Type="http://schemas.openxmlformats.org/officeDocument/2006/relationships/tags" Target="../tags/tag122.xml"/><Relationship Id="rId1" Type="http://schemas.openxmlformats.org/officeDocument/2006/relationships/vmlDrawing" Target="../drawings/vmlDrawing63.vml"/><Relationship Id="rId6" Type="http://schemas.openxmlformats.org/officeDocument/2006/relationships/oleObject" Target="../embeddings/oleObject15.bin"/><Relationship Id="rId5" Type="http://schemas.openxmlformats.org/officeDocument/2006/relationships/notesSlide" Target="../notesSlides/notesSlide70.xml"/><Relationship Id="rId4"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1.emf"/><Relationship Id="rId2" Type="http://schemas.openxmlformats.org/officeDocument/2006/relationships/tags" Target="../tags/tag124.xml"/><Relationship Id="rId1" Type="http://schemas.openxmlformats.org/officeDocument/2006/relationships/vmlDrawing" Target="../drawings/vmlDrawing64.vml"/><Relationship Id="rId6" Type="http://schemas.openxmlformats.org/officeDocument/2006/relationships/oleObject" Target="../embeddings/oleObject15.bin"/><Relationship Id="rId5" Type="http://schemas.openxmlformats.org/officeDocument/2006/relationships/notesSlide" Target="../notesSlides/notesSlide71.xml"/><Relationship Id="rId4"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emf"/><Relationship Id="rId2" Type="http://schemas.openxmlformats.org/officeDocument/2006/relationships/tags" Target="../tags/tag126.xml"/><Relationship Id="rId1" Type="http://schemas.openxmlformats.org/officeDocument/2006/relationships/vmlDrawing" Target="../drawings/vmlDrawing65.vml"/><Relationship Id="rId6" Type="http://schemas.openxmlformats.org/officeDocument/2006/relationships/oleObject" Target="../embeddings/oleObject15.bin"/><Relationship Id="rId5" Type="http://schemas.openxmlformats.org/officeDocument/2006/relationships/notesSlide" Target="../notesSlides/notesSlide73.xml"/><Relationship Id="rId4"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1.emf"/><Relationship Id="rId2" Type="http://schemas.openxmlformats.org/officeDocument/2006/relationships/tags" Target="../tags/tag128.xml"/><Relationship Id="rId1" Type="http://schemas.openxmlformats.org/officeDocument/2006/relationships/vmlDrawing" Target="../drawings/vmlDrawing66.vml"/><Relationship Id="rId6" Type="http://schemas.openxmlformats.org/officeDocument/2006/relationships/oleObject" Target="../embeddings/oleObject16.bin"/><Relationship Id="rId5" Type="http://schemas.openxmlformats.org/officeDocument/2006/relationships/notesSlide" Target="../notesSlides/notesSlide75.xml"/><Relationship Id="rId4"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0.xml"/><Relationship Id="rId7" Type="http://schemas.openxmlformats.org/officeDocument/2006/relationships/image" Target="../media/image1.emf"/><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oleObject" Target="../embeddings/oleObject13.bin"/><Relationship Id="rId5" Type="http://schemas.openxmlformats.org/officeDocument/2006/relationships/notesSlide" Target="../notesSlides/notesSlide7.xml"/><Relationship Id="rId4" Type="http://schemas.openxmlformats.org/officeDocument/2006/relationships/slideLayout" Target="../slideLayouts/slideLayout5.xml"/><Relationship Id="rId9" Type="http://schemas.openxmlformats.org/officeDocument/2006/relationships/image" Target="../media/image20.png"/></Relationships>
</file>

<file path=ppt/slides/_rels/slide80.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1.emf"/><Relationship Id="rId2" Type="http://schemas.openxmlformats.org/officeDocument/2006/relationships/tags" Target="../tags/tag130.xml"/><Relationship Id="rId1" Type="http://schemas.openxmlformats.org/officeDocument/2006/relationships/vmlDrawing" Target="../drawings/vmlDrawing67.vml"/><Relationship Id="rId6" Type="http://schemas.openxmlformats.org/officeDocument/2006/relationships/oleObject" Target="../embeddings/oleObject15.bin"/><Relationship Id="rId5" Type="http://schemas.openxmlformats.org/officeDocument/2006/relationships/notesSlide" Target="../notesSlides/notesSlide77.xml"/><Relationship Id="rId4"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33.xml"/><Relationship Id="rId7" Type="http://schemas.openxmlformats.org/officeDocument/2006/relationships/image" Target="../media/image1.emf"/><Relationship Id="rId2" Type="http://schemas.openxmlformats.org/officeDocument/2006/relationships/tags" Target="../tags/tag132.xml"/><Relationship Id="rId1" Type="http://schemas.openxmlformats.org/officeDocument/2006/relationships/vmlDrawing" Target="../drawings/vmlDrawing68.vml"/><Relationship Id="rId6" Type="http://schemas.openxmlformats.org/officeDocument/2006/relationships/oleObject" Target="../embeddings/oleObject15.bin"/><Relationship Id="rId5" Type="http://schemas.openxmlformats.org/officeDocument/2006/relationships/notesSlide" Target="../notesSlides/notesSlide79.xml"/><Relationship Id="rId4"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4.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1.emf"/><Relationship Id="rId2" Type="http://schemas.openxmlformats.org/officeDocument/2006/relationships/tags" Target="../tags/tag134.xml"/><Relationship Id="rId1" Type="http://schemas.openxmlformats.org/officeDocument/2006/relationships/vmlDrawing" Target="../drawings/vmlDrawing69.vml"/><Relationship Id="rId6" Type="http://schemas.openxmlformats.org/officeDocument/2006/relationships/oleObject" Target="../embeddings/oleObject16.bin"/><Relationship Id="rId5" Type="http://schemas.openxmlformats.org/officeDocument/2006/relationships/notesSlide" Target="../notesSlides/notesSlide80.xml"/><Relationship Id="rId4"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1.emf"/><Relationship Id="rId2" Type="http://schemas.openxmlformats.org/officeDocument/2006/relationships/tags" Target="../tags/tag136.xml"/><Relationship Id="rId1" Type="http://schemas.openxmlformats.org/officeDocument/2006/relationships/vmlDrawing" Target="../drawings/vmlDrawing70.vml"/><Relationship Id="rId6" Type="http://schemas.openxmlformats.org/officeDocument/2006/relationships/oleObject" Target="../embeddings/oleObject15.bin"/><Relationship Id="rId5" Type="http://schemas.openxmlformats.org/officeDocument/2006/relationships/notesSlide" Target="../notesSlides/notesSlide81.xml"/><Relationship Id="rId4"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image" Target="../media/image1.emf"/><Relationship Id="rId2" Type="http://schemas.openxmlformats.org/officeDocument/2006/relationships/tags" Target="../tags/tag138.xml"/><Relationship Id="rId1" Type="http://schemas.openxmlformats.org/officeDocument/2006/relationships/vmlDrawing" Target="../drawings/vmlDrawing71.vml"/><Relationship Id="rId6" Type="http://schemas.openxmlformats.org/officeDocument/2006/relationships/oleObject" Target="../embeddings/oleObject15.bin"/><Relationship Id="rId5" Type="http://schemas.openxmlformats.org/officeDocument/2006/relationships/notesSlide" Target="../notesSlides/notesSlide82.xml"/><Relationship Id="rId4"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1.emf"/><Relationship Id="rId2" Type="http://schemas.openxmlformats.org/officeDocument/2006/relationships/tags" Target="../tags/tag140.xml"/><Relationship Id="rId1" Type="http://schemas.openxmlformats.org/officeDocument/2006/relationships/vmlDrawing" Target="../drawings/vmlDrawing72.vml"/><Relationship Id="rId6" Type="http://schemas.openxmlformats.org/officeDocument/2006/relationships/oleObject" Target="../embeddings/oleObject15.bin"/><Relationship Id="rId5" Type="http://schemas.openxmlformats.org/officeDocument/2006/relationships/notesSlide" Target="../notesSlides/notesSlide83.xml"/><Relationship Id="rId4"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1.emf"/><Relationship Id="rId2" Type="http://schemas.openxmlformats.org/officeDocument/2006/relationships/tags" Target="../tags/tag142.xml"/><Relationship Id="rId1" Type="http://schemas.openxmlformats.org/officeDocument/2006/relationships/vmlDrawing" Target="../drawings/vmlDrawing73.vml"/><Relationship Id="rId6" Type="http://schemas.openxmlformats.org/officeDocument/2006/relationships/oleObject" Target="../embeddings/oleObject15.bin"/><Relationship Id="rId5" Type="http://schemas.openxmlformats.org/officeDocument/2006/relationships/notesSlide" Target="../notesSlides/notesSlide84.xml"/><Relationship Id="rId4"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image" Target="../media/image1.emf"/><Relationship Id="rId2" Type="http://schemas.openxmlformats.org/officeDocument/2006/relationships/tags" Target="../tags/tag144.xml"/><Relationship Id="rId1" Type="http://schemas.openxmlformats.org/officeDocument/2006/relationships/vmlDrawing" Target="../drawings/vmlDrawing74.vml"/><Relationship Id="rId6" Type="http://schemas.openxmlformats.org/officeDocument/2006/relationships/oleObject" Target="../embeddings/oleObject16.bin"/><Relationship Id="rId5" Type="http://schemas.openxmlformats.org/officeDocument/2006/relationships/notesSlide" Target="../notesSlides/notesSlide85.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s://tinyurl.com/canadasampledata" TargetMode="External"/><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oleObject" Target="../embeddings/oleObject13.bin"/><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1.emf"/><Relationship Id="rId2" Type="http://schemas.openxmlformats.org/officeDocument/2006/relationships/tags" Target="../tags/tag146.xml"/><Relationship Id="rId1" Type="http://schemas.openxmlformats.org/officeDocument/2006/relationships/vmlDrawing" Target="../drawings/vmlDrawing75.vml"/><Relationship Id="rId6" Type="http://schemas.openxmlformats.org/officeDocument/2006/relationships/oleObject" Target="../embeddings/oleObject16.bin"/><Relationship Id="rId5" Type="http://schemas.openxmlformats.org/officeDocument/2006/relationships/notesSlide" Target="../notesSlides/notesSlide87.xml"/><Relationship Id="rId4"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1.emf"/><Relationship Id="rId2" Type="http://schemas.openxmlformats.org/officeDocument/2006/relationships/tags" Target="../tags/tag148.xml"/><Relationship Id="rId1" Type="http://schemas.openxmlformats.org/officeDocument/2006/relationships/vmlDrawing" Target="../drawings/vmlDrawing76.vml"/><Relationship Id="rId6" Type="http://schemas.openxmlformats.org/officeDocument/2006/relationships/oleObject" Target="../embeddings/oleObject16.bin"/><Relationship Id="rId5" Type="http://schemas.openxmlformats.org/officeDocument/2006/relationships/notesSlide" Target="../notesSlides/notesSlide88.xml"/><Relationship Id="rId4"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1.emf"/><Relationship Id="rId2" Type="http://schemas.openxmlformats.org/officeDocument/2006/relationships/tags" Target="../tags/tag150.xml"/><Relationship Id="rId1" Type="http://schemas.openxmlformats.org/officeDocument/2006/relationships/vmlDrawing" Target="../drawings/vmlDrawing77.vml"/><Relationship Id="rId6" Type="http://schemas.openxmlformats.org/officeDocument/2006/relationships/oleObject" Target="../embeddings/oleObject15.bin"/><Relationship Id="rId5" Type="http://schemas.openxmlformats.org/officeDocument/2006/relationships/notesSlide" Target="../notesSlides/notesSlide89.xml"/><Relationship Id="rId4"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153.xml"/><Relationship Id="rId7" Type="http://schemas.openxmlformats.org/officeDocument/2006/relationships/image" Target="../media/image1.emf"/><Relationship Id="rId2" Type="http://schemas.openxmlformats.org/officeDocument/2006/relationships/tags" Target="../tags/tag152.xml"/><Relationship Id="rId1" Type="http://schemas.openxmlformats.org/officeDocument/2006/relationships/vmlDrawing" Target="../drawings/vmlDrawing78.vml"/><Relationship Id="rId6" Type="http://schemas.openxmlformats.org/officeDocument/2006/relationships/oleObject" Target="../embeddings/oleObject15.bin"/><Relationship Id="rId5" Type="http://schemas.openxmlformats.org/officeDocument/2006/relationships/notesSlide" Target="../notesSlides/notesSlide90.xml"/><Relationship Id="rId4"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3.xml"/></Relationships>
</file>

<file path=ppt/slides/_rels/slide96.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image" Target="../media/image1.emf"/><Relationship Id="rId2" Type="http://schemas.openxmlformats.org/officeDocument/2006/relationships/tags" Target="../tags/tag154.xml"/><Relationship Id="rId1" Type="http://schemas.openxmlformats.org/officeDocument/2006/relationships/vmlDrawing" Target="../drawings/vmlDrawing79.vml"/><Relationship Id="rId6" Type="http://schemas.openxmlformats.org/officeDocument/2006/relationships/oleObject" Target="../embeddings/oleObject15.bin"/><Relationship Id="rId5" Type="http://schemas.openxmlformats.org/officeDocument/2006/relationships/notesSlide" Target="../notesSlides/notesSlide92.xml"/><Relationship Id="rId4"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57.xml"/><Relationship Id="rId7" Type="http://schemas.openxmlformats.org/officeDocument/2006/relationships/image" Target="../media/image1.emf"/><Relationship Id="rId2" Type="http://schemas.openxmlformats.org/officeDocument/2006/relationships/tags" Target="../tags/tag156.xml"/><Relationship Id="rId1" Type="http://schemas.openxmlformats.org/officeDocument/2006/relationships/vmlDrawing" Target="../drawings/vmlDrawing80.vml"/><Relationship Id="rId6" Type="http://schemas.openxmlformats.org/officeDocument/2006/relationships/oleObject" Target="../embeddings/oleObject15.bin"/><Relationship Id="rId5" Type="http://schemas.openxmlformats.org/officeDocument/2006/relationships/notesSlide" Target="../notesSlides/notesSlide93.xml"/><Relationship Id="rId4"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3.xml"/></Relationships>
</file>

<file path=ppt/slides/_rels/slide99.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1.emf"/><Relationship Id="rId2" Type="http://schemas.openxmlformats.org/officeDocument/2006/relationships/tags" Target="../tags/tag158.xml"/><Relationship Id="rId1" Type="http://schemas.openxmlformats.org/officeDocument/2006/relationships/vmlDrawing" Target="../drawings/vmlDrawing81.vml"/><Relationship Id="rId6" Type="http://schemas.openxmlformats.org/officeDocument/2006/relationships/oleObject" Target="../embeddings/oleObject15.bin"/><Relationship Id="rId5" Type="http://schemas.openxmlformats.org/officeDocument/2006/relationships/notesSlide" Target="../notesSlides/notesSlide95.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814153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1"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nSpc>
                <a:spcPct val="95000"/>
              </a:lnSpc>
              <a:spcBef>
                <a:spcPct val="0"/>
              </a:spcBef>
              <a:spcAft>
                <a:spcPct val="0"/>
              </a:spcAft>
            </a:pPr>
            <a:endParaRPr lang="en-US" sz="4998" b="1" dirty="0">
              <a:solidFill>
                <a:schemeClr val="bg1"/>
              </a:solidFill>
              <a:latin typeface="AvenirNext forINTUIT Demi" panose="020B0703020202020204" pitchFamily="34" charset="0"/>
              <a:ea typeface="+mj-ea"/>
              <a:cs typeface="+mj-cs"/>
              <a:sym typeface="AvenirNext forINTUIT Demi" panose="020B0703020202020204" pitchFamily="34" charset="0"/>
            </a:endParaRPr>
          </a:p>
        </p:txBody>
      </p:sp>
      <p:sp>
        <p:nvSpPr>
          <p:cNvPr id="7" name="Text Placeholder 6"/>
          <p:cNvSpPr>
            <a:spLocks noGrp="1"/>
          </p:cNvSpPr>
          <p:nvPr>
            <p:ph type="body" sz="quarter" idx="12"/>
          </p:nvPr>
        </p:nvSpPr>
        <p:spPr/>
        <p:txBody>
          <a:bodyPr/>
          <a:lstStyle/>
          <a:p>
            <a:r>
              <a:rPr lang="en-US" dirty="0"/>
              <a:t>Instructor: Your name here</a:t>
            </a:r>
          </a:p>
        </p:txBody>
      </p:sp>
      <p:sp>
        <p:nvSpPr>
          <p:cNvPr id="3" name="Title 2"/>
          <p:cNvSpPr>
            <a:spLocks noGrp="1"/>
          </p:cNvSpPr>
          <p:nvPr>
            <p:ph type="title"/>
          </p:nvPr>
        </p:nvSpPr>
        <p:spPr/>
        <p:txBody>
          <a:bodyPr/>
          <a:lstStyle/>
          <a:p>
            <a:r>
              <a:rPr lang="en-US" dirty="0"/>
              <a:t>Learning QuickBooks Online </a:t>
            </a:r>
          </a:p>
        </p:txBody>
      </p:sp>
    </p:spTree>
    <p:extLst>
      <p:ext uri="{BB962C8B-B14F-4D97-AF65-F5344CB8AC3E}">
        <p14:creationId xmlns:p14="http://schemas.microsoft.com/office/powerpoint/2010/main" val="2943685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26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#2…Lesson 2 </a:t>
            </a:r>
          </a:p>
        </p:txBody>
      </p:sp>
      <p:grpSp>
        <p:nvGrpSpPr>
          <p:cNvPr id="2" name="Group 1">
            <a:extLst>
              <a:ext uri="{FF2B5EF4-FFF2-40B4-BE49-F238E27FC236}">
                <a16:creationId xmlns:a16="http://schemas.microsoft.com/office/drawing/2014/main" id="{F3D223C2-364D-4AE5-8084-1D1FC9798889}"/>
              </a:ext>
            </a:extLst>
          </p:cNvPr>
          <p:cNvGrpSpPr/>
          <p:nvPr/>
        </p:nvGrpSpPr>
        <p:grpSpPr>
          <a:xfrm>
            <a:off x="649003" y="1483360"/>
            <a:ext cx="2178164" cy="4206240"/>
            <a:chOff x="649003" y="1483360"/>
            <a:chExt cx="2178164" cy="4206240"/>
          </a:xfrm>
        </p:grpSpPr>
        <p:sp>
          <p:nvSpPr>
            <p:cNvPr id="3" name="Rectangle 2">
              <a:extLst>
                <a:ext uri="{FF2B5EF4-FFF2-40B4-BE49-F238E27FC236}">
                  <a16:creationId xmlns:a16="http://schemas.microsoft.com/office/drawing/2014/main" id="{1CE7934A-41C7-4F00-A159-53082A215085}"/>
                </a:ext>
              </a:extLst>
            </p:cNvPr>
            <p:cNvSpPr/>
            <p:nvPr/>
          </p:nvSpPr>
          <p:spPr>
            <a:xfrm>
              <a:off x="649003" y="1483360"/>
              <a:ext cx="2178164" cy="4206240"/>
            </a:xfrm>
            <a:prstGeom prst="rect">
              <a:avLst/>
            </a:prstGeom>
            <a:solidFill>
              <a:schemeClr val="accent1">
                <a:lumMod val="20000"/>
                <a:lumOff val="80000"/>
                <a:alpha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16" name="Group 15">
              <a:extLst>
                <a:ext uri="{FF2B5EF4-FFF2-40B4-BE49-F238E27FC236}">
                  <a16:creationId xmlns:a16="http://schemas.microsoft.com/office/drawing/2014/main" id="{7465B15B-85DD-4C4E-AB5B-0792894AC822}"/>
                </a:ext>
              </a:extLst>
            </p:cNvPr>
            <p:cNvGrpSpPr/>
            <p:nvPr/>
          </p:nvGrpSpPr>
          <p:grpSpPr>
            <a:xfrm>
              <a:off x="649004" y="1859280"/>
              <a:ext cx="844517" cy="1168400"/>
              <a:chOff x="649004" y="1859280"/>
              <a:chExt cx="844517" cy="1168400"/>
            </a:xfrm>
          </p:grpSpPr>
          <p:sp>
            <p:nvSpPr>
              <p:cNvPr id="19" name="Freeform: Shape 18">
                <a:extLst>
                  <a:ext uri="{FF2B5EF4-FFF2-40B4-BE49-F238E27FC236}">
                    <a16:creationId xmlns:a16="http://schemas.microsoft.com/office/drawing/2014/main" id="{3935A6F5-7522-45E9-8FDD-861B6B40FE16}"/>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11" name="TextBox 10">
                <a:extLst>
                  <a:ext uri="{FF2B5EF4-FFF2-40B4-BE49-F238E27FC236}">
                    <a16:creationId xmlns:a16="http://schemas.microsoft.com/office/drawing/2014/main" id="{38EC9F61-6812-49AE-A8DA-D38B62B4E05F}"/>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01</a:t>
                </a:r>
                <a:endParaRPr lang="en-HK" sz="3200" b="1" dirty="0" err="1">
                  <a:solidFill>
                    <a:schemeClr val="bg1"/>
                  </a:solidFill>
                </a:endParaRPr>
              </a:p>
            </p:txBody>
          </p:sp>
        </p:grpSp>
        <p:sp>
          <p:nvSpPr>
            <p:cNvPr id="21" name="TextBox 20">
              <a:extLst>
                <a:ext uri="{FF2B5EF4-FFF2-40B4-BE49-F238E27FC236}">
                  <a16:creationId xmlns:a16="http://schemas.microsoft.com/office/drawing/2014/main" id="{A45F7FD9-00D5-4741-8075-CE966AD723D1}"/>
                </a:ext>
              </a:extLst>
            </p:cNvPr>
            <p:cNvSpPr txBox="1"/>
            <p:nvPr/>
          </p:nvSpPr>
          <p:spPr>
            <a:xfrm>
              <a:off x="775559" y="3230633"/>
              <a:ext cx="1925053" cy="2308324"/>
            </a:xfrm>
            <a:prstGeom prst="rect">
              <a:avLst/>
            </a:prstGeom>
            <a:noFill/>
          </p:spPr>
          <p:txBody>
            <a:bodyPr wrap="square">
              <a:spAutoFit/>
            </a:bodyPr>
            <a:lstStyle/>
            <a:p>
              <a:pPr>
                <a:spcBef>
                  <a:spcPts val="400"/>
                </a:spcBef>
                <a:spcAft>
                  <a:spcPts val="400"/>
                </a:spcAft>
              </a:pPr>
              <a:r>
                <a:rPr lang="en-US" sz="1800" dirty="0"/>
                <a:t>You need to add an account to the chart of accounts. Open the Chart of Accounts...no need to add the account at this time.</a:t>
              </a:r>
            </a:p>
          </p:txBody>
        </p:sp>
      </p:grpSp>
      <p:grpSp>
        <p:nvGrpSpPr>
          <p:cNvPr id="4" name="Group 3">
            <a:extLst>
              <a:ext uri="{FF2B5EF4-FFF2-40B4-BE49-F238E27FC236}">
                <a16:creationId xmlns:a16="http://schemas.microsoft.com/office/drawing/2014/main" id="{9200E8CE-D22E-4D95-BE8C-49B28746F93B}"/>
              </a:ext>
            </a:extLst>
          </p:cNvPr>
          <p:cNvGrpSpPr/>
          <p:nvPr/>
        </p:nvGrpSpPr>
        <p:grpSpPr>
          <a:xfrm>
            <a:off x="2827166" y="1483360"/>
            <a:ext cx="2178165" cy="4206240"/>
            <a:chOff x="2827166" y="1483360"/>
            <a:chExt cx="2178165" cy="4206240"/>
          </a:xfrm>
        </p:grpSpPr>
        <p:sp>
          <p:nvSpPr>
            <p:cNvPr id="12" name="Rectangle 11">
              <a:extLst>
                <a:ext uri="{FF2B5EF4-FFF2-40B4-BE49-F238E27FC236}">
                  <a16:creationId xmlns:a16="http://schemas.microsoft.com/office/drawing/2014/main" id="{46F7C100-47F1-4230-927C-D58D2904BACA}"/>
                </a:ext>
              </a:extLst>
            </p:cNvPr>
            <p:cNvSpPr/>
            <p:nvPr/>
          </p:nvSpPr>
          <p:spPr>
            <a:xfrm>
              <a:off x="2827167" y="1483360"/>
              <a:ext cx="2178164" cy="4206240"/>
            </a:xfrm>
            <a:prstGeom prst="rect">
              <a:avLst/>
            </a:prstGeom>
            <a:solidFill>
              <a:schemeClr val="accent2">
                <a:lumMod val="20000"/>
                <a:lumOff val="80000"/>
                <a:alpha val="3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25" name="Group 24">
              <a:extLst>
                <a:ext uri="{FF2B5EF4-FFF2-40B4-BE49-F238E27FC236}">
                  <a16:creationId xmlns:a16="http://schemas.microsoft.com/office/drawing/2014/main" id="{87CDFAF7-B024-4654-BBC9-D7F95D835B17}"/>
                </a:ext>
              </a:extLst>
            </p:cNvPr>
            <p:cNvGrpSpPr/>
            <p:nvPr/>
          </p:nvGrpSpPr>
          <p:grpSpPr>
            <a:xfrm>
              <a:off x="2827166" y="3403888"/>
              <a:ext cx="844517" cy="1168400"/>
              <a:chOff x="649004" y="1859280"/>
              <a:chExt cx="844517" cy="1168400"/>
            </a:xfrm>
          </p:grpSpPr>
          <p:sp>
            <p:nvSpPr>
              <p:cNvPr id="26" name="Freeform: Shape 25">
                <a:extLst>
                  <a:ext uri="{FF2B5EF4-FFF2-40B4-BE49-F238E27FC236}">
                    <a16:creationId xmlns:a16="http://schemas.microsoft.com/office/drawing/2014/main" id="{293BC6B3-0766-46B4-85B0-79370D47B951}"/>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27" name="TextBox 26">
                <a:extLst>
                  <a:ext uri="{FF2B5EF4-FFF2-40B4-BE49-F238E27FC236}">
                    <a16:creationId xmlns:a16="http://schemas.microsoft.com/office/drawing/2014/main" id="{1CFAC3DC-004A-4440-BEF6-A5EC84AAEC01}"/>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02</a:t>
                </a:r>
                <a:endParaRPr lang="en-HK" sz="3200" b="1" dirty="0" err="1">
                  <a:solidFill>
                    <a:schemeClr val="bg1"/>
                  </a:solidFill>
                </a:endParaRPr>
              </a:p>
            </p:txBody>
          </p:sp>
        </p:grpSp>
        <p:sp>
          <p:nvSpPr>
            <p:cNvPr id="28" name="TextBox 27">
              <a:extLst>
                <a:ext uri="{FF2B5EF4-FFF2-40B4-BE49-F238E27FC236}">
                  <a16:creationId xmlns:a16="http://schemas.microsoft.com/office/drawing/2014/main" id="{3DDA1568-4B69-41A0-8AFC-AC3C23DBB838}"/>
                </a:ext>
              </a:extLst>
            </p:cNvPr>
            <p:cNvSpPr txBox="1"/>
            <p:nvPr/>
          </p:nvSpPr>
          <p:spPr>
            <a:xfrm>
              <a:off x="2953722" y="1994034"/>
              <a:ext cx="1925053" cy="1200329"/>
            </a:xfrm>
            <a:prstGeom prst="rect">
              <a:avLst/>
            </a:prstGeom>
            <a:noFill/>
          </p:spPr>
          <p:txBody>
            <a:bodyPr wrap="square">
              <a:spAutoFit/>
            </a:bodyPr>
            <a:lstStyle/>
            <a:p>
              <a:pPr>
                <a:spcBef>
                  <a:spcPts val="400"/>
                </a:spcBef>
                <a:spcAft>
                  <a:spcPts val="400"/>
                </a:spcAft>
              </a:pPr>
              <a:r>
                <a:rPr lang="en-US" sz="1800" dirty="0"/>
                <a:t>You want to run a General Ledger report. Find and run the report.</a:t>
              </a:r>
            </a:p>
          </p:txBody>
        </p:sp>
      </p:grpSp>
      <p:grpSp>
        <p:nvGrpSpPr>
          <p:cNvPr id="5" name="Group 4">
            <a:extLst>
              <a:ext uri="{FF2B5EF4-FFF2-40B4-BE49-F238E27FC236}">
                <a16:creationId xmlns:a16="http://schemas.microsoft.com/office/drawing/2014/main" id="{F75C7E35-ED50-449B-B85D-1EED63749D7A}"/>
              </a:ext>
            </a:extLst>
          </p:cNvPr>
          <p:cNvGrpSpPr/>
          <p:nvPr/>
        </p:nvGrpSpPr>
        <p:grpSpPr>
          <a:xfrm>
            <a:off x="5005330" y="1483360"/>
            <a:ext cx="2178165" cy="4206240"/>
            <a:chOff x="5005330" y="1483360"/>
            <a:chExt cx="2178165" cy="4206240"/>
          </a:xfrm>
        </p:grpSpPr>
        <p:sp>
          <p:nvSpPr>
            <p:cNvPr id="13" name="Rectangle 12">
              <a:extLst>
                <a:ext uri="{FF2B5EF4-FFF2-40B4-BE49-F238E27FC236}">
                  <a16:creationId xmlns:a16="http://schemas.microsoft.com/office/drawing/2014/main" id="{00A2097E-FA1C-4C7F-B185-6E0F3D7C7D83}"/>
                </a:ext>
              </a:extLst>
            </p:cNvPr>
            <p:cNvSpPr/>
            <p:nvPr/>
          </p:nvSpPr>
          <p:spPr>
            <a:xfrm>
              <a:off x="5005331" y="1483360"/>
              <a:ext cx="2178164" cy="4206240"/>
            </a:xfrm>
            <a:prstGeom prst="rect">
              <a:avLst/>
            </a:prstGeom>
            <a:solidFill>
              <a:schemeClr val="accent3">
                <a:lumMod val="20000"/>
                <a:lumOff val="80000"/>
                <a:alpha val="44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29" name="Group 28">
              <a:extLst>
                <a:ext uri="{FF2B5EF4-FFF2-40B4-BE49-F238E27FC236}">
                  <a16:creationId xmlns:a16="http://schemas.microsoft.com/office/drawing/2014/main" id="{D3650AFE-0183-4560-B4E3-96736C9E48C9}"/>
                </a:ext>
              </a:extLst>
            </p:cNvPr>
            <p:cNvGrpSpPr/>
            <p:nvPr/>
          </p:nvGrpSpPr>
          <p:grpSpPr>
            <a:xfrm>
              <a:off x="5005330" y="2758995"/>
              <a:ext cx="844517" cy="1168400"/>
              <a:chOff x="649004" y="1859280"/>
              <a:chExt cx="844517" cy="1168400"/>
            </a:xfrm>
          </p:grpSpPr>
          <p:sp>
            <p:nvSpPr>
              <p:cNvPr id="30" name="Freeform: Shape 29">
                <a:extLst>
                  <a:ext uri="{FF2B5EF4-FFF2-40B4-BE49-F238E27FC236}">
                    <a16:creationId xmlns:a16="http://schemas.microsoft.com/office/drawing/2014/main" id="{3F8A4283-6B78-4EB1-9F54-101703FECB97}"/>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31" name="TextBox 30">
                <a:extLst>
                  <a:ext uri="{FF2B5EF4-FFF2-40B4-BE49-F238E27FC236}">
                    <a16:creationId xmlns:a16="http://schemas.microsoft.com/office/drawing/2014/main" id="{9E038BFA-953F-456D-B457-82A35901183A}"/>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03</a:t>
                </a:r>
                <a:endParaRPr lang="en-HK" sz="3200" b="1" dirty="0" err="1">
                  <a:solidFill>
                    <a:schemeClr val="bg1"/>
                  </a:solidFill>
                </a:endParaRPr>
              </a:p>
            </p:txBody>
          </p:sp>
        </p:grpSp>
        <p:sp>
          <p:nvSpPr>
            <p:cNvPr id="34" name="TextBox 33">
              <a:extLst>
                <a:ext uri="{FF2B5EF4-FFF2-40B4-BE49-F238E27FC236}">
                  <a16:creationId xmlns:a16="http://schemas.microsoft.com/office/drawing/2014/main" id="{63EE4A4C-1BFB-4393-82FD-678700687E31}"/>
                </a:ext>
              </a:extLst>
            </p:cNvPr>
            <p:cNvSpPr txBox="1"/>
            <p:nvPr/>
          </p:nvSpPr>
          <p:spPr>
            <a:xfrm>
              <a:off x="5131886" y="4161753"/>
              <a:ext cx="1925053" cy="923330"/>
            </a:xfrm>
            <a:prstGeom prst="rect">
              <a:avLst/>
            </a:prstGeom>
            <a:noFill/>
          </p:spPr>
          <p:txBody>
            <a:bodyPr wrap="square">
              <a:spAutoFit/>
            </a:bodyPr>
            <a:lstStyle/>
            <a:p>
              <a:pPr>
                <a:spcBef>
                  <a:spcPts val="400"/>
                </a:spcBef>
                <a:spcAft>
                  <a:spcPts val="400"/>
                </a:spcAft>
              </a:pPr>
              <a:r>
                <a:rPr lang="en-US" sz="1800" dirty="0"/>
                <a:t>Time to pay bills. Open the window to Pay Bills.</a:t>
              </a:r>
            </a:p>
          </p:txBody>
        </p:sp>
      </p:grpSp>
      <p:grpSp>
        <p:nvGrpSpPr>
          <p:cNvPr id="6" name="Group 5">
            <a:extLst>
              <a:ext uri="{FF2B5EF4-FFF2-40B4-BE49-F238E27FC236}">
                <a16:creationId xmlns:a16="http://schemas.microsoft.com/office/drawing/2014/main" id="{CED47196-2811-4FC5-AAFF-BE064E880A03}"/>
              </a:ext>
            </a:extLst>
          </p:cNvPr>
          <p:cNvGrpSpPr/>
          <p:nvPr/>
        </p:nvGrpSpPr>
        <p:grpSpPr>
          <a:xfrm>
            <a:off x="7183493" y="1483360"/>
            <a:ext cx="2178165" cy="4206240"/>
            <a:chOff x="7183493" y="1483360"/>
            <a:chExt cx="2178165" cy="4206240"/>
          </a:xfrm>
        </p:grpSpPr>
        <p:sp>
          <p:nvSpPr>
            <p:cNvPr id="14" name="Rectangle 13">
              <a:extLst>
                <a:ext uri="{FF2B5EF4-FFF2-40B4-BE49-F238E27FC236}">
                  <a16:creationId xmlns:a16="http://schemas.microsoft.com/office/drawing/2014/main" id="{AF8A18AA-1356-4437-969D-DD779713DB4D}"/>
                </a:ext>
              </a:extLst>
            </p:cNvPr>
            <p:cNvSpPr/>
            <p:nvPr/>
          </p:nvSpPr>
          <p:spPr>
            <a:xfrm>
              <a:off x="7183494" y="1483360"/>
              <a:ext cx="2178164" cy="4206240"/>
            </a:xfrm>
            <a:prstGeom prst="rect">
              <a:avLst/>
            </a:prstGeom>
            <a:solidFill>
              <a:schemeClr val="accent4">
                <a:lumMod val="20000"/>
                <a:lumOff val="80000"/>
                <a:alpha val="3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35" name="Group 34">
              <a:extLst>
                <a:ext uri="{FF2B5EF4-FFF2-40B4-BE49-F238E27FC236}">
                  <a16:creationId xmlns:a16="http://schemas.microsoft.com/office/drawing/2014/main" id="{C5667F84-F0DE-4C34-9614-733F5075045A}"/>
                </a:ext>
              </a:extLst>
            </p:cNvPr>
            <p:cNvGrpSpPr/>
            <p:nvPr/>
          </p:nvGrpSpPr>
          <p:grpSpPr>
            <a:xfrm>
              <a:off x="7183493" y="1873471"/>
              <a:ext cx="844517" cy="1168400"/>
              <a:chOff x="649004" y="1859280"/>
              <a:chExt cx="844517" cy="1168400"/>
            </a:xfrm>
          </p:grpSpPr>
          <p:sp>
            <p:nvSpPr>
              <p:cNvPr id="36" name="Freeform: Shape 35">
                <a:extLst>
                  <a:ext uri="{FF2B5EF4-FFF2-40B4-BE49-F238E27FC236}">
                    <a16:creationId xmlns:a16="http://schemas.microsoft.com/office/drawing/2014/main" id="{A1958FF3-FE83-472C-8BFC-64F6F8917C76}"/>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37" name="TextBox 36">
                <a:extLst>
                  <a:ext uri="{FF2B5EF4-FFF2-40B4-BE49-F238E27FC236}">
                    <a16:creationId xmlns:a16="http://schemas.microsoft.com/office/drawing/2014/main" id="{25811FE3-4A77-48C7-8BFC-5AFA3F08C761}"/>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04</a:t>
                </a:r>
                <a:endParaRPr lang="en-HK" sz="3200" b="1" dirty="0" err="1">
                  <a:solidFill>
                    <a:schemeClr val="bg1"/>
                  </a:solidFill>
                </a:endParaRPr>
              </a:p>
            </p:txBody>
          </p:sp>
        </p:grpSp>
        <p:sp>
          <p:nvSpPr>
            <p:cNvPr id="38" name="TextBox 37">
              <a:extLst>
                <a:ext uri="{FF2B5EF4-FFF2-40B4-BE49-F238E27FC236}">
                  <a16:creationId xmlns:a16="http://schemas.microsoft.com/office/drawing/2014/main" id="{3DC5F7BC-141B-4300-AC1C-C81D57DFB3DF}"/>
                </a:ext>
              </a:extLst>
            </p:cNvPr>
            <p:cNvSpPr txBox="1"/>
            <p:nvPr/>
          </p:nvSpPr>
          <p:spPr>
            <a:xfrm>
              <a:off x="7310050" y="3210067"/>
              <a:ext cx="1925053" cy="1754326"/>
            </a:xfrm>
            <a:prstGeom prst="rect">
              <a:avLst/>
            </a:prstGeom>
            <a:noFill/>
          </p:spPr>
          <p:txBody>
            <a:bodyPr wrap="square">
              <a:spAutoFit/>
            </a:bodyPr>
            <a:lstStyle/>
            <a:p>
              <a:pPr>
                <a:spcBef>
                  <a:spcPts val="400"/>
                </a:spcBef>
                <a:spcAft>
                  <a:spcPts val="400"/>
                </a:spcAft>
              </a:pPr>
              <a:r>
                <a:rPr lang="en-US" sz="1800" dirty="0"/>
                <a:t>You want track a budget for the upcoming year. Find the appropriate link to start the process.</a:t>
              </a:r>
            </a:p>
          </p:txBody>
        </p:sp>
      </p:grpSp>
      <p:grpSp>
        <p:nvGrpSpPr>
          <p:cNvPr id="7" name="Group 6">
            <a:extLst>
              <a:ext uri="{FF2B5EF4-FFF2-40B4-BE49-F238E27FC236}">
                <a16:creationId xmlns:a16="http://schemas.microsoft.com/office/drawing/2014/main" id="{62470DD9-C50B-4E9E-9CE8-B4CFEB3B26EE}"/>
              </a:ext>
            </a:extLst>
          </p:cNvPr>
          <p:cNvGrpSpPr/>
          <p:nvPr/>
        </p:nvGrpSpPr>
        <p:grpSpPr>
          <a:xfrm>
            <a:off x="9361658" y="1483360"/>
            <a:ext cx="2178164" cy="4206240"/>
            <a:chOff x="9361658" y="1483360"/>
            <a:chExt cx="2178164" cy="4206240"/>
          </a:xfrm>
        </p:grpSpPr>
        <p:sp>
          <p:nvSpPr>
            <p:cNvPr id="15" name="Rectangle 14">
              <a:extLst>
                <a:ext uri="{FF2B5EF4-FFF2-40B4-BE49-F238E27FC236}">
                  <a16:creationId xmlns:a16="http://schemas.microsoft.com/office/drawing/2014/main" id="{3DBB7221-B434-4091-B05A-46BE455FF69B}"/>
                </a:ext>
              </a:extLst>
            </p:cNvPr>
            <p:cNvSpPr/>
            <p:nvPr/>
          </p:nvSpPr>
          <p:spPr>
            <a:xfrm>
              <a:off x="9361658" y="1483360"/>
              <a:ext cx="2178164" cy="4206240"/>
            </a:xfrm>
            <a:prstGeom prst="rect">
              <a:avLst/>
            </a:prstGeom>
            <a:solidFill>
              <a:schemeClr val="accent5">
                <a:lumMod val="20000"/>
                <a:lumOff val="80000"/>
                <a:alpha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39" name="Group 38">
              <a:extLst>
                <a:ext uri="{FF2B5EF4-FFF2-40B4-BE49-F238E27FC236}">
                  <a16:creationId xmlns:a16="http://schemas.microsoft.com/office/drawing/2014/main" id="{CD019B0F-559B-44C5-8426-F2EA4B2810CD}"/>
                </a:ext>
              </a:extLst>
            </p:cNvPr>
            <p:cNvGrpSpPr/>
            <p:nvPr/>
          </p:nvGrpSpPr>
          <p:grpSpPr>
            <a:xfrm>
              <a:off x="9361658" y="2373984"/>
              <a:ext cx="844517" cy="1168400"/>
              <a:chOff x="649004" y="1859280"/>
              <a:chExt cx="844517" cy="1168400"/>
            </a:xfrm>
          </p:grpSpPr>
          <p:sp>
            <p:nvSpPr>
              <p:cNvPr id="40" name="Freeform: Shape 39">
                <a:extLst>
                  <a:ext uri="{FF2B5EF4-FFF2-40B4-BE49-F238E27FC236}">
                    <a16:creationId xmlns:a16="http://schemas.microsoft.com/office/drawing/2014/main" id="{4563B97B-C7F6-4307-9F97-FBD676571ACC}"/>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5"/>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41" name="TextBox 40">
                <a:extLst>
                  <a:ext uri="{FF2B5EF4-FFF2-40B4-BE49-F238E27FC236}">
                    <a16:creationId xmlns:a16="http://schemas.microsoft.com/office/drawing/2014/main" id="{9C842900-D1D0-411D-883D-E7D50F080FD9}"/>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05</a:t>
                </a:r>
                <a:endParaRPr lang="en-HK" sz="3200" b="1" dirty="0" err="1">
                  <a:solidFill>
                    <a:schemeClr val="bg1"/>
                  </a:solidFill>
                </a:endParaRPr>
              </a:p>
            </p:txBody>
          </p:sp>
        </p:grpSp>
        <p:sp>
          <p:nvSpPr>
            <p:cNvPr id="42" name="TextBox 41">
              <a:extLst>
                <a:ext uri="{FF2B5EF4-FFF2-40B4-BE49-F238E27FC236}">
                  <a16:creationId xmlns:a16="http://schemas.microsoft.com/office/drawing/2014/main" id="{E50D09B4-699B-4D64-ABCF-79E390708AFC}"/>
                </a:ext>
              </a:extLst>
            </p:cNvPr>
            <p:cNvSpPr txBox="1"/>
            <p:nvPr/>
          </p:nvSpPr>
          <p:spPr>
            <a:xfrm>
              <a:off x="9488215" y="3829426"/>
              <a:ext cx="1925053" cy="1477328"/>
            </a:xfrm>
            <a:prstGeom prst="rect">
              <a:avLst/>
            </a:prstGeom>
            <a:noFill/>
          </p:spPr>
          <p:txBody>
            <a:bodyPr wrap="square">
              <a:spAutoFit/>
            </a:bodyPr>
            <a:lstStyle/>
            <a:p>
              <a:pPr>
                <a:spcBef>
                  <a:spcPts val="400"/>
                </a:spcBef>
                <a:spcAft>
                  <a:spcPts val="400"/>
                </a:spcAft>
              </a:pPr>
              <a:r>
                <a:rPr lang="en-US" sz="1800" dirty="0"/>
                <a:t>You want to create an Estimate for a customer. Find the Estimate transaction.</a:t>
              </a:r>
            </a:p>
          </p:txBody>
        </p:sp>
      </p:grpSp>
    </p:spTree>
    <p:extLst>
      <p:ext uri="{BB962C8B-B14F-4D97-AF65-F5344CB8AC3E}">
        <p14:creationId xmlns:p14="http://schemas.microsoft.com/office/powerpoint/2010/main" val="211501472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184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Delayed Charge Workflow in QuickBooks Online</a:t>
            </a:r>
          </a:p>
        </p:txBody>
      </p:sp>
      <p:grpSp>
        <p:nvGrpSpPr>
          <p:cNvPr id="22" name="Group 21">
            <a:extLst>
              <a:ext uri="{FF2B5EF4-FFF2-40B4-BE49-F238E27FC236}">
                <a16:creationId xmlns:a16="http://schemas.microsoft.com/office/drawing/2014/main" id="{9FA119E0-C170-474B-943E-38D99583F5D6}"/>
              </a:ext>
            </a:extLst>
          </p:cNvPr>
          <p:cNvGrpSpPr/>
          <p:nvPr/>
        </p:nvGrpSpPr>
        <p:grpSpPr>
          <a:xfrm>
            <a:off x="904314" y="2095500"/>
            <a:ext cx="10380196" cy="2959100"/>
            <a:chOff x="787866" y="2095500"/>
            <a:chExt cx="10380196" cy="2959100"/>
          </a:xfrm>
        </p:grpSpPr>
        <p:sp>
          <p:nvSpPr>
            <p:cNvPr id="2" name="Rectangle 1">
              <a:extLst>
                <a:ext uri="{FF2B5EF4-FFF2-40B4-BE49-F238E27FC236}">
                  <a16:creationId xmlns:a16="http://schemas.microsoft.com/office/drawing/2014/main" id="{F2526882-A814-4069-9034-03FAC7C71E2B}"/>
                </a:ext>
              </a:extLst>
            </p:cNvPr>
            <p:cNvSpPr/>
            <p:nvPr/>
          </p:nvSpPr>
          <p:spPr>
            <a:xfrm>
              <a:off x="3197968" y="2095500"/>
              <a:ext cx="2319653" cy="115570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Delayed charge</a:t>
              </a:r>
            </a:p>
          </p:txBody>
        </p:sp>
        <p:sp>
          <p:nvSpPr>
            <p:cNvPr id="14" name="Rectangle 13">
              <a:extLst>
                <a:ext uri="{FF2B5EF4-FFF2-40B4-BE49-F238E27FC236}">
                  <a16:creationId xmlns:a16="http://schemas.microsoft.com/office/drawing/2014/main" id="{2EE1EAFE-344B-4B06-936B-59D3C6419A36}"/>
                </a:ext>
              </a:extLst>
            </p:cNvPr>
            <p:cNvSpPr/>
            <p:nvPr/>
          </p:nvSpPr>
          <p:spPr>
            <a:xfrm>
              <a:off x="3197968" y="3898900"/>
              <a:ext cx="2319653" cy="1155700"/>
            </a:xfrm>
            <a:prstGeom prst="rect">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Invoice</a:t>
              </a:r>
            </a:p>
          </p:txBody>
        </p:sp>
        <p:sp>
          <p:nvSpPr>
            <p:cNvPr id="16" name="Rectangle 15">
              <a:extLst>
                <a:ext uri="{FF2B5EF4-FFF2-40B4-BE49-F238E27FC236}">
                  <a16:creationId xmlns:a16="http://schemas.microsoft.com/office/drawing/2014/main" id="{5BAFF2FA-5D6D-47F1-AA06-45FFE65ED619}"/>
                </a:ext>
              </a:extLst>
            </p:cNvPr>
            <p:cNvSpPr/>
            <p:nvPr/>
          </p:nvSpPr>
          <p:spPr>
            <a:xfrm>
              <a:off x="6023189" y="3898900"/>
              <a:ext cx="2319653" cy="1155700"/>
            </a:xfrm>
            <a:prstGeom prst="rect">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Receive Payment</a:t>
              </a:r>
            </a:p>
          </p:txBody>
        </p:sp>
        <p:sp>
          <p:nvSpPr>
            <p:cNvPr id="17" name="Rectangle 16">
              <a:extLst>
                <a:ext uri="{FF2B5EF4-FFF2-40B4-BE49-F238E27FC236}">
                  <a16:creationId xmlns:a16="http://schemas.microsoft.com/office/drawing/2014/main" id="{494B87B5-4F77-4E1B-8752-A779DDB908D9}"/>
                </a:ext>
              </a:extLst>
            </p:cNvPr>
            <p:cNvSpPr/>
            <p:nvPr/>
          </p:nvSpPr>
          <p:spPr>
            <a:xfrm>
              <a:off x="8848409" y="3898900"/>
              <a:ext cx="2319653" cy="1155700"/>
            </a:xfrm>
            <a:prstGeom prst="rect">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Make Deposit</a:t>
              </a:r>
            </a:p>
          </p:txBody>
        </p:sp>
        <p:sp>
          <p:nvSpPr>
            <p:cNvPr id="7" name="TextBox 6">
              <a:extLst>
                <a:ext uri="{FF2B5EF4-FFF2-40B4-BE49-F238E27FC236}">
                  <a16:creationId xmlns:a16="http://schemas.microsoft.com/office/drawing/2014/main" id="{A935DB75-6864-404D-84B6-22D10623529A}"/>
                </a:ext>
              </a:extLst>
            </p:cNvPr>
            <p:cNvSpPr txBox="1"/>
            <p:nvPr/>
          </p:nvSpPr>
          <p:spPr>
            <a:xfrm>
              <a:off x="787866" y="4021240"/>
              <a:ext cx="2082334" cy="911019"/>
            </a:xfrm>
            <a:prstGeom prst="rect">
              <a:avLst/>
            </a:prstGeom>
            <a:noFill/>
          </p:spPr>
          <p:txBody>
            <a:bodyPr wrap="square">
              <a:spAutoFit/>
            </a:bodyPr>
            <a:lstStyle/>
            <a:p>
              <a:pPr marL="0" lvl="2" algn="r" defTabSz="456727">
                <a:lnSpc>
                  <a:spcPct val="95000"/>
                </a:lnSpc>
                <a:spcBef>
                  <a:spcPts val="400"/>
                </a:spcBef>
                <a:spcAft>
                  <a:spcPts val="400"/>
                </a:spcAft>
                <a:buSzPct val="90000"/>
              </a:pPr>
              <a:r>
                <a:rPr lang="en-US" sz="2800" b="1" spc="-20" dirty="0"/>
                <a:t>Accounts Receivable</a:t>
              </a:r>
            </a:p>
          </p:txBody>
        </p:sp>
        <p:cxnSp>
          <p:nvCxnSpPr>
            <p:cNvPr id="10" name="Straight Arrow Connector 9">
              <a:extLst>
                <a:ext uri="{FF2B5EF4-FFF2-40B4-BE49-F238E27FC236}">
                  <a16:creationId xmlns:a16="http://schemas.microsoft.com/office/drawing/2014/main" id="{39AF4319-103B-46D9-80C1-526FE0F2E087}"/>
                </a:ext>
              </a:extLst>
            </p:cNvPr>
            <p:cNvCxnSpPr>
              <a:cxnSpLocks/>
              <a:stCxn id="2" idx="2"/>
              <a:endCxn id="14" idx="0"/>
            </p:cNvCxnSpPr>
            <p:nvPr/>
          </p:nvCxnSpPr>
          <p:spPr>
            <a:xfrm>
              <a:off x="4357795" y="3251200"/>
              <a:ext cx="0" cy="647700"/>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F82C0EF5-4575-44DA-831B-0EAB277A6451}"/>
                </a:ext>
              </a:extLst>
            </p:cNvPr>
            <p:cNvCxnSpPr>
              <a:cxnSpLocks/>
              <a:stCxn id="14" idx="3"/>
              <a:endCxn id="16" idx="1"/>
            </p:cNvCxnSpPr>
            <p:nvPr/>
          </p:nvCxnSpPr>
          <p:spPr>
            <a:xfrm>
              <a:off x="5517621" y="4476750"/>
              <a:ext cx="505568" cy="0"/>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AC282F58-A5DF-46B5-B970-619F3336A169}"/>
                </a:ext>
              </a:extLst>
            </p:cNvPr>
            <p:cNvCxnSpPr>
              <a:cxnSpLocks/>
            </p:cNvCxnSpPr>
            <p:nvPr/>
          </p:nvCxnSpPr>
          <p:spPr>
            <a:xfrm>
              <a:off x="8342841" y="4476750"/>
              <a:ext cx="505568" cy="0"/>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FBAB0D95-F8FA-43C5-8B24-77FEF7815577}"/>
                </a:ext>
              </a:extLst>
            </p:cNvPr>
            <p:cNvSpPr txBox="1"/>
            <p:nvPr/>
          </p:nvSpPr>
          <p:spPr>
            <a:xfrm>
              <a:off x="5807837" y="2217840"/>
              <a:ext cx="4987163" cy="911019"/>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800" i="1" spc="-20" dirty="0">
                  <a:solidFill>
                    <a:schemeClr val="bg1">
                      <a:lumMod val="50000"/>
                    </a:schemeClr>
                  </a:solidFill>
                </a:rPr>
                <a:t>Note: The Delayed Charge is a non-posting transaction</a:t>
              </a:r>
            </a:p>
          </p:txBody>
        </p:sp>
      </p:grpSp>
    </p:spTree>
    <p:extLst>
      <p:ext uri="{BB962C8B-B14F-4D97-AF65-F5344CB8AC3E}">
        <p14:creationId xmlns:p14="http://schemas.microsoft.com/office/powerpoint/2010/main" val="2307945840"/>
      </p:ext>
    </p:extLst>
  </p:cSld>
  <p:clrMapOvr>
    <a:masterClrMapping/>
  </p:clrMapOvr>
  <p:transition spd="med">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286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#6…Lesson 7</a:t>
            </a:r>
          </a:p>
        </p:txBody>
      </p:sp>
      <p:grpSp>
        <p:nvGrpSpPr>
          <p:cNvPr id="2" name="Group 1">
            <a:extLst>
              <a:ext uri="{FF2B5EF4-FFF2-40B4-BE49-F238E27FC236}">
                <a16:creationId xmlns:a16="http://schemas.microsoft.com/office/drawing/2014/main" id="{46FCCE32-7AB1-44E2-B186-5286F5D6A67F}"/>
              </a:ext>
            </a:extLst>
          </p:cNvPr>
          <p:cNvGrpSpPr/>
          <p:nvPr/>
        </p:nvGrpSpPr>
        <p:grpSpPr>
          <a:xfrm>
            <a:off x="546169" y="1604253"/>
            <a:ext cx="2584898" cy="3818647"/>
            <a:chOff x="673981" y="2023353"/>
            <a:chExt cx="3414166" cy="3818647"/>
          </a:xfrm>
        </p:grpSpPr>
        <p:sp>
          <p:nvSpPr>
            <p:cNvPr id="4" name="Rectangle 3">
              <a:extLst>
                <a:ext uri="{FF2B5EF4-FFF2-40B4-BE49-F238E27FC236}">
                  <a16:creationId xmlns:a16="http://schemas.microsoft.com/office/drawing/2014/main" id="{C62E04E4-FF76-4879-9693-597D7A2FD66C}"/>
                </a:ext>
              </a:extLst>
            </p:cNvPr>
            <p:cNvSpPr/>
            <p:nvPr/>
          </p:nvSpPr>
          <p:spPr>
            <a:xfrm>
              <a:off x="673981" y="2023353"/>
              <a:ext cx="3414166" cy="3818647"/>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838667" y="3421142"/>
              <a:ext cx="3084794" cy="2022092"/>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200" spc="-20" dirty="0"/>
                <a:t>Create a delayed charge for </a:t>
              </a:r>
              <a:r>
                <a:rPr lang="en-US" sz="2200" b="1" spc="-20" dirty="0"/>
                <a:t>Justine Outland </a:t>
              </a:r>
              <a:r>
                <a:rPr lang="en-US" sz="2200" spc="-20" dirty="0"/>
                <a:t>for Catering for </a:t>
              </a:r>
              <a:r>
                <a:rPr lang="en-US" sz="2200" b="1" spc="-20" dirty="0"/>
                <a:t>$345 + HST</a:t>
              </a:r>
              <a:r>
                <a:rPr lang="en-US" sz="2200" spc="-20" dirty="0"/>
                <a:t> on the first of last month.</a:t>
              </a:r>
            </a:p>
          </p:txBody>
        </p:sp>
        <p:sp>
          <p:nvSpPr>
            <p:cNvPr id="18" name="TextBox 17">
              <a:extLst>
                <a:ext uri="{FF2B5EF4-FFF2-40B4-BE49-F238E27FC236}">
                  <a16:creationId xmlns:a16="http://schemas.microsoft.com/office/drawing/2014/main" id="{4BCF2470-E26E-44AC-8559-27EF015CC6DB}"/>
                </a:ext>
              </a:extLst>
            </p:cNvPr>
            <p:cNvSpPr txBox="1"/>
            <p:nvPr/>
          </p:nvSpPr>
          <p:spPr>
            <a:xfrm>
              <a:off x="736242" y="2240042"/>
              <a:ext cx="3289642"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4800" b="1" spc="-20" dirty="0">
                  <a:solidFill>
                    <a:srgbClr val="00B4B4"/>
                  </a:solidFill>
                </a:rPr>
                <a:t>01</a:t>
              </a:r>
            </a:p>
          </p:txBody>
        </p:sp>
        <p:cxnSp>
          <p:nvCxnSpPr>
            <p:cNvPr id="9" name="Straight Connector 8">
              <a:extLst>
                <a:ext uri="{FF2B5EF4-FFF2-40B4-BE49-F238E27FC236}">
                  <a16:creationId xmlns:a16="http://schemas.microsoft.com/office/drawing/2014/main" id="{0AE500D8-9FDA-4149-9522-F95BBD5E4847}"/>
                </a:ext>
              </a:extLst>
            </p:cNvPr>
            <p:cNvCxnSpPr>
              <a:cxnSpLocks/>
            </p:cNvCxnSpPr>
            <p:nvPr/>
          </p:nvCxnSpPr>
          <p:spPr>
            <a:xfrm>
              <a:off x="1688914" y="3140953"/>
              <a:ext cx="1384300" cy="0"/>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3C4C9F9B-482B-4A3B-86EF-230E11A1B234}"/>
              </a:ext>
            </a:extLst>
          </p:cNvPr>
          <p:cNvGrpSpPr/>
          <p:nvPr/>
        </p:nvGrpSpPr>
        <p:grpSpPr>
          <a:xfrm>
            <a:off x="3383365" y="1604253"/>
            <a:ext cx="2584898" cy="3818647"/>
            <a:chOff x="673981" y="2023353"/>
            <a:chExt cx="3414166" cy="3818647"/>
          </a:xfrm>
        </p:grpSpPr>
        <p:sp>
          <p:nvSpPr>
            <p:cNvPr id="22" name="Rectangle 21">
              <a:extLst>
                <a:ext uri="{FF2B5EF4-FFF2-40B4-BE49-F238E27FC236}">
                  <a16:creationId xmlns:a16="http://schemas.microsoft.com/office/drawing/2014/main" id="{DFE62170-B9C3-4679-AE14-C71AD609B036}"/>
                </a:ext>
              </a:extLst>
            </p:cNvPr>
            <p:cNvSpPr/>
            <p:nvPr/>
          </p:nvSpPr>
          <p:spPr>
            <a:xfrm>
              <a:off x="673981" y="2023353"/>
              <a:ext cx="3414166" cy="3818647"/>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5" name="TextBox 24">
              <a:extLst>
                <a:ext uri="{FF2B5EF4-FFF2-40B4-BE49-F238E27FC236}">
                  <a16:creationId xmlns:a16="http://schemas.microsoft.com/office/drawing/2014/main" id="{2A5BC15B-3183-46FF-B0E0-B593B022EEE1}"/>
                </a:ext>
              </a:extLst>
            </p:cNvPr>
            <p:cNvSpPr txBox="1"/>
            <p:nvPr/>
          </p:nvSpPr>
          <p:spPr>
            <a:xfrm>
              <a:off x="838667" y="3421142"/>
              <a:ext cx="3084794" cy="1700466"/>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200" spc="-20" dirty="0"/>
                <a:t>Create a delayed charge for </a:t>
              </a:r>
              <a:r>
                <a:rPr lang="en-US" sz="2200" b="1" spc="-20" dirty="0"/>
                <a:t>Catering </a:t>
              </a:r>
              <a:r>
                <a:rPr lang="en-US" sz="2200" spc="-20" dirty="0"/>
                <a:t>for </a:t>
              </a:r>
              <a:r>
                <a:rPr lang="en-US" sz="2200" b="1" spc="-20" dirty="0"/>
                <a:t>$764 + HST </a:t>
              </a:r>
              <a:r>
                <a:rPr lang="en-US" sz="2200" spc="-20" dirty="0"/>
                <a:t>on the 15th of last month.</a:t>
              </a:r>
            </a:p>
          </p:txBody>
        </p:sp>
        <p:sp>
          <p:nvSpPr>
            <p:cNvPr id="26" name="TextBox 25">
              <a:extLst>
                <a:ext uri="{FF2B5EF4-FFF2-40B4-BE49-F238E27FC236}">
                  <a16:creationId xmlns:a16="http://schemas.microsoft.com/office/drawing/2014/main" id="{29710CA2-EA84-4FBA-AF82-432ABFC32008}"/>
                </a:ext>
              </a:extLst>
            </p:cNvPr>
            <p:cNvSpPr txBox="1"/>
            <p:nvPr/>
          </p:nvSpPr>
          <p:spPr>
            <a:xfrm>
              <a:off x="736242" y="2240042"/>
              <a:ext cx="3289642"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4800" b="1" spc="-20" dirty="0">
                  <a:solidFill>
                    <a:srgbClr val="00B4B4"/>
                  </a:solidFill>
                </a:rPr>
                <a:t>02</a:t>
              </a:r>
            </a:p>
          </p:txBody>
        </p:sp>
        <p:cxnSp>
          <p:nvCxnSpPr>
            <p:cNvPr id="29" name="Straight Connector 28">
              <a:extLst>
                <a:ext uri="{FF2B5EF4-FFF2-40B4-BE49-F238E27FC236}">
                  <a16:creationId xmlns:a16="http://schemas.microsoft.com/office/drawing/2014/main" id="{A4ABD318-C1A1-429B-B97F-A820B141C809}"/>
                </a:ext>
              </a:extLst>
            </p:cNvPr>
            <p:cNvCxnSpPr>
              <a:cxnSpLocks/>
            </p:cNvCxnSpPr>
            <p:nvPr/>
          </p:nvCxnSpPr>
          <p:spPr>
            <a:xfrm>
              <a:off x="1688914" y="3140953"/>
              <a:ext cx="1384300" cy="0"/>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F828278C-FF5A-434D-A7B9-B30994885A76}"/>
              </a:ext>
            </a:extLst>
          </p:cNvPr>
          <p:cNvGrpSpPr/>
          <p:nvPr/>
        </p:nvGrpSpPr>
        <p:grpSpPr>
          <a:xfrm>
            <a:off x="6220562" y="1604253"/>
            <a:ext cx="2584898" cy="3818647"/>
            <a:chOff x="673981" y="2023353"/>
            <a:chExt cx="3414166" cy="3818647"/>
          </a:xfrm>
        </p:grpSpPr>
        <p:sp>
          <p:nvSpPr>
            <p:cNvPr id="35" name="Rectangle 34">
              <a:extLst>
                <a:ext uri="{FF2B5EF4-FFF2-40B4-BE49-F238E27FC236}">
                  <a16:creationId xmlns:a16="http://schemas.microsoft.com/office/drawing/2014/main" id="{39DBABD2-D6B7-4764-822C-55D83EB6BFF4}"/>
                </a:ext>
              </a:extLst>
            </p:cNvPr>
            <p:cNvSpPr/>
            <p:nvPr/>
          </p:nvSpPr>
          <p:spPr>
            <a:xfrm>
              <a:off x="673981" y="2023353"/>
              <a:ext cx="3414166" cy="3818647"/>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6" name="TextBox 35">
              <a:extLst>
                <a:ext uri="{FF2B5EF4-FFF2-40B4-BE49-F238E27FC236}">
                  <a16:creationId xmlns:a16="http://schemas.microsoft.com/office/drawing/2014/main" id="{4EFDD5AE-9982-4314-AE70-069D23B66F8A}"/>
                </a:ext>
              </a:extLst>
            </p:cNvPr>
            <p:cNvSpPr txBox="1"/>
            <p:nvPr/>
          </p:nvSpPr>
          <p:spPr>
            <a:xfrm>
              <a:off x="838667" y="3421142"/>
              <a:ext cx="3084794" cy="1700466"/>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200" spc="-20" dirty="0"/>
                <a:t>Create a delayed charge for </a:t>
              </a:r>
              <a:r>
                <a:rPr lang="en-US" sz="2200" b="1" spc="-20" dirty="0"/>
                <a:t>Catering</a:t>
              </a:r>
              <a:r>
                <a:rPr lang="en-US" sz="2200" spc="-20" dirty="0"/>
                <a:t> for </a:t>
              </a:r>
              <a:r>
                <a:rPr lang="en-US" sz="2200" b="1" spc="-20" dirty="0"/>
                <a:t>$198 + HST </a:t>
              </a:r>
              <a:r>
                <a:rPr lang="en-US" sz="2200" spc="-20" dirty="0"/>
                <a:t>on the 20th of last month. </a:t>
              </a:r>
            </a:p>
          </p:txBody>
        </p:sp>
        <p:sp>
          <p:nvSpPr>
            <p:cNvPr id="37" name="TextBox 36">
              <a:extLst>
                <a:ext uri="{FF2B5EF4-FFF2-40B4-BE49-F238E27FC236}">
                  <a16:creationId xmlns:a16="http://schemas.microsoft.com/office/drawing/2014/main" id="{E1E6323C-A2F9-4A11-B687-3536C3F67DB3}"/>
                </a:ext>
              </a:extLst>
            </p:cNvPr>
            <p:cNvSpPr txBox="1"/>
            <p:nvPr/>
          </p:nvSpPr>
          <p:spPr>
            <a:xfrm>
              <a:off x="736242" y="2240042"/>
              <a:ext cx="3289642"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4800" b="1" spc="-20" dirty="0">
                  <a:solidFill>
                    <a:srgbClr val="00B4B4"/>
                  </a:solidFill>
                </a:rPr>
                <a:t>03</a:t>
              </a:r>
            </a:p>
          </p:txBody>
        </p:sp>
        <p:cxnSp>
          <p:nvCxnSpPr>
            <p:cNvPr id="38" name="Straight Connector 37">
              <a:extLst>
                <a:ext uri="{FF2B5EF4-FFF2-40B4-BE49-F238E27FC236}">
                  <a16:creationId xmlns:a16="http://schemas.microsoft.com/office/drawing/2014/main" id="{B07EA1DA-97BD-4954-B4D5-532FBF753925}"/>
                </a:ext>
              </a:extLst>
            </p:cNvPr>
            <p:cNvCxnSpPr>
              <a:cxnSpLocks/>
            </p:cNvCxnSpPr>
            <p:nvPr/>
          </p:nvCxnSpPr>
          <p:spPr>
            <a:xfrm>
              <a:off x="1688914" y="3140953"/>
              <a:ext cx="1384300" cy="0"/>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8CCBC0F7-A4FE-43DE-BD58-669BAE1A6C83}"/>
              </a:ext>
            </a:extLst>
          </p:cNvPr>
          <p:cNvGrpSpPr/>
          <p:nvPr/>
        </p:nvGrpSpPr>
        <p:grpSpPr>
          <a:xfrm>
            <a:off x="9057758" y="1604253"/>
            <a:ext cx="2584898" cy="3818647"/>
            <a:chOff x="673981" y="2023353"/>
            <a:chExt cx="3414166" cy="3818647"/>
          </a:xfrm>
        </p:grpSpPr>
        <p:sp>
          <p:nvSpPr>
            <p:cNvPr id="40" name="Rectangle 39">
              <a:extLst>
                <a:ext uri="{FF2B5EF4-FFF2-40B4-BE49-F238E27FC236}">
                  <a16:creationId xmlns:a16="http://schemas.microsoft.com/office/drawing/2014/main" id="{D4EFF3B1-4C45-443C-8D47-5CF2C01EFA3A}"/>
                </a:ext>
              </a:extLst>
            </p:cNvPr>
            <p:cNvSpPr/>
            <p:nvPr/>
          </p:nvSpPr>
          <p:spPr>
            <a:xfrm>
              <a:off x="673981" y="2023353"/>
              <a:ext cx="3414166" cy="3818647"/>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41" name="TextBox 40">
              <a:extLst>
                <a:ext uri="{FF2B5EF4-FFF2-40B4-BE49-F238E27FC236}">
                  <a16:creationId xmlns:a16="http://schemas.microsoft.com/office/drawing/2014/main" id="{DD07C4ED-71D9-4541-9299-000167C9AFF8}"/>
                </a:ext>
              </a:extLst>
            </p:cNvPr>
            <p:cNvSpPr txBox="1"/>
            <p:nvPr/>
          </p:nvSpPr>
          <p:spPr>
            <a:xfrm>
              <a:off x="838667" y="3421142"/>
              <a:ext cx="3084794" cy="1378839"/>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200" spc="-20" dirty="0"/>
                <a:t>Create an Invoice for all charges on the last day of last month.</a:t>
              </a:r>
            </a:p>
          </p:txBody>
        </p:sp>
        <p:sp>
          <p:nvSpPr>
            <p:cNvPr id="42" name="TextBox 41">
              <a:extLst>
                <a:ext uri="{FF2B5EF4-FFF2-40B4-BE49-F238E27FC236}">
                  <a16:creationId xmlns:a16="http://schemas.microsoft.com/office/drawing/2014/main" id="{5ADEEDE6-ECE4-44F8-9766-36CDC3195FE3}"/>
                </a:ext>
              </a:extLst>
            </p:cNvPr>
            <p:cNvSpPr txBox="1"/>
            <p:nvPr/>
          </p:nvSpPr>
          <p:spPr>
            <a:xfrm>
              <a:off x="736242" y="2240042"/>
              <a:ext cx="3289642"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4800" b="1" spc="-20" dirty="0">
                  <a:solidFill>
                    <a:srgbClr val="00B4B4"/>
                  </a:solidFill>
                </a:rPr>
                <a:t>04</a:t>
              </a:r>
            </a:p>
          </p:txBody>
        </p:sp>
        <p:cxnSp>
          <p:nvCxnSpPr>
            <p:cNvPr id="43" name="Straight Connector 42">
              <a:extLst>
                <a:ext uri="{FF2B5EF4-FFF2-40B4-BE49-F238E27FC236}">
                  <a16:creationId xmlns:a16="http://schemas.microsoft.com/office/drawing/2014/main" id="{5FA64ABA-C153-478A-B2B9-E44C31D5D317}"/>
                </a:ext>
              </a:extLst>
            </p:cNvPr>
            <p:cNvCxnSpPr>
              <a:cxnSpLocks/>
            </p:cNvCxnSpPr>
            <p:nvPr/>
          </p:nvCxnSpPr>
          <p:spPr>
            <a:xfrm>
              <a:off x="1688914" y="3140953"/>
              <a:ext cx="1384300" cy="0"/>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8891155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Sub-Customers </a:t>
            </a:r>
          </a:p>
        </p:txBody>
      </p:sp>
    </p:spTree>
    <p:extLst>
      <p:ext uri="{BB962C8B-B14F-4D97-AF65-F5344CB8AC3E}">
        <p14:creationId xmlns:p14="http://schemas.microsoft.com/office/powerpoint/2010/main" val="3891260635"/>
      </p:ext>
    </p:extLst>
  </p:cSld>
  <p:clrMapOvr>
    <a:masterClrMapping/>
  </p:clrMapOvr>
  <p:transition spd="med">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389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Sub-Customer</a:t>
            </a:r>
          </a:p>
        </p:txBody>
      </p:sp>
      <p:grpSp>
        <p:nvGrpSpPr>
          <p:cNvPr id="2" name="Group 1">
            <a:extLst>
              <a:ext uri="{FF2B5EF4-FFF2-40B4-BE49-F238E27FC236}">
                <a16:creationId xmlns:a16="http://schemas.microsoft.com/office/drawing/2014/main" id="{DE1AF5C0-231D-4374-B420-E02EE3AEEABF}"/>
              </a:ext>
            </a:extLst>
          </p:cNvPr>
          <p:cNvGrpSpPr/>
          <p:nvPr/>
        </p:nvGrpSpPr>
        <p:grpSpPr>
          <a:xfrm>
            <a:off x="721266" y="2293009"/>
            <a:ext cx="5203423" cy="2714967"/>
            <a:chOff x="721266" y="2293009"/>
            <a:chExt cx="5203423" cy="2714967"/>
          </a:xfrm>
        </p:grpSpPr>
        <p:sp>
          <p:nvSpPr>
            <p:cNvPr id="4" name="Rectangle 3">
              <a:extLst>
                <a:ext uri="{FF2B5EF4-FFF2-40B4-BE49-F238E27FC236}">
                  <a16:creationId xmlns:a16="http://schemas.microsoft.com/office/drawing/2014/main" id="{C62E04E4-FF76-4879-9693-597D7A2FD66C}"/>
                </a:ext>
              </a:extLst>
            </p:cNvPr>
            <p:cNvSpPr/>
            <p:nvPr/>
          </p:nvSpPr>
          <p:spPr>
            <a:xfrm>
              <a:off x="721266" y="2293009"/>
              <a:ext cx="5203423" cy="2714967"/>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893728" y="2668685"/>
              <a:ext cx="4858498" cy="196361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spc="-20" dirty="0">
                  <a:solidFill>
                    <a:srgbClr val="000000"/>
                  </a:solidFill>
                </a:rPr>
                <a:t>Create a sub-customer when you have projects or jobs to perform for a customer in QuickBooks</a:t>
              </a:r>
            </a:p>
          </p:txBody>
        </p:sp>
      </p:grpSp>
      <p:grpSp>
        <p:nvGrpSpPr>
          <p:cNvPr id="3" name="Group 2">
            <a:extLst>
              <a:ext uri="{FF2B5EF4-FFF2-40B4-BE49-F238E27FC236}">
                <a16:creationId xmlns:a16="http://schemas.microsoft.com/office/drawing/2014/main" id="{7EF79F8B-0A48-46CB-8B6B-8D96D23C4A2F}"/>
              </a:ext>
            </a:extLst>
          </p:cNvPr>
          <p:cNvGrpSpPr/>
          <p:nvPr/>
        </p:nvGrpSpPr>
        <p:grpSpPr>
          <a:xfrm>
            <a:off x="6264136" y="2293009"/>
            <a:ext cx="5203423" cy="2714967"/>
            <a:chOff x="6264136" y="2293009"/>
            <a:chExt cx="5203423" cy="2714967"/>
          </a:xfrm>
        </p:grpSpPr>
        <p:sp>
          <p:nvSpPr>
            <p:cNvPr id="24" name="Rectangle 23">
              <a:extLst>
                <a:ext uri="{FF2B5EF4-FFF2-40B4-BE49-F238E27FC236}">
                  <a16:creationId xmlns:a16="http://schemas.microsoft.com/office/drawing/2014/main" id="{B0DF43FD-74B4-41F4-B932-BF332F061080}"/>
                </a:ext>
              </a:extLst>
            </p:cNvPr>
            <p:cNvSpPr/>
            <p:nvPr/>
          </p:nvSpPr>
          <p:spPr>
            <a:xfrm>
              <a:off x="6264136" y="2293009"/>
              <a:ext cx="5203423" cy="2714967"/>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9" name="TextBox 28">
              <a:extLst>
                <a:ext uri="{FF2B5EF4-FFF2-40B4-BE49-F238E27FC236}">
                  <a16:creationId xmlns:a16="http://schemas.microsoft.com/office/drawing/2014/main" id="{AEB3F5FC-897A-4371-8EE2-64C4A4AC8663}"/>
                </a:ext>
              </a:extLst>
            </p:cNvPr>
            <p:cNvSpPr txBox="1"/>
            <p:nvPr/>
          </p:nvSpPr>
          <p:spPr>
            <a:xfrm>
              <a:off x="6436598" y="2668685"/>
              <a:ext cx="4858498" cy="196361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spc="-20" dirty="0">
                  <a:solidFill>
                    <a:srgbClr val="000000"/>
                  </a:solidFill>
                </a:rPr>
                <a:t>This lets you tracks the sales and expenses to a specific sub-customer instead of a customer</a:t>
              </a:r>
            </a:p>
          </p:txBody>
        </p:sp>
      </p:grpSp>
    </p:spTree>
    <p:extLst>
      <p:ext uri="{BB962C8B-B14F-4D97-AF65-F5344CB8AC3E}">
        <p14:creationId xmlns:p14="http://schemas.microsoft.com/office/powerpoint/2010/main" val="344104313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491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#7…Lesson 7</a:t>
            </a:r>
          </a:p>
        </p:txBody>
      </p:sp>
      <p:grpSp>
        <p:nvGrpSpPr>
          <p:cNvPr id="10" name="Group 9">
            <a:extLst>
              <a:ext uri="{FF2B5EF4-FFF2-40B4-BE49-F238E27FC236}">
                <a16:creationId xmlns:a16="http://schemas.microsoft.com/office/drawing/2014/main" id="{EA7BC012-27F2-46A7-A4D4-61A77B05AFBA}"/>
              </a:ext>
            </a:extLst>
          </p:cNvPr>
          <p:cNvGrpSpPr/>
          <p:nvPr/>
        </p:nvGrpSpPr>
        <p:grpSpPr>
          <a:xfrm>
            <a:off x="641350" y="1833161"/>
            <a:ext cx="10906125" cy="3283589"/>
            <a:chOff x="641350" y="1833161"/>
            <a:chExt cx="10906125" cy="3283589"/>
          </a:xfrm>
        </p:grpSpPr>
        <p:sp>
          <p:nvSpPr>
            <p:cNvPr id="11" name="TextBox 10">
              <a:extLst>
                <a:ext uri="{FF2B5EF4-FFF2-40B4-BE49-F238E27FC236}">
                  <a16:creationId xmlns:a16="http://schemas.microsoft.com/office/drawing/2014/main" id="{CD97844C-495D-4CB8-A64D-A591C4EC353D}"/>
                </a:ext>
              </a:extLst>
            </p:cNvPr>
            <p:cNvSpPr txBox="1"/>
            <p:nvPr/>
          </p:nvSpPr>
          <p:spPr>
            <a:xfrm>
              <a:off x="641350" y="1833161"/>
              <a:ext cx="10906125" cy="1027974"/>
            </a:xfrm>
            <a:prstGeom prst="rect">
              <a:avLst/>
            </a:prstGeom>
            <a:noFill/>
          </p:spPr>
          <p:txBody>
            <a:bodyPr wrap="square">
              <a:spAutoFit/>
            </a:bodyPr>
            <a:lstStyle/>
            <a:p>
              <a:pPr marL="0" lvl="2" defTabSz="456727">
                <a:lnSpc>
                  <a:spcPct val="95000"/>
                </a:lnSpc>
                <a:spcBef>
                  <a:spcPts val="400"/>
                </a:spcBef>
                <a:spcAft>
                  <a:spcPts val="400"/>
                </a:spcAft>
                <a:buSzPct val="90000"/>
                <a:defRPr/>
              </a:pPr>
              <a:r>
                <a:rPr lang="en-US" sz="3200" spc="-20" dirty="0"/>
                <a:t>Create a sub-customer of Ecker Designs with the following information:</a:t>
              </a:r>
            </a:p>
          </p:txBody>
        </p:sp>
        <p:grpSp>
          <p:nvGrpSpPr>
            <p:cNvPr id="9" name="Group 8">
              <a:extLst>
                <a:ext uri="{FF2B5EF4-FFF2-40B4-BE49-F238E27FC236}">
                  <a16:creationId xmlns:a16="http://schemas.microsoft.com/office/drawing/2014/main" id="{3BBBC253-ABEC-46ED-B63F-B9A6B9450345}"/>
                </a:ext>
              </a:extLst>
            </p:cNvPr>
            <p:cNvGrpSpPr/>
            <p:nvPr/>
          </p:nvGrpSpPr>
          <p:grpSpPr>
            <a:xfrm>
              <a:off x="676546" y="3134182"/>
              <a:ext cx="10835733" cy="1982568"/>
              <a:chOff x="676546" y="2686710"/>
              <a:chExt cx="10835733" cy="1982568"/>
            </a:xfrm>
          </p:grpSpPr>
          <p:sp>
            <p:nvSpPr>
              <p:cNvPr id="4" name="Rectangle 3">
                <a:extLst>
                  <a:ext uri="{FF2B5EF4-FFF2-40B4-BE49-F238E27FC236}">
                    <a16:creationId xmlns:a16="http://schemas.microsoft.com/office/drawing/2014/main" id="{C62E04E4-FF76-4879-9693-597D7A2FD66C}"/>
                  </a:ext>
                </a:extLst>
              </p:cNvPr>
              <p:cNvSpPr/>
              <p:nvPr/>
            </p:nvSpPr>
            <p:spPr>
              <a:xfrm>
                <a:off x="676546" y="2686710"/>
                <a:ext cx="3423598" cy="198256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790018" y="3164007"/>
                <a:ext cx="3196654" cy="102797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b="1" spc="-20" dirty="0">
                    <a:solidFill>
                      <a:srgbClr val="000000"/>
                    </a:solidFill>
                  </a:rPr>
                  <a:t>Customer Name: Christmas Party</a:t>
                </a:r>
              </a:p>
            </p:txBody>
          </p:sp>
          <p:sp>
            <p:nvSpPr>
              <p:cNvPr id="24" name="Rectangle 23">
                <a:extLst>
                  <a:ext uri="{FF2B5EF4-FFF2-40B4-BE49-F238E27FC236}">
                    <a16:creationId xmlns:a16="http://schemas.microsoft.com/office/drawing/2014/main" id="{B0DF43FD-74B4-41F4-B932-BF332F061080}"/>
                  </a:ext>
                </a:extLst>
              </p:cNvPr>
              <p:cNvSpPr/>
              <p:nvPr/>
            </p:nvSpPr>
            <p:spPr>
              <a:xfrm>
                <a:off x="4382614" y="2686710"/>
                <a:ext cx="3423598" cy="198256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9" name="TextBox 28">
                <a:extLst>
                  <a:ext uri="{FF2B5EF4-FFF2-40B4-BE49-F238E27FC236}">
                    <a16:creationId xmlns:a16="http://schemas.microsoft.com/office/drawing/2014/main" id="{AEB3F5FC-897A-4371-8EE2-64C4A4AC8663}"/>
                  </a:ext>
                </a:extLst>
              </p:cNvPr>
              <p:cNvSpPr txBox="1"/>
              <p:nvPr/>
            </p:nvSpPr>
            <p:spPr>
              <a:xfrm>
                <a:off x="4496086" y="3164007"/>
                <a:ext cx="3196654" cy="102797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b="1" spc="-20" dirty="0">
                    <a:solidFill>
                      <a:srgbClr val="000000"/>
                    </a:solidFill>
                  </a:rPr>
                  <a:t>Billing Address: </a:t>
                </a:r>
                <a:r>
                  <a:rPr lang="en-US" sz="3200" spc="-20" dirty="0">
                    <a:solidFill>
                      <a:srgbClr val="000000"/>
                    </a:solidFill>
                  </a:rPr>
                  <a:t>same as customer</a:t>
                </a:r>
              </a:p>
            </p:txBody>
          </p:sp>
          <p:sp>
            <p:nvSpPr>
              <p:cNvPr id="14" name="Rectangle 13">
                <a:extLst>
                  <a:ext uri="{FF2B5EF4-FFF2-40B4-BE49-F238E27FC236}">
                    <a16:creationId xmlns:a16="http://schemas.microsoft.com/office/drawing/2014/main" id="{85C4BC7B-8D42-4E85-B715-933906B59189}"/>
                  </a:ext>
                </a:extLst>
              </p:cNvPr>
              <p:cNvSpPr/>
              <p:nvPr/>
            </p:nvSpPr>
            <p:spPr>
              <a:xfrm>
                <a:off x="8088681" y="2686710"/>
                <a:ext cx="3423598" cy="198256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5" name="TextBox 14">
                <a:extLst>
                  <a:ext uri="{FF2B5EF4-FFF2-40B4-BE49-F238E27FC236}">
                    <a16:creationId xmlns:a16="http://schemas.microsoft.com/office/drawing/2014/main" id="{5052AD57-0EEA-420A-B1D4-05D43D5EDB16}"/>
                  </a:ext>
                </a:extLst>
              </p:cNvPr>
              <p:cNvSpPr txBox="1"/>
              <p:nvPr/>
            </p:nvSpPr>
            <p:spPr>
              <a:xfrm>
                <a:off x="8202153" y="3164007"/>
                <a:ext cx="3196654" cy="102797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spc="-20" dirty="0">
                    <a:solidFill>
                      <a:srgbClr val="000000"/>
                    </a:solidFill>
                  </a:rPr>
                  <a:t>Select </a:t>
                </a:r>
                <a:r>
                  <a:rPr lang="en-US" sz="3200" b="1" spc="-20" dirty="0">
                    <a:solidFill>
                      <a:srgbClr val="000000"/>
                    </a:solidFill>
                  </a:rPr>
                  <a:t>Bill with Parent</a:t>
                </a:r>
              </a:p>
            </p:txBody>
          </p:sp>
        </p:grpSp>
      </p:grpSp>
    </p:spTree>
    <p:extLst>
      <p:ext uri="{BB962C8B-B14F-4D97-AF65-F5344CB8AC3E}">
        <p14:creationId xmlns:p14="http://schemas.microsoft.com/office/powerpoint/2010/main" val="2576026886"/>
      </p:ext>
    </p:extLst>
  </p:cSld>
  <p:clrMapOvr>
    <a:masterClrMapping/>
  </p:clrMapOvr>
  <p:transition spd="med">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Estimates in QuickBooks</a:t>
            </a:r>
          </a:p>
        </p:txBody>
      </p:sp>
    </p:spTree>
    <p:extLst>
      <p:ext uri="{BB962C8B-B14F-4D97-AF65-F5344CB8AC3E}">
        <p14:creationId xmlns:p14="http://schemas.microsoft.com/office/powerpoint/2010/main" val="1981870866"/>
      </p:ext>
    </p:extLst>
  </p:cSld>
  <p:clrMapOvr>
    <a:masterClrMapping/>
  </p:clrMapOvr>
  <p:transition spd="med">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593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Estimates</a:t>
            </a:r>
          </a:p>
        </p:txBody>
      </p:sp>
      <p:sp>
        <p:nvSpPr>
          <p:cNvPr id="11" name="TextBox 10">
            <a:extLst>
              <a:ext uri="{FF2B5EF4-FFF2-40B4-BE49-F238E27FC236}">
                <a16:creationId xmlns:a16="http://schemas.microsoft.com/office/drawing/2014/main" id="{CD97844C-495D-4CB8-A64D-A591C4EC353D}"/>
              </a:ext>
            </a:extLst>
          </p:cNvPr>
          <p:cNvSpPr txBox="1"/>
          <p:nvPr/>
        </p:nvSpPr>
        <p:spPr>
          <a:xfrm>
            <a:off x="641350" y="1807761"/>
            <a:ext cx="10906125" cy="3498394"/>
          </a:xfrm>
          <a:prstGeom prst="rect">
            <a:avLst/>
          </a:prstGeom>
          <a:noFill/>
        </p:spPr>
        <p:txBody>
          <a:bodyPr wrap="square">
            <a:spAutoFit/>
          </a:bodyPr>
          <a:lstStyle/>
          <a:p>
            <a:pPr marL="342900" lvl="2" indent="-342900" defTabSz="456727">
              <a:spcBef>
                <a:spcPts val="800"/>
              </a:spcBef>
              <a:spcAft>
                <a:spcPts val="800"/>
              </a:spcAft>
              <a:buSzPct val="90000"/>
              <a:buFont typeface="Arial"/>
              <a:buChar char="•"/>
              <a:defRPr/>
            </a:pPr>
            <a:r>
              <a:rPr lang="en-US" sz="2800" spc="-20" dirty="0"/>
              <a:t>Estimate is a description of work that you’ll provide for customers.</a:t>
            </a:r>
          </a:p>
          <a:p>
            <a:pPr marL="342900" lvl="2" indent="-342900" defTabSz="456727">
              <a:spcBef>
                <a:spcPts val="800"/>
              </a:spcBef>
              <a:spcAft>
                <a:spcPts val="800"/>
              </a:spcAft>
              <a:buSzPct val="90000"/>
              <a:buFont typeface="Arial"/>
              <a:buChar char="•"/>
              <a:defRPr/>
            </a:pPr>
            <a:r>
              <a:rPr lang="en-US" sz="2800" spc="-20" dirty="0"/>
              <a:t>Issue multiple estimates for a customer project</a:t>
            </a:r>
          </a:p>
          <a:p>
            <a:pPr marL="342900" lvl="2" indent="-342900" defTabSz="456727">
              <a:spcBef>
                <a:spcPts val="800"/>
              </a:spcBef>
              <a:spcAft>
                <a:spcPts val="800"/>
              </a:spcAft>
              <a:buSzPct val="90000"/>
              <a:buFont typeface="Arial"/>
              <a:buChar char="•"/>
              <a:defRPr/>
            </a:pPr>
            <a:r>
              <a:rPr lang="en-US" sz="2800" spc="-20" dirty="0"/>
              <a:t>Estimate can be converted to an invoice. This helps with accuracy and data entry</a:t>
            </a:r>
          </a:p>
          <a:p>
            <a:pPr marL="342900" lvl="2" indent="-342900" defTabSz="456727">
              <a:spcBef>
                <a:spcPts val="800"/>
              </a:spcBef>
              <a:spcAft>
                <a:spcPts val="800"/>
              </a:spcAft>
              <a:buSzPct val="90000"/>
              <a:buFont typeface="Arial"/>
              <a:buChar char="•"/>
              <a:defRPr/>
            </a:pPr>
            <a:r>
              <a:rPr lang="en-US" sz="2800" spc="-20" dirty="0"/>
              <a:t>Estimates can be used to Progress Invoice projects in %’s or amounts</a:t>
            </a:r>
          </a:p>
          <a:p>
            <a:pPr marL="342900" lvl="2" indent="-342900" defTabSz="456727">
              <a:spcBef>
                <a:spcPts val="800"/>
              </a:spcBef>
              <a:spcAft>
                <a:spcPts val="800"/>
              </a:spcAft>
              <a:buSzPct val="90000"/>
              <a:buFont typeface="Arial"/>
              <a:buChar char="•"/>
              <a:defRPr/>
            </a:pPr>
            <a:r>
              <a:rPr lang="en-US" sz="2800" spc="-20" dirty="0"/>
              <a:t>Estimate is a non-posting transaction</a:t>
            </a:r>
          </a:p>
        </p:txBody>
      </p:sp>
    </p:spTree>
    <p:extLst>
      <p:ext uri="{BB962C8B-B14F-4D97-AF65-F5344CB8AC3E}">
        <p14:creationId xmlns:p14="http://schemas.microsoft.com/office/powerpoint/2010/main" val="13014313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Estimate Workflow</a:t>
            </a:r>
          </a:p>
        </p:txBody>
      </p:sp>
    </p:spTree>
    <p:extLst>
      <p:ext uri="{BB962C8B-B14F-4D97-AF65-F5344CB8AC3E}">
        <p14:creationId xmlns:p14="http://schemas.microsoft.com/office/powerpoint/2010/main" val="1208696062"/>
      </p:ext>
    </p:extLst>
  </p:cSld>
  <p:clrMapOvr>
    <a:masterClrMapping/>
  </p:clrMapOvr>
  <p:transition spd="med">
    <p:wipe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6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Estimate Workflow </a:t>
            </a:r>
          </a:p>
        </p:txBody>
      </p:sp>
      <p:sp>
        <p:nvSpPr>
          <p:cNvPr id="2" name="Rectangle 1">
            <a:extLst>
              <a:ext uri="{FF2B5EF4-FFF2-40B4-BE49-F238E27FC236}">
                <a16:creationId xmlns:a16="http://schemas.microsoft.com/office/drawing/2014/main" id="{FD24FC25-E560-443F-9959-3B7C30D1DD83}"/>
              </a:ext>
            </a:extLst>
          </p:cNvPr>
          <p:cNvSpPr/>
          <p:nvPr/>
        </p:nvSpPr>
        <p:spPr>
          <a:xfrm>
            <a:off x="735012" y="2438400"/>
            <a:ext cx="2090828" cy="2400300"/>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Quote (Estimate)</a:t>
            </a:r>
          </a:p>
        </p:txBody>
      </p:sp>
      <p:sp>
        <p:nvSpPr>
          <p:cNvPr id="7" name="Rectangle 6">
            <a:extLst>
              <a:ext uri="{FF2B5EF4-FFF2-40B4-BE49-F238E27FC236}">
                <a16:creationId xmlns:a16="http://schemas.microsoft.com/office/drawing/2014/main" id="{596AF60F-52CB-428D-985A-F864D339697C}"/>
              </a:ext>
            </a:extLst>
          </p:cNvPr>
          <p:cNvSpPr/>
          <p:nvPr/>
        </p:nvSpPr>
        <p:spPr>
          <a:xfrm>
            <a:off x="3611002" y="2438400"/>
            <a:ext cx="2090828" cy="2400300"/>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Send Estimate to Customer</a:t>
            </a:r>
          </a:p>
        </p:txBody>
      </p:sp>
      <p:sp>
        <p:nvSpPr>
          <p:cNvPr id="9" name="Rectangle 8">
            <a:extLst>
              <a:ext uri="{FF2B5EF4-FFF2-40B4-BE49-F238E27FC236}">
                <a16:creationId xmlns:a16="http://schemas.microsoft.com/office/drawing/2014/main" id="{A7475604-8F28-4D37-9D04-68911710AF17}"/>
              </a:ext>
            </a:extLst>
          </p:cNvPr>
          <p:cNvSpPr/>
          <p:nvPr/>
        </p:nvSpPr>
        <p:spPr>
          <a:xfrm>
            <a:off x="6486992" y="2438400"/>
            <a:ext cx="2090828" cy="2400300"/>
          </a:xfrm>
          <a:prstGeom prst="rect">
            <a:avLst/>
          </a:prstGeom>
          <a:solidFill>
            <a:schemeClr val="accent4">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Mark Estimate as Accepted</a:t>
            </a:r>
          </a:p>
        </p:txBody>
      </p:sp>
      <p:sp>
        <p:nvSpPr>
          <p:cNvPr id="10" name="Rectangle 9">
            <a:extLst>
              <a:ext uri="{FF2B5EF4-FFF2-40B4-BE49-F238E27FC236}">
                <a16:creationId xmlns:a16="http://schemas.microsoft.com/office/drawing/2014/main" id="{04FDB77E-64C5-4453-9AA1-A03EC51E6D66}"/>
              </a:ext>
            </a:extLst>
          </p:cNvPr>
          <p:cNvSpPr/>
          <p:nvPr/>
        </p:nvSpPr>
        <p:spPr>
          <a:xfrm>
            <a:off x="9362982" y="2438400"/>
            <a:ext cx="2090828" cy="2400300"/>
          </a:xfrm>
          <a:prstGeom prst="rect">
            <a:avLst/>
          </a:prstGeom>
          <a:solidFill>
            <a:schemeClr val="accent4">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Copy to Invoice (Progress Invoices)</a:t>
            </a:r>
          </a:p>
        </p:txBody>
      </p:sp>
      <p:sp>
        <p:nvSpPr>
          <p:cNvPr id="4" name="Isosceles Triangle 3">
            <a:extLst>
              <a:ext uri="{FF2B5EF4-FFF2-40B4-BE49-F238E27FC236}">
                <a16:creationId xmlns:a16="http://schemas.microsoft.com/office/drawing/2014/main" id="{79CF287C-6287-49E9-B49B-AE5557A63AF3}"/>
              </a:ext>
            </a:extLst>
          </p:cNvPr>
          <p:cNvSpPr/>
          <p:nvPr/>
        </p:nvSpPr>
        <p:spPr>
          <a:xfrm rot="5400000">
            <a:off x="2682920" y="3506298"/>
            <a:ext cx="1071002" cy="474102"/>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12" name="Isosceles Triangle 11">
            <a:extLst>
              <a:ext uri="{FF2B5EF4-FFF2-40B4-BE49-F238E27FC236}">
                <a16:creationId xmlns:a16="http://schemas.microsoft.com/office/drawing/2014/main" id="{A58DC640-E248-4157-8C19-61DFB812C42A}"/>
              </a:ext>
            </a:extLst>
          </p:cNvPr>
          <p:cNvSpPr/>
          <p:nvPr/>
        </p:nvSpPr>
        <p:spPr>
          <a:xfrm rot="5400000">
            <a:off x="5558910" y="3506298"/>
            <a:ext cx="1071002" cy="474102"/>
          </a:xfrm>
          <a:prstGeom prst="triangle">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13" name="Isosceles Triangle 12">
            <a:extLst>
              <a:ext uri="{FF2B5EF4-FFF2-40B4-BE49-F238E27FC236}">
                <a16:creationId xmlns:a16="http://schemas.microsoft.com/office/drawing/2014/main" id="{9860CFA8-85F0-495E-8758-DD33AE7936BA}"/>
              </a:ext>
            </a:extLst>
          </p:cNvPr>
          <p:cNvSpPr/>
          <p:nvPr/>
        </p:nvSpPr>
        <p:spPr>
          <a:xfrm rot="5400000">
            <a:off x="8434900" y="3506298"/>
            <a:ext cx="1071002" cy="474102"/>
          </a:xfrm>
          <a:prstGeom prst="triangl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Tree>
    <p:extLst>
      <p:ext uri="{BB962C8B-B14F-4D97-AF65-F5344CB8AC3E}">
        <p14:creationId xmlns:p14="http://schemas.microsoft.com/office/powerpoint/2010/main" val="271219815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4" grpId="0" animBg="1"/>
      <p:bldP spid="12" grpId="0" animBg="1"/>
      <p:bldP spid="1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98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#8…Lesson 7 </a:t>
            </a:r>
          </a:p>
        </p:txBody>
      </p:sp>
      <p:grpSp>
        <p:nvGrpSpPr>
          <p:cNvPr id="11" name="Group 10">
            <a:extLst>
              <a:ext uri="{FF2B5EF4-FFF2-40B4-BE49-F238E27FC236}">
                <a16:creationId xmlns:a16="http://schemas.microsoft.com/office/drawing/2014/main" id="{17C35EEA-E9C9-4162-8233-437075197C5B}"/>
              </a:ext>
            </a:extLst>
          </p:cNvPr>
          <p:cNvGrpSpPr/>
          <p:nvPr/>
        </p:nvGrpSpPr>
        <p:grpSpPr>
          <a:xfrm>
            <a:off x="625030" y="1511300"/>
            <a:ext cx="10502901" cy="2513509"/>
            <a:chOff x="673100" y="1511300"/>
            <a:chExt cx="10502901" cy="2513509"/>
          </a:xfrm>
        </p:grpSpPr>
        <p:sp>
          <p:nvSpPr>
            <p:cNvPr id="3" name="Oval 2">
              <a:extLst>
                <a:ext uri="{FF2B5EF4-FFF2-40B4-BE49-F238E27FC236}">
                  <a16:creationId xmlns:a16="http://schemas.microsoft.com/office/drawing/2014/main" id="{229220F2-DB89-43B6-9AC8-60824E065CC6}"/>
                </a:ext>
              </a:extLst>
            </p:cNvPr>
            <p:cNvSpPr/>
            <p:nvPr/>
          </p:nvSpPr>
          <p:spPr>
            <a:xfrm>
              <a:off x="673100" y="1511300"/>
              <a:ext cx="596900" cy="5969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400" b="1" dirty="0">
                  <a:solidFill>
                    <a:schemeClr val="bg1"/>
                  </a:solidFill>
                </a:rPr>
                <a:t>1</a:t>
              </a:r>
            </a:p>
          </p:txBody>
        </p:sp>
        <p:sp>
          <p:nvSpPr>
            <p:cNvPr id="5" name="TextBox 4">
              <a:extLst>
                <a:ext uri="{FF2B5EF4-FFF2-40B4-BE49-F238E27FC236}">
                  <a16:creationId xmlns:a16="http://schemas.microsoft.com/office/drawing/2014/main" id="{FC6DEF5C-FA4A-42BE-BF60-3F4559E71FE5}"/>
                </a:ext>
              </a:extLst>
            </p:cNvPr>
            <p:cNvSpPr txBox="1"/>
            <p:nvPr/>
          </p:nvSpPr>
          <p:spPr>
            <a:xfrm>
              <a:off x="1282701" y="1511300"/>
              <a:ext cx="9893300" cy="2513509"/>
            </a:xfrm>
            <a:prstGeom prst="rect">
              <a:avLst/>
            </a:prstGeom>
            <a:noFill/>
          </p:spPr>
          <p:txBody>
            <a:bodyPr wrap="square">
              <a:spAutoFit/>
            </a:bodyPr>
            <a:lstStyle/>
            <a:p>
              <a:pPr marL="0" lvl="2" defTabSz="456727">
                <a:spcBef>
                  <a:spcPts val="200"/>
                </a:spcBef>
                <a:spcAft>
                  <a:spcPts val="200"/>
                </a:spcAft>
                <a:buSzPct val="90000"/>
                <a:defRPr/>
              </a:pPr>
              <a:r>
                <a:rPr lang="en-US" sz="2400" spc="-20" dirty="0"/>
                <a:t>Create an estimate for </a:t>
              </a:r>
              <a:r>
                <a:rPr lang="en-US" sz="2400" b="1" spc="-20" dirty="0"/>
                <a:t>Ecker Designs: Christmas Party </a:t>
              </a:r>
              <a:r>
                <a:rPr lang="en-US" sz="2400" spc="-20" dirty="0"/>
                <a:t>with the following information:</a:t>
              </a:r>
            </a:p>
            <a:p>
              <a:pPr marL="342900" lvl="2" indent="-342900" defTabSz="456727">
                <a:spcBef>
                  <a:spcPts val="200"/>
                </a:spcBef>
                <a:spcAft>
                  <a:spcPts val="200"/>
                </a:spcAft>
                <a:buSzPct val="90000"/>
                <a:buFont typeface="Arial"/>
                <a:buChar char="•"/>
                <a:defRPr/>
              </a:pPr>
              <a:r>
                <a:rPr lang="en-US" sz="2400" b="1" spc="-20" dirty="0"/>
                <a:t>Date:</a:t>
              </a:r>
              <a:r>
                <a:rPr lang="en-US" sz="2400" spc="-20" dirty="0"/>
                <a:t> 15th of last month</a:t>
              </a:r>
            </a:p>
            <a:p>
              <a:pPr marL="342900" lvl="2" indent="-342900" defTabSz="456727">
                <a:spcBef>
                  <a:spcPts val="200"/>
                </a:spcBef>
                <a:spcAft>
                  <a:spcPts val="200"/>
                </a:spcAft>
                <a:buSzPct val="90000"/>
                <a:buFont typeface="Arial"/>
                <a:buChar char="•"/>
                <a:defRPr/>
              </a:pPr>
              <a:r>
                <a:rPr lang="en-US" sz="2400" b="1" spc="-20" dirty="0"/>
                <a:t>Service: </a:t>
              </a:r>
              <a:r>
                <a:rPr lang="en-US" sz="2400" spc="-20" dirty="0"/>
                <a:t>Catering</a:t>
              </a:r>
            </a:p>
            <a:p>
              <a:pPr marL="342900" lvl="2" indent="-342900" defTabSz="456727">
                <a:spcBef>
                  <a:spcPts val="200"/>
                </a:spcBef>
                <a:spcAft>
                  <a:spcPts val="200"/>
                </a:spcAft>
                <a:buSzPct val="90000"/>
                <a:buFont typeface="Arial"/>
                <a:buChar char="•"/>
                <a:defRPr/>
              </a:pPr>
              <a:r>
                <a:rPr lang="en-US" sz="2400" b="1" spc="-20" dirty="0"/>
                <a:t>Description:</a:t>
              </a:r>
              <a:r>
                <a:rPr lang="en-US" sz="2400" spc="-20" dirty="0"/>
                <a:t> Catering at Christmas party </a:t>
              </a:r>
            </a:p>
            <a:p>
              <a:pPr marL="342900" lvl="2" indent="-342900" defTabSz="456727">
                <a:spcBef>
                  <a:spcPts val="200"/>
                </a:spcBef>
                <a:spcAft>
                  <a:spcPts val="200"/>
                </a:spcAft>
                <a:buSzPct val="90000"/>
                <a:buFont typeface="Arial"/>
                <a:buChar char="•"/>
                <a:defRPr/>
              </a:pPr>
              <a:r>
                <a:rPr lang="en-US" sz="2400" b="1" spc="-20" dirty="0"/>
                <a:t>Amount: </a:t>
              </a:r>
              <a:r>
                <a:rPr lang="en-US" sz="2400" spc="-20" dirty="0"/>
                <a:t>$12,000 + HST</a:t>
              </a:r>
            </a:p>
          </p:txBody>
        </p:sp>
      </p:grpSp>
      <p:grpSp>
        <p:nvGrpSpPr>
          <p:cNvPr id="6" name="Group 5">
            <a:extLst>
              <a:ext uri="{FF2B5EF4-FFF2-40B4-BE49-F238E27FC236}">
                <a16:creationId xmlns:a16="http://schemas.microsoft.com/office/drawing/2014/main" id="{806A3D70-1E44-4626-9C39-1730BA876F43}"/>
              </a:ext>
            </a:extLst>
          </p:cNvPr>
          <p:cNvGrpSpPr/>
          <p:nvPr/>
        </p:nvGrpSpPr>
        <p:grpSpPr>
          <a:xfrm>
            <a:off x="625030" y="4234905"/>
            <a:ext cx="10938765" cy="596900"/>
            <a:chOff x="673100" y="3810000"/>
            <a:chExt cx="10938765" cy="596900"/>
          </a:xfrm>
        </p:grpSpPr>
        <p:sp>
          <p:nvSpPr>
            <p:cNvPr id="15" name="Oval 14">
              <a:extLst>
                <a:ext uri="{FF2B5EF4-FFF2-40B4-BE49-F238E27FC236}">
                  <a16:creationId xmlns:a16="http://schemas.microsoft.com/office/drawing/2014/main" id="{C47682AC-2C02-42C2-BCC9-1F5E26C0791D}"/>
                </a:ext>
              </a:extLst>
            </p:cNvPr>
            <p:cNvSpPr/>
            <p:nvPr/>
          </p:nvSpPr>
          <p:spPr>
            <a:xfrm>
              <a:off x="673100" y="3810000"/>
              <a:ext cx="596900" cy="5969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400" b="1" dirty="0">
                  <a:solidFill>
                    <a:schemeClr val="bg1"/>
                  </a:solidFill>
                </a:rPr>
                <a:t>2</a:t>
              </a:r>
            </a:p>
          </p:txBody>
        </p:sp>
        <p:sp>
          <p:nvSpPr>
            <p:cNvPr id="16" name="TextBox 15">
              <a:extLst>
                <a:ext uri="{FF2B5EF4-FFF2-40B4-BE49-F238E27FC236}">
                  <a16:creationId xmlns:a16="http://schemas.microsoft.com/office/drawing/2014/main" id="{748684AD-EA62-4838-BE25-8B13042A494F}"/>
                </a:ext>
              </a:extLst>
            </p:cNvPr>
            <p:cNvSpPr txBox="1"/>
            <p:nvPr/>
          </p:nvSpPr>
          <p:spPr>
            <a:xfrm>
              <a:off x="1282701" y="3877618"/>
              <a:ext cx="10329164" cy="461665"/>
            </a:xfrm>
            <a:prstGeom prst="rect">
              <a:avLst/>
            </a:prstGeom>
            <a:noFill/>
          </p:spPr>
          <p:txBody>
            <a:bodyPr wrap="square">
              <a:spAutoFit/>
            </a:bodyPr>
            <a:lstStyle/>
            <a:p>
              <a:pPr marL="0" lvl="2" defTabSz="456727">
                <a:spcBef>
                  <a:spcPts val="200"/>
                </a:spcBef>
                <a:spcAft>
                  <a:spcPts val="200"/>
                </a:spcAft>
                <a:buSzPct val="90000"/>
                <a:defRPr/>
              </a:pPr>
              <a:r>
                <a:rPr lang="en-US" sz="2400" spc="-20" dirty="0"/>
                <a:t>Create an Invoice for 50% of the estimate on the last day of last month.</a:t>
              </a:r>
            </a:p>
          </p:txBody>
        </p:sp>
      </p:grpSp>
      <p:grpSp>
        <p:nvGrpSpPr>
          <p:cNvPr id="18" name="Group 17">
            <a:extLst>
              <a:ext uri="{FF2B5EF4-FFF2-40B4-BE49-F238E27FC236}">
                <a16:creationId xmlns:a16="http://schemas.microsoft.com/office/drawing/2014/main" id="{13B3EA33-7975-4EC2-8938-86340EC4BA4A}"/>
              </a:ext>
            </a:extLst>
          </p:cNvPr>
          <p:cNvGrpSpPr/>
          <p:nvPr/>
        </p:nvGrpSpPr>
        <p:grpSpPr>
          <a:xfrm>
            <a:off x="625030" y="5041900"/>
            <a:ext cx="10938765" cy="596900"/>
            <a:chOff x="673100" y="3810000"/>
            <a:chExt cx="10938765" cy="596900"/>
          </a:xfrm>
        </p:grpSpPr>
        <p:sp>
          <p:nvSpPr>
            <p:cNvPr id="19" name="Oval 18">
              <a:extLst>
                <a:ext uri="{FF2B5EF4-FFF2-40B4-BE49-F238E27FC236}">
                  <a16:creationId xmlns:a16="http://schemas.microsoft.com/office/drawing/2014/main" id="{656981C8-5972-4DE2-9A87-BD554813376D}"/>
                </a:ext>
              </a:extLst>
            </p:cNvPr>
            <p:cNvSpPr/>
            <p:nvPr/>
          </p:nvSpPr>
          <p:spPr>
            <a:xfrm>
              <a:off x="673100" y="3810000"/>
              <a:ext cx="596900" cy="5969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400" b="1" dirty="0">
                  <a:solidFill>
                    <a:schemeClr val="bg1"/>
                  </a:solidFill>
                </a:rPr>
                <a:t>3</a:t>
              </a:r>
              <a:endParaRPr lang="en-HK" sz="2400" b="1" dirty="0">
                <a:solidFill>
                  <a:schemeClr val="bg1"/>
                </a:solidFill>
              </a:endParaRPr>
            </a:p>
          </p:txBody>
        </p:sp>
        <p:sp>
          <p:nvSpPr>
            <p:cNvPr id="20" name="TextBox 19">
              <a:extLst>
                <a:ext uri="{FF2B5EF4-FFF2-40B4-BE49-F238E27FC236}">
                  <a16:creationId xmlns:a16="http://schemas.microsoft.com/office/drawing/2014/main" id="{FBCC1C67-E831-411C-8FBA-8477ADC57A4E}"/>
                </a:ext>
              </a:extLst>
            </p:cNvPr>
            <p:cNvSpPr txBox="1"/>
            <p:nvPr/>
          </p:nvSpPr>
          <p:spPr>
            <a:xfrm>
              <a:off x="1282701" y="3877618"/>
              <a:ext cx="10329164" cy="461665"/>
            </a:xfrm>
            <a:prstGeom prst="rect">
              <a:avLst/>
            </a:prstGeom>
            <a:noFill/>
          </p:spPr>
          <p:txBody>
            <a:bodyPr wrap="square">
              <a:spAutoFit/>
            </a:bodyPr>
            <a:lstStyle/>
            <a:p>
              <a:pPr marL="0" lvl="2" defTabSz="456727">
                <a:spcBef>
                  <a:spcPts val="200"/>
                </a:spcBef>
                <a:spcAft>
                  <a:spcPts val="200"/>
                </a:spcAft>
                <a:buSzPct val="90000"/>
                <a:defRPr/>
              </a:pPr>
              <a:r>
                <a:rPr lang="en-US" sz="2400" spc="-20" dirty="0"/>
                <a:t>Create an Invoice for the remaining 50% of the estimate on the 15th of this month.</a:t>
              </a:r>
            </a:p>
          </p:txBody>
        </p:sp>
      </p:grpSp>
    </p:spTree>
    <p:extLst>
      <p:ext uri="{BB962C8B-B14F-4D97-AF65-F5344CB8AC3E}">
        <p14:creationId xmlns:p14="http://schemas.microsoft.com/office/powerpoint/2010/main" val="211362564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3291"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#3…Lesson 2 </a:t>
            </a:r>
          </a:p>
        </p:txBody>
      </p:sp>
      <p:grpSp>
        <p:nvGrpSpPr>
          <p:cNvPr id="2" name="Group 1">
            <a:extLst>
              <a:ext uri="{FF2B5EF4-FFF2-40B4-BE49-F238E27FC236}">
                <a16:creationId xmlns:a16="http://schemas.microsoft.com/office/drawing/2014/main" id="{E603AB3A-13E4-4837-98E6-5BBF200AC1CB}"/>
              </a:ext>
            </a:extLst>
          </p:cNvPr>
          <p:cNvGrpSpPr/>
          <p:nvPr/>
        </p:nvGrpSpPr>
        <p:grpSpPr>
          <a:xfrm>
            <a:off x="649003" y="1483360"/>
            <a:ext cx="2178164" cy="4206240"/>
            <a:chOff x="649003" y="1483360"/>
            <a:chExt cx="2178164" cy="4206240"/>
          </a:xfrm>
        </p:grpSpPr>
        <p:sp>
          <p:nvSpPr>
            <p:cNvPr id="3" name="Rectangle 2">
              <a:extLst>
                <a:ext uri="{FF2B5EF4-FFF2-40B4-BE49-F238E27FC236}">
                  <a16:creationId xmlns:a16="http://schemas.microsoft.com/office/drawing/2014/main" id="{1CE7934A-41C7-4F00-A159-53082A215085}"/>
                </a:ext>
              </a:extLst>
            </p:cNvPr>
            <p:cNvSpPr/>
            <p:nvPr/>
          </p:nvSpPr>
          <p:spPr>
            <a:xfrm>
              <a:off x="649003" y="1483360"/>
              <a:ext cx="2178164" cy="4206240"/>
            </a:xfrm>
            <a:prstGeom prst="rect">
              <a:avLst/>
            </a:prstGeom>
            <a:solidFill>
              <a:schemeClr val="accent1">
                <a:lumMod val="20000"/>
                <a:lumOff val="80000"/>
                <a:alpha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16" name="Group 15">
              <a:extLst>
                <a:ext uri="{FF2B5EF4-FFF2-40B4-BE49-F238E27FC236}">
                  <a16:creationId xmlns:a16="http://schemas.microsoft.com/office/drawing/2014/main" id="{7465B15B-85DD-4C4E-AB5B-0792894AC822}"/>
                </a:ext>
              </a:extLst>
            </p:cNvPr>
            <p:cNvGrpSpPr/>
            <p:nvPr/>
          </p:nvGrpSpPr>
          <p:grpSpPr>
            <a:xfrm>
              <a:off x="649004" y="1859280"/>
              <a:ext cx="844517" cy="1168400"/>
              <a:chOff x="649004" y="1859280"/>
              <a:chExt cx="844517" cy="1168400"/>
            </a:xfrm>
          </p:grpSpPr>
          <p:sp>
            <p:nvSpPr>
              <p:cNvPr id="19" name="Freeform: Shape 18">
                <a:extLst>
                  <a:ext uri="{FF2B5EF4-FFF2-40B4-BE49-F238E27FC236}">
                    <a16:creationId xmlns:a16="http://schemas.microsoft.com/office/drawing/2014/main" id="{3935A6F5-7522-45E9-8FDD-861B6B40FE16}"/>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11" name="TextBox 10">
                <a:extLst>
                  <a:ext uri="{FF2B5EF4-FFF2-40B4-BE49-F238E27FC236}">
                    <a16:creationId xmlns:a16="http://schemas.microsoft.com/office/drawing/2014/main" id="{38EC9F61-6812-49AE-A8DA-D38B62B4E05F}"/>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01</a:t>
                </a:r>
                <a:endParaRPr lang="en-HK" sz="3200" b="1" dirty="0" err="1">
                  <a:solidFill>
                    <a:schemeClr val="bg1"/>
                  </a:solidFill>
                </a:endParaRPr>
              </a:p>
            </p:txBody>
          </p:sp>
        </p:grpSp>
        <p:sp>
          <p:nvSpPr>
            <p:cNvPr id="21" name="TextBox 20">
              <a:extLst>
                <a:ext uri="{FF2B5EF4-FFF2-40B4-BE49-F238E27FC236}">
                  <a16:creationId xmlns:a16="http://schemas.microsoft.com/office/drawing/2014/main" id="{A45F7FD9-00D5-4741-8075-CE966AD723D1}"/>
                </a:ext>
              </a:extLst>
            </p:cNvPr>
            <p:cNvSpPr txBox="1"/>
            <p:nvPr/>
          </p:nvSpPr>
          <p:spPr>
            <a:xfrm>
              <a:off x="775559" y="3230633"/>
              <a:ext cx="1925053" cy="1754326"/>
            </a:xfrm>
            <a:prstGeom prst="rect">
              <a:avLst/>
            </a:prstGeom>
            <a:noFill/>
          </p:spPr>
          <p:txBody>
            <a:bodyPr wrap="square">
              <a:spAutoFit/>
            </a:bodyPr>
            <a:lstStyle/>
            <a:p>
              <a:pPr>
                <a:spcBef>
                  <a:spcPts val="400"/>
                </a:spcBef>
                <a:spcAft>
                  <a:spcPts val="400"/>
                </a:spcAft>
              </a:pPr>
              <a:r>
                <a:rPr lang="en-US" sz="1800" dirty="0"/>
                <a:t>You need to enable a setting to avoid duplicate bill numbers. Find the setting to enable this feature. </a:t>
              </a:r>
            </a:p>
          </p:txBody>
        </p:sp>
      </p:grpSp>
      <p:grpSp>
        <p:nvGrpSpPr>
          <p:cNvPr id="4" name="Group 3">
            <a:extLst>
              <a:ext uri="{FF2B5EF4-FFF2-40B4-BE49-F238E27FC236}">
                <a16:creationId xmlns:a16="http://schemas.microsoft.com/office/drawing/2014/main" id="{D1F97C66-7626-4466-9C1E-0D62F27EF1CB}"/>
              </a:ext>
            </a:extLst>
          </p:cNvPr>
          <p:cNvGrpSpPr/>
          <p:nvPr/>
        </p:nvGrpSpPr>
        <p:grpSpPr>
          <a:xfrm>
            <a:off x="2827166" y="1483360"/>
            <a:ext cx="2178165" cy="4206240"/>
            <a:chOff x="2827166" y="1483360"/>
            <a:chExt cx="2178165" cy="4206240"/>
          </a:xfrm>
        </p:grpSpPr>
        <p:sp>
          <p:nvSpPr>
            <p:cNvPr id="12" name="Rectangle 11">
              <a:extLst>
                <a:ext uri="{FF2B5EF4-FFF2-40B4-BE49-F238E27FC236}">
                  <a16:creationId xmlns:a16="http://schemas.microsoft.com/office/drawing/2014/main" id="{46F7C100-47F1-4230-927C-D58D2904BACA}"/>
                </a:ext>
              </a:extLst>
            </p:cNvPr>
            <p:cNvSpPr/>
            <p:nvPr/>
          </p:nvSpPr>
          <p:spPr>
            <a:xfrm>
              <a:off x="2827167" y="1483360"/>
              <a:ext cx="2178164" cy="4206240"/>
            </a:xfrm>
            <a:prstGeom prst="rect">
              <a:avLst/>
            </a:prstGeom>
            <a:solidFill>
              <a:schemeClr val="accent2">
                <a:lumMod val="20000"/>
                <a:lumOff val="80000"/>
                <a:alpha val="3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25" name="Group 24">
              <a:extLst>
                <a:ext uri="{FF2B5EF4-FFF2-40B4-BE49-F238E27FC236}">
                  <a16:creationId xmlns:a16="http://schemas.microsoft.com/office/drawing/2014/main" id="{87CDFAF7-B024-4654-BBC9-D7F95D835B17}"/>
                </a:ext>
              </a:extLst>
            </p:cNvPr>
            <p:cNvGrpSpPr/>
            <p:nvPr/>
          </p:nvGrpSpPr>
          <p:grpSpPr>
            <a:xfrm>
              <a:off x="2827166" y="3932208"/>
              <a:ext cx="844517" cy="1168400"/>
              <a:chOff x="649004" y="1859280"/>
              <a:chExt cx="844517" cy="1168400"/>
            </a:xfrm>
          </p:grpSpPr>
          <p:sp>
            <p:nvSpPr>
              <p:cNvPr id="26" name="Freeform: Shape 25">
                <a:extLst>
                  <a:ext uri="{FF2B5EF4-FFF2-40B4-BE49-F238E27FC236}">
                    <a16:creationId xmlns:a16="http://schemas.microsoft.com/office/drawing/2014/main" id="{293BC6B3-0766-46B4-85B0-79370D47B951}"/>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27" name="TextBox 26">
                <a:extLst>
                  <a:ext uri="{FF2B5EF4-FFF2-40B4-BE49-F238E27FC236}">
                    <a16:creationId xmlns:a16="http://schemas.microsoft.com/office/drawing/2014/main" id="{1CFAC3DC-004A-4440-BEF6-A5EC84AAEC01}"/>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02</a:t>
                </a:r>
                <a:endParaRPr lang="en-HK" sz="3200" b="1" dirty="0" err="1">
                  <a:solidFill>
                    <a:schemeClr val="bg1"/>
                  </a:solidFill>
                </a:endParaRPr>
              </a:p>
            </p:txBody>
          </p:sp>
        </p:grpSp>
        <p:sp>
          <p:nvSpPr>
            <p:cNvPr id="28" name="TextBox 27">
              <a:extLst>
                <a:ext uri="{FF2B5EF4-FFF2-40B4-BE49-F238E27FC236}">
                  <a16:creationId xmlns:a16="http://schemas.microsoft.com/office/drawing/2014/main" id="{3DDA1568-4B69-41A0-8AFC-AC3C23DBB838}"/>
                </a:ext>
              </a:extLst>
            </p:cNvPr>
            <p:cNvSpPr txBox="1"/>
            <p:nvPr/>
          </p:nvSpPr>
          <p:spPr>
            <a:xfrm>
              <a:off x="2953722" y="1994034"/>
              <a:ext cx="1925053" cy="1754326"/>
            </a:xfrm>
            <a:prstGeom prst="rect">
              <a:avLst/>
            </a:prstGeom>
            <a:noFill/>
          </p:spPr>
          <p:txBody>
            <a:bodyPr wrap="square">
              <a:spAutoFit/>
            </a:bodyPr>
            <a:lstStyle/>
            <a:p>
              <a:pPr>
                <a:spcBef>
                  <a:spcPts val="400"/>
                </a:spcBef>
                <a:spcAft>
                  <a:spcPts val="400"/>
                </a:spcAft>
              </a:pPr>
              <a:r>
                <a:rPr lang="en-US" sz="1800" dirty="0"/>
                <a:t>You want to open a second window in QuickBooks. Open the Reports </a:t>
              </a:r>
              <a:r>
                <a:rPr lang="en-US" sz="1800" dirty="0" err="1"/>
                <a:t>centre</a:t>
              </a:r>
              <a:r>
                <a:rPr lang="en-US" sz="1800" dirty="0"/>
                <a:t> in a second tab. </a:t>
              </a:r>
            </a:p>
          </p:txBody>
        </p:sp>
      </p:grpSp>
      <p:grpSp>
        <p:nvGrpSpPr>
          <p:cNvPr id="5" name="Group 4">
            <a:extLst>
              <a:ext uri="{FF2B5EF4-FFF2-40B4-BE49-F238E27FC236}">
                <a16:creationId xmlns:a16="http://schemas.microsoft.com/office/drawing/2014/main" id="{EFA68EC9-B394-4AFB-87C2-AE34B7094F0C}"/>
              </a:ext>
            </a:extLst>
          </p:cNvPr>
          <p:cNvGrpSpPr/>
          <p:nvPr/>
        </p:nvGrpSpPr>
        <p:grpSpPr>
          <a:xfrm>
            <a:off x="5005330" y="1483360"/>
            <a:ext cx="2178165" cy="4206240"/>
            <a:chOff x="5005330" y="1483360"/>
            <a:chExt cx="2178165" cy="4206240"/>
          </a:xfrm>
        </p:grpSpPr>
        <p:sp>
          <p:nvSpPr>
            <p:cNvPr id="13" name="Rectangle 12">
              <a:extLst>
                <a:ext uri="{FF2B5EF4-FFF2-40B4-BE49-F238E27FC236}">
                  <a16:creationId xmlns:a16="http://schemas.microsoft.com/office/drawing/2014/main" id="{00A2097E-FA1C-4C7F-B185-6E0F3D7C7D83}"/>
                </a:ext>
              </a:extLst>
            </p:cNvPr>
            <p:cNvSpPr/>
            <p:nvPr/>
          </p:nvSpPr>
          <p:spPr>
            <a:xfrm>
              <a:off x="5005331" y="1483360"/>
              <a:ext cx="2178164" cy="4206240"/>
            </a:xfrm>
            <a:prstGeom prst="rect">
              <a:avLst/>
            </a:prstGeom>
            <a:solidFill>
              <a:schemeClr val="accent3">
                <a:lumMod val="20000"/>
                <a:lumOff val="80000"/>
                <a:alpha val="44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29" name="Group 28">
              <a:extLst>
                <a:ext uri="{FF2B5EF4-FFF2-40B4-BE49-F238E27FC236}">
                  <a16:creationId xmlns:a16="http://schemas.microsoft.com/office/drawing/2014/main" id="{D3650AFE-0183-4560-B4E3-96736C9E48C9}"/>
                </a:ext>
              </a:extLst>
            </p:cNvPr>
            <p:cNvGrpSpPr/>
            <p:nvPr/>
          </p:nvGrpSpPr>
          <p:grpSpPr>
            <a:xfrm>
              <a:off x="5005330" y="2149395"/>
              <a:ext cx="844517" cy="1168400"/>
              <a:chOff x="649004" y="1859280"/>
              <a:chExt cx="844517" cy="1168400"/>
            </a:xfrm>
          </p:grpSpPr>
          <p:sp>
            <p:nvSpPr>
              <p:cNvPr id="30" name="Freeform: Shape 29">
                <a:extLst>
                  <a:ext uri="{FF2B5EF4-FFF2-40B4-BE49-F238E27FC236}">
                    <a16:creationId xmlns:a16="http://schemas.microsoft.com/office/drawing/2014/main" id="{3F8A4283-6B78-4EB1-9F54-101703FECB97}"/>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31" name="TextBox 30">
                <a:extLst>
                  <a:ext uri="{FF2B5EF4-FFF2-40B4-BE49-F238E27FC236}">
                    <a16:creationId xmlns:a16="http://schemas.microsoft.com/office/drawing/2014/main" id="{9E038BFA-953F-456D-B457-82A35901183A}"/>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03</a:t>
                </a:r>
                <a:endParaRPr lang="en-HK" sz="3200" b="1" dirty="0" err="1">
                  <a:solidFill>
                    <a:schemeClr val="bg1"/>
                  </a:solidFill>
                </a:endParaRPr>
              </a:p>
            </p:txBody>
          </p:sp>
        </p:grpSp>
        <p:sp>
          <p:nvSpPr>
            <p:cNvPr id="34" name="TextBox 33">
              <a:extLst>
                <a:ext uri="{FF2B5EF4-FFF2-40B4-BE49-F238E27FC236}">
                  <a16:creationId xmlns:a16="http://schemas.microsoft.com/office/drawing/2014/main" id="{63EE4A4C-1BFB-4393-82FD-678700687E31}"/>
                </a:ext>
              </a:extLst>
            </p:cNvPr>
            <p:cNvSpPr txBox="1"/>
            <p:nvPr/>
          </p:nvSpPr>
          <p:spPr>
            <a:xfrm>
              <a:off x="5131886" y="3552153"/>
              <a:ext cx="1925053" cy="1754326"/>
            </a:xfrm>
            <a:prstGeom prst="rect">
              <a:avLst/>
            </a:prstGeom>
            <a:noFill/>
          </p:spPr>
          <p:txBody>
            <a:bodyPr wrap="square">
              <a:spAutoFit/>
            </a:bodyPr>
            <a:lstStyle/>
            <a:p>
              <a:pPr>
                <a:spcBef>
                  <a:spcPts val="400"/>
                </a:spcBef>
                <a:spcAft>
                  <a:spcPts val="400"/>
                </a:spcAft>
              </a:pPr>
              <a:r>
                <a:rPr lang="en-US" sz="1800" dirty="0"/>
                <a:t>You ask your friend to help you with QuickBooks. Find where to add them as a QuickBooks user. </a:t>
              </a:r>
            </a:p>
          </p:txBody>
        </p:sp>
      </p:grpSp>
      <p:grpSp>
        <p:nvGrpSpPr>
          <p:cNvPr id="6" name="Group 5">
            <a:extLst>
              <a:ext uri="{FF2B5EF4-FFF2-40B4-BE49-F238E27FC236}">
                <a16:creationId xmlns:a16="http://schemas.microsoft.com/office/drawing/2014/main" id="{09EE9DBD-C45B-47F0-B470-6613354C2056}"/>
              </a:ext>
            </a:extLst>
          </p:cNvPr>
          <p:cNvGrpSpPr/>
          <p:nvPr/>
        </p:nvGrpSpPr>
        <p:grpSpPr>
          <a:xfrm>
            <a:off x="7183493" y="1483360"/>
            <a:ext cx="2178165" cy="4206240"/>
            <a:chOff x="7183493" y="1483360"/>
            <a:chExt cx="2178165" cy="4206240"/>
          </a:xfrm>
        </p:grpSpPr>
        <p:sp>
          <p:nvSpPr>
            <p:cNvPr id="14" name="Rectangle 13">
              <a:extLst>
                <a:ext uri="{FF2B5EF4-FFF2-40B4-BE49-F238E27FC236}">
                  <a16:creationId xmlns:a16="http://schemas.microsoft.com/office/drawing/2014/main" id="{AF8A18AA-1356-4437-969D-DD779713DB4D}"/>
                </a:ext>
              </a:extLst>
            </p:cNvPr>
            <p:cNvSpPr/>
            <p:nvPr/>
          </p:nvSpPr>
          <p:spPr>
            <a:xfrm>
              <a:off x="7183494" y="1483360"/>
              <a:ext cx="2178164" cy="4206240"/>
            </a:xfrm>
            <a:prstGeom prst="rect">
              <a:avLst/>
            </a:prstGeom>
            <a:solidFill>
              <a:schemeClr val="accent4">
                <a:lumMod val="20000"/>
                <a:lumOff val="80000"/>
                <a:alpha val="3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35" name="Group 34">
              <a:extLst>
                <a:ext uri="{FF2B5EF4-FFF2-40B4-BE49-F238E27FC236}">
                  <a16:creationId xmlns:a16="http://schemas.microsoft.com/office/drawing/2014/main" id="{C5667F84-F0DE-4C34-9614-733F5075045A}"/>
                </a:ext>
              </a:extLst>
            </p:cNvPr>
            <p:cNvGrpSpPr/>
            <p:nvPr/>
          </p:nvGrpSpPr>
          <p:grpSpPr>
            <a:xfrm>
              <a:off x="7183493" y="3687587"/>
              <a:ext cx="844517" cy="1168400"/>
              <a:chOff x="649004" y="1859280"/>
              <a:chExt cx="844517" cy="1168400"/>
            </a:xfrm>
          </p:grpSpPr>
          <p:sp>
            <p:nvSpPr>
              <p:cNvPr id="36" name="Freeform: Shape 35">
                <a:extLst>
                  <a:ext uri="{FF2B5EF4-FFF2-40B4-BE49-F238E27FC236}">
                    <a16:creationId xmlns:a16="http://schemas.microsoft.com/office/drawing/2014/main" id="{A1958FF3-FE83-472C-8BFC-64F6F8917C76}"/>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37" name="TextBox 36">
                <a:extLst>
                  <a:ext uri="{FF2B5EF4-FFF2-40B4-BE49-F238E27FC236}">
                    <a16:creationId xmlns:a16="http://schemas.microsoft.com/office/drawing/2014/main" id="{25811FE3-4A77-48C7-8BFC-5AFA3F08C761}"/>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04</a:t>
                </a:r>
                <a:endParaRPr lang="en-HK" sz="3200" b="1" dirty="0" err="1">
                  <a:solidFill>
                    <a:schemeClr val="bg1"/>
                  </a:solidFill>
                </a:endParaRPr>
              </a:p>
            </p:txBody>
          </p:sp>
        </p:grpSp>
        <p:sp>
          <p:nvSpPr>
            <p:cNvPr id="38" name="TextBox 37">
              <a:extLst>
                <a:ext uri="{FF2B5EF4-FFF2-40B4-BE49-F238E27FC236}">
                  <a16:creationId xmlns:a16="http://schemas.microsoft.com/office/drawing/2014/main" id="{3DC5F7BC-141B-4300-AC1C-C81D57DFB3DF}"/>
                </a:ext>
              </a:extLst>
            </p:cNvPr>
            <p:cNvSpPr txBox="1"/>
            <p:nvPr/>
          </p:nvSpPr>
          <p:spPr>
            <a:xfrm>
              <a:off x="7310050" y="2595943"/>
              <a:ext cx="1925053" cy="923330"/>
            </a:xfrm>
            <a:prstGeom prst="rect">
              <a:avLst/>
            </a:prstGeom>
            <a:noFill/>
          </p:spPr>
          <p:txBody>
            <a:bodyPr wrap="square">
              <a:spAutoFit/>
            </a:bodyPr>
            <a:lstStyle/>
            <a:p>
              <a:pPr>
                <a:spcBef>
                  <a:spcPts val="400"/>
                </a:spcBef>
                <a:spcAft>
                  <a:spcPts val="400"/>
                </a:spcAft>
              </a:pPr>
              <a:r>
                <a:rPr lang="en-US" sz="1800" dirty="0"/>
                <a:t>You need a list of invoices. Locate the Invoices list.</a:t>
              </a:r>
            </a:p>
          </p:txBody>
        </p:sp>
      </p:grpSp>
      <p:grpSp>
        <p:nvGrpSpPr>
          <p:cNvPr id="7" name="Group 6">
            <a:extLst>
              <a:ext uri="{FF2B5EF4-FFF2-40B4-BE49-F238E27FC236}">
                <a16:creationId xmlns:a16="http://schemas.microsoft.com/office/drawing/2014/main" id="{AD6B1C70-0B47-43E5-AFDE-9F6534635EDE}"/>
              </a:ext>
            </a:extLst>
          </p:cNvPr>
          <p:cNvGrpSpPr/>
          <p:nvPr/>
        </p:nvGrpSpPr>
        <p:grpSpPr>
          <a:xfrm>
            <a:off x="9361658" y="1483360"/>
            <a:ext cx="2178164" cy="4206240"/>
            <a:chOff x="9361658" y="1483360"/>
            <a:chExt cx="2178164" cy="4206240"/>
          </a:xfrm>
        </p:grpSpPr>
        <p:sp>
          <p:nvSpPr>
            <p:cNvPr id="15" name="Rectangle 14">
              <a:extLst>
                <a:ext uri="{FF2B5EF4-FFF2-40B4-BE49-F238E27FC236}">
                  <a16:creationId xmlns:a16="http://schemas.microsoft.com/office/drawing/2014/main" id="{3DBB7221-B434-4091-B05A-46BE455FF69B}"/>
                </a:ext>
              </a:extLst>
            </p:cNvPr>
            <p:cNvSpPr/>
            <p:nvPr/>
          </p:nvSpPr>
          <p:spPr>
            <a:xfrm>
              <a:off x="9361658" y="1483360"/>
              <a:ext cx="2178164" cy="4206240"/>
            </a:xfrm>
            <a:prstGeom prst="rect">
              <a:avLst/>
            </a:prstGeom>
            <a:solidFill>
              <a:schemeClr val="accent5">
                <a:lumMod val="20000"/>
                <a:lumOff val="80000"/>
                <a:alpha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nvGrpSpPr>
            <p:cNvPr id="39" name="Group 38">
              <a:extLst>
                <a:ext uri="{FF2B5EF4-FFF2-40B4-BE49-F238E27FC236}">
                  <a16:creationId xmlns:a16="http://schemas.microsoft.com/office/drawing/2014/main" id="{CD019B0F-559B-44C5-8426-F2EA4B2810CD}"/>
                </a:ext>
              </a:extLst>
            </p:cNvPr>
            <p:cNvGrpSpPr/>
            <p:nvPr/>
          </p:nvGrpSpPr>
          <p:grpSpPr>
            <a:xfrm>
              <a:off x="9361658" y="2373984"/>
              <a:ext cx="844517" cy="1168400"/>
              <a:chOff x="649004" y="1859280"/>
              <a:chExt cx="844517" cy="1168400"/>
            </a:xfrm>
          </p:grpSpPr>
          <p:sp>
            <p:nvSpPr>
              <p:cNvPr id="40" name="Freeform: Shape 39">
                <a:extLst>
                  <a:ext uri="{FF2B5EF4-FFF2-40B4-BE49-F238E27FC236}">
                    <a16:creationId xmlns:a16="http://schemas.microsoft.com/office/drawing/2014/main" id="{4563B97B-C7F6-4307-9F97-FBD676571ACC}"/>
                  </a:ext>
                </a:extLst>
              </p:cNvPr>
              <p:cNvSpPr/>
              <p:nvPr/>
            </p:nvSpPr>
            <p:spPr>
              <a:xfrm>
                <a:off x="649004" y="1859280"/>
                <a:ext cx="844517" cy="1168400"/>
              </a:xfrm>
              <a:custGeom>
                <a:avLst/>
                <a:gdLst>
                  <a:gd name="connsiteX0" fmla="*/ 260317 w 844517"/>
                  <a:gd name="connsiteY0" fmla="*/ 0 h 1168400"/>
                  <a:gd name="connsiteX1" fmla="*/ 844517 w 844517"/>
                  <a:gd name="connsiteY1" fmla="*/ 584200 h 1168400"/>
                  <a:gd name="connsiteX2" fmla="*/ 260317 w 844517"/>
                  <a:gd name="connsiteY2" fmla="*/ 1168400 h 1168400"/>
                  <a:gd name="connsiteX3" fmla="*/ 32920 w 844517"/>
                  <a:gd name="connsiteY3" fmla="*/ 1122491 h 1168400"/>
                  <a:gd name="connsiteX4" fmla="*/ 0 w 844517"/>
                  <a:gd name="connsiteY4" fmla="*/ 1104622 h 1168400"/>
                  <a:gd name="connsiteX5" fmla="*/ 0 w 844517"/>
                  <a:gd name="connsiteY5" fmla="*/ 63778 h 1168400"/>
                  <a:gd name="connsiteX6" fmla="*/ 32920 w 844517"/>
                  <a:gd name="connsiteY6" fmla="*/ 45909 h 1168400"/>
                  <a:gd name="connsiteX7" fmla="*/ 260317 w 844517"/>
                  <a:gd name="connsiteY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17" h="1168400">
                    <a:moveTo>
                      <a:pt x="260317" y="0"/>
                    </a:moveTo>
                    <a:cubicBezTo>
                      <a:pt x="582962" y="0"/>
                      <a:pt x="844517" y="261555"/>
                      <a:pt x="844517" y="584200"/>
                    </a:cubicBezTo>
                    <a:cubicBezTo>
                      <a:pt x="844517" y="906845"/>
                      <a:pt x="582962" y="1168400"/>
                      <a:pt x="260317" y="1168400"/>
                    </a:cubicBezTo>
                    <a:cubicBezTo>
                      <a:pt x="179656" y="1168400"/>
                      <a:pt x="102813" y="1152053"/>
                      <a:pt x="32920" y="1122491"/>
                    </a:cubicBezTo>
                    <a:lnTo>
                      <a:pt x="0" y="1104622"/>
                    </a:lnTo>
                    <a:lnTo>
                      <a:pt x="0" y="63778"/>
                    </a:lnTo>
                    <a:lnTo>
                      <a:pt x="32920" y="45909"/>
                    </a:lnTo>
                    <a:cubicBezTo>
                      <a:pt x="102813" y="16347"/>
                      <a:pt x="179656" y="0"/>
                      <a:pt x="260317" y="0"/>
                    </a:cubicBezTo>
                    <a:close/>
                  </a:path>
                </a:pathLst>
              </a:custGeom>
              <a:solidFill>
                <a:schemeClr val="accent5"/>
              </a:solidFill>
              <a:ln w="19050">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HK" sz="2000" dirty="0">
                  <a:solidFill>
                    <a:schemeClr val="bg1"/>
                  </a:solidFill>
                </a:endParaRPr>
              </a:p>
            </p:txBody>
          </p:sp>
          <p:sp>
            <p:nvSpPr>
              <p:cNvPr id="41" name="TextBox 40">
                <a:extLst>
                  <a:ext uri="{FF2B5EF4-FFF2-40B4-BE49-F238E27FC236}">
                    <a16:creationId xmlns:a16="http://schemas.microsoft.com/office/drawing/2014/main" id="{9C842900-D1D0-411D-883D-E7D50F080FD9}"/>
                  </a:ext>
                </a:extLst>
              </p:cNvPr>
              <p:cNvSpPr txBox="1"/>
              <p:nvPr/>
            </p:nvSpPr>
            <p:spPr>
              <a:xfrm>
                <a:off x="649004" y="2151093"/>
                <a:ext cx="844517" cy="584775"/>
              </a:xfrm>
              <a:prstGeom prst="rect">
                <a:avLst/>
              </a:prstGeom>
              <a:noFill/>
            </p:spPr>
            <p:txBody>
              <a:bodyPr wrap="square" rtlCol="0">
                <a:spAutoFit/>
              </a:bodyPr>
              <a:lstStyle/>
              <a:p>
                <a:pPr algn="ctr"/>
                <a:r>
                  <a:rPr lang="en-US" sz="3200" b="1" dirty="0">
                    <a:solidFill>
                      <a:schemeClr val="bg1"/>
                    </a:solidFill>
                  </a:rPr>
                  <a:t>05</a:t>
                </a:r>
                <a:endParaRPr lang="en-HK" sz="3200" b="1" dirty="0" err="1">
                  <a:solidFill>
                    <a:schemeClr val="bg1"/>
                  </a:solidFill>
                </a:endParaRPr>
              </a:p>
            </p:txBody>
          </p:sp>
        </p:grpSp>
        <p:sp>
          <p:nvSpPr>
            <p:cNvPr id="42" name="TextBox 41">
              <a:extLst>
                <a:ext uri="{FF2B5EF4-FFF2-40B4-BE49-F238E27FC236}">
                  <a16:creationId xmlns:a16="http://schemas.microsoft.com/office/drawing/2014/main" id="{E50D09B4-699B-4D64-ABCF-79E390708AFC}"/>
                </a:ext>
              </a:extLst>
            </p:cNvPr>
            <p:cNvSpPr txBox="1"/>
            <p:nvPr/>
          </p:nvSpPr>
          <p:spPr>
            <a:xfrm>
              <a:off x="9488215" y="3829426"/>
              <a:ext cx="1925053" cy="1477328"/>
            </a:xfrm>
            <a:prstGeom prst="rect">
              <a:avLst/>
            </a:prstGeom>
            <a:noFill/>
          </p:spPr>
          <p:txBody>
            <a:bodyPr wrap="square">
              <a:spAutoFit/>
            </a:bodyPr>
            <a:lstStyle/>
            <a:p>
              <a:pPr>
                <a:spcBef>
                  <a:spcPts val="400"/>
                </a:spcBef>
                <a:spcAft>
                  <a:spcPts val="400"/>
                </a:spcAft>
              </a:pPr>
              <a:r>
                <a:rPr lang="en-US" sz="1800" dirty="0"/>
                <a:t>You’re looking for Invoice #1009. Locate the Search feature and find the invoice.</a:t>
              </a:r>
            </a:p>
          </p:txBody>
        </p:sp>
      </p:grpSp>
    </p:spTree>
    <p:extLst>
      <p:ext uri="{BB962C8B-B14F-4D97-AF65-F5344CB8AC3E}">
        <p14:creationId xmlns:p14="http://schemas.microsoft.com/office/powerpoint/2010/main" val="72971464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2" y="2736503"/>
            <a:ext cx="8878888" cy="1384995"/>
          </a:xfrm>
          <a:prstGeom prst="rect">
            <a:avLst/>
          </a:prstGeom>
          <a:noFill/>
        </p:spPr>
        <p:txBody>
          <a:bodyPr wrap="square">
            <a:spAutoFit/>
          </a:bodyPr>
          <a:lstStyle/>
          <a:p>
            <a:r>
              <a:rPr lang="en-US" sz="4000" dirty="0">
                <a:solidFill>
                  <a:schemeClr val="tx1"/>
                </a:solidFill>
              </a:rPr>
              <a:t>Lesson 8</a:t>
            </a:r>
          </a:p>
          <a:p>
            <a:r>
              <a:rPr lang="en-US" sz="4400" b="1" dirty="0">
                <a:solidFill>
                  <a:schemeClr val="tx1"/>
                </a:solidFill>
              </a:rPr>
              <a:t>Suppliers and Expenses Part II </a:t>
            </a:r>
          </a:p>
        </p:txBody>
      </p:sp>
    </p:spTree>
    <p:extLst>
      <p:ext uri="{BB962C8B-B14F-4D97-AF65-F5344CB8AC3E}">
        <p14:creationId xmlns:p14="http://schemas.microsoft.com/office/powerpoint/2010/main" val="2862981509"/>
      </p:ext>
    </p:extLst>
  </p:cSld>
  <p:clrMapOvr>
    <a:masterClrMapping/>
  </p:clrMapOvr>
  <p:transition spd="med">
    <p:wipe dir="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9010"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01904" y="1683520"/>
            <a:ext cx="10446182" cy="523220"/>
          </a:xfrm>
          <a:prstGeom prst="rect">
            <a:avLst/>
          </a:prstGeom>
          <a:noFill/>
        </p:spPr>
        <p:txBody>
          <a:bodyPr wrap="square">
            <a:spAutoFit/>
          </a:bodyPr>
          <a:lstStyle/>
          <a:p>
            <a:r>
              <a:rPr lang="en-US" sz="2800" dirty="0"/>
              <a:t>In this Lesson you’ll learn the following:</a:t>
            </a:r>
          </a:p>
        </p:txBody>
      </p:sp>
      <p:grpSp>
        <p:nvGrpSpPr>
          <p:cNvPr id="5" name="Group 4">
            <a:extLst>
              <a:ext uri="{FF2B5EF4-FFF2-40B4-BE49-F238E27FC236}">
                <a16:creationId xmlns:a16="http://schemas.microsoft.com/office/drawing/2014/main" id="{25182809-EC8A-454D-A104-B4347086E981}"/>
              </a:ext>
            </a:extLst>
          </p:cNvPr>
          <p:cNvGrpSpPr/>
          <p:nvPr/>
        </p:nvGrpSpPr>
        <p:grpSpPr>
          <a:xfrm>
            <a:off x="737758" y="2514600"/>
            <a:ext cx="3328271" cy="2451349"/>
            <a:chOff x="737758" y="2514600"/>
            <a:chExt cx="3328271" cy="2451349"/>
          </a:xfrm>
        </p:grpSpPr>
        <p:sp>
          <p:nvSpPr>
            <p:cNvPr id="6" name="Rectangle 5">
              <a:extLst>
                <a:ext uri="{FF2B5EF4-FFF2-40B4-BE49-F238E27FC236}">
                  <a16:creationId xmlns:a16="http://schemas.microsoft.com/office/drawing/2014/main" id="{38EC8C75-FD31-4506-93B0-D2BD86168FBE}"/>
                </a:ext>
              </a:extLst>
            </p:cNvPr>
            <p:cNvSpPr/>
            <p:nvPr/>
          </p:nvSpPr>
          <p:spPr>
            <a:xfrm>
              <a:off x="737758"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867485" y="3263221"/>
              <a:ext cx="3068816" cy="954107"/>
            </a:xfrm>
            <a:prstGeom prst="rect">
              <a:avLst/>
            </a:prstGeom>
            <a:noFill/>
          </p:spPr>
          <p:txBody>
            <a:bodyPr wrap="square">
              <a:spAutoFit/>
            </a:bodyPr>
            <a:lstStyle/>
            <a:p>
              <a:pPr algn="ctr"/>
              <a:r>
                <a:rPr lang="en-US" sz="2800" dirty="0"/>
                <a:t>Credit Card charges and payments</a:t>
              </a:r>
            </a:p>
          </p:txBody>
        </p:sp>
      </p:grpSp>
      <p:grpSp>
        <p:nvGrpSpPr>
          <p:cNvPr id="4" name="Group 3">
            <a:extLst>
              <a:ext uri="{FF2B5EF4-FFF2-40B4-BE49-F238E27FC236}">
                <a16:creationId xmlns:a16="http://schemas.microsoft.com/office/drawing/2014/main" id="{E82CF115-70AB-4649-98F8-7657079577FC}"/>
              </a:ext>
            </a:extLst>
          </p:cNvPr>
          <p:cNvGrpSpPr/>
          <p:nvPr/>
        </p:nvGrpSpPr>
        <p:grpSpPr>
          <a:xfrm>
            <a:off x="4375293" y="2514600"/>
            <a:ext cx="3328271" cy="2451349"/>
            <a:chOff x="4375293" y="2514600"/>
            <a:chExt cx="3328271" cy="2451349"/>
          </a:xfrm>
        </p:grpSpPr>
        <p:sp>
          <p:nvSpPr>
            <p:cNvPr id="14" name="Rectangle 13">
              <a:extLst>
                <a:ext uri="{FF2B5EF4-FFF2-40B4-BE49-F238E27FC236}">
                  <a16:creationId xmlns:a16="http://schemas.microsoft.com/office/drawing/2014/main" id="{59D1E0D9-C872-4369-913A-B1CA56F37A49}"/>
                </a:ext>
              </a:extLst>
            </p:cNvPr>
            <p:cNvSpPr/>
            <p:nvPr/>
          </p:nvSpPr>
          <p:spPr>
            <a:xfrm>
              <a:off x="4375293"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4505020" y="3478664"/>
              <a:ext cx="3068816" cy="523220"/>
            </a:xfrm>
            <a:prstGeom prst="rect">
              <a:avLst/>
            </a:prstGeom>
            <a:noFill/>
          </p:spPr>
          <p:txBody>
            <a:bodyPr wrap="square">
              <a:spAutoFit/>
            </a:bodyPr>
            <a:lstStyle/>
            <a:p>
              <a:pPr algn="ctr"/>
              <a:r>
                <a:rPr lang="en-US" sz="2800" dirty="0"/>
                <a:t>Supplier Credits</a:t>
              </a:r>
            </a:p>
          </p:txBody>
        </p:sp>
      </p:grpSp>
      <p:grpSp>
        <p:nvGrpSpPr>
          <p:cNvPr id="2" name="Group 1">
            <a:extLst>
              <a:ext uri="{FF2B5EF4-FFF2-40B4-BE49-F238E27FC236}">
                <a16:creationId xmlns:a16="http://schemas.microsoft.com/office/drawing/2014/main" id="{56C177C9-FD8D-4099-A086-DBD40AAE1570}"/>
              </a:ext>
            </a:extLst>
          </p:cNvPr>
          <p:cNvGrpSpPr/>
          <p:nvPr/>
        </p:nvGrpSpPr>
        <p:grpSpPr>
          <a:xfrm>
            <a:off x="8012829" y="2514600"/>
            <a:ext cx="3328271" cy="2451349"/>
            <a:chOff x="8012829" y="2514600"/>
            <a:chExt cx="3328271" cy="2451349"/>
          </a:xfrm>
        </p:grpSpPr>
        <p:sp>
          <p:nvSpPr>
            <p:cNvPr id="18" name="Rectangle 17">
              <a:extLst>
                <a:ext uri="{FF2B5EF4-FFF2-40B4-BE49-F238E27FC236}">
                  <a16:creationId xmlns:a16="http://schemas.microsoft.com/office/drawing/2014/main" id="{23E71880-CA0D-4AE8-BC19-455F9400ADB2}"/>
                </a:ext>
              </a:extLst>
            </p:cNvPr>
            <p:cNvSpPr/>
            <p:nvPr/>
          </p:nvSpPr>
          <p:spPr>
            <a:xfrm>
              <a:off x="8012829"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8142556" y="3263221"/>
              <a:ext cx="3068816" cy="954107"/>
            </a:xfrm>
            <a:prstGeom prst="rect">
              <a:avLst/>
            </a:prstGeom>
            <a:noFill/>
          </p:spPr>
          <p:txBody>
            <a:bodyPr wrap="square">
              <a:spAutoFit/>
            </a:bodyPr>
            <a:lstStyle/>
            <a:p>
              <a:pPr algn="ctr"/>
              <a:r>
                <a:rPr lang="en-US" sz="2800" dirty="0"/>
                <a:t>Recurring transactions</a:t>
              </a:r>
            </a:p>
          </p:txBody>
        </p:sp>
      </p:gr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Lesson 8 - Learning Objectives</a:t>
            </a:r>
          </a:p>
        </p:txBody>
      </p:sp>
    </p:spTree>
    <p:extLst>
      <p:ext uri="{BB962C8B-B14F-4D97-AF65-F5344CB8AC3E}">
        <p14:creationId xmlns:p14="http://schemas.microsoft.com/office/powerpoint/2010/main" val="82187987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0034"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Lesson 8 - Learning Objectives</a:t>
            </a:r>
          </a:p>
        </p:txBody>
      </p:sp>
      <p:sp>
        <p:nvSpPr>
          <p:cNvPr id="7" name="TextBox 6">
            <a:extLst>
              <a:ext uri="{FF2B5EF4-FFF2-40B4-BE49-F238E27FC236}">
                <a16:creationId xmlns:a16="http://schemas.microsoft.com/office/drawing/2014/main" id="{5B9EED70-1AB4-44E6-93C8-D534722F64C9}"/>
              </a:ext>
            </a:extLst>
          </p:cNvPr>
          <p:cNvSpPr txBox="1"/>
          <p:nvPr/>
        </p:nvSpPr>
        <p:spPr>
          <a:xfrm>
            <a:off x="729241" y="1797820"/>
            <a:ext cx="10446182" cy="523220"/>
          </a:xfrm>
          <a:prstGeom prst="rect">
            <a:avLst/>
          </a:prstGeom>
          <a:noFill/>
        </p:spPr>
        <p:txBody>
          <a:bodyPr wrap="square">
            <a:spAutoFit/>
          </a:bodyPr>
          <a:lstStyle/>
          <a:p>
            <a:r>
              <a:rPr lang="en-US" sz="2800" dirty="0"/>
              <a:t>You have two options to enter credit card entries:</a:t>
            </a:r>
          </a:p>
        </p:txBody>
      </p:sp>
      <p:grpSp>
        <p:nvGrpSpPr>
          <p:cNvPr id="11" name="Group 10">
            <a:extLst>
              <a:ext uri="{FF2B5EF4-FFF2-40B4-BE49-F238E27FC236}">
                <a16:creationId xmlns:a16="http://schemas.microsoft.com/office/drawing/2014/main" id="{8BED9FF7-22B9-48C1-8996-A36801D64809}"/>
              </a:ext>
            </a:extLst>
          </p:cNvPr>
          <p:cNvGrpSpPr/>
          <p:nvPr/>
        </p:nvGrpSpPr>
        <p:grpSpPr>
          <a:xfrm>
            <a:off x="729241" y="2628900"/>
            <a:ext cx="5155042" cy="2451349"/>
            <a:chOff x="737758" y="2514600"/>
            <a:chExt cx="5155042" cy="2451349"/>
          </a:xfrm>
        </p:grpSpPr>
        <p:sp>
          <p:nvSpPr>
            <p:cNvPr id="9" name="Rectangle 8">
              <a:extLst>
                <a:ext uri="{FF2B5EF4-FFF2-40B4-BE49-F238E27FC236}">
                  <a16:creationId xmlns:a16="http://schemas.microsoft.com/office/drawing/2014/main" id="{8CF0D3D9-EF31-4FBA-98A3-95996435A780}"/>
                </a:ext>
              </a:extLst>
            </p:cNvPr>
            <p:cNvSpPr/>
            <p:nvPr/>
          </p:nvSpPr>
          <p:spPr>
            <a:xfrm>
              <a:off x="737758" y="2514600"/>
              <a:ext cx="5155042"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grpSp>
          <p:nvGrpSpPr>
            <p:cNvPr id="3" name="Group 2">
              <a:extLst>
                <a:ext uri="{FF2B5EF4-FFF2-40B4-BE49-F238E27FC236}">
                  <a16:creationId xmlns:a16="http://schemas.microsoft.com/office/drawing/2014/main" id="{6A4CCE26-B4B6-4F24-92FE-6E105926F402}"/>
                </a:ext>
              </a:extLst>
            </p:cNvPr>
            <p:cNvGrpSpPr/>
            <p:nvPr/>
          </p:nvGrpSpPr>
          <p:grpSpPr>
            <a:xfrm>
              <a:off x="1037498" y="2863111"/>
              <a:ext cx="4555563" cy="1754326"/>
              <a:chOff x="748578" y="3357239"/>
              <a:chExt cx="4555563" cy="1754326"/>
            </a:xfrm>
          </p:grpSpPr>
          <p:sp>
            <p:nvSpPr>
              <p:cNvPr id="21" name="TextBox 20">
                <a:extLst>
                  <a:ext uri="{FF2B5EF4-FFF2-40B4-BE49-F238E27FC236}">
                    <a16:creationId xmlns:a16="http://schemas.microsoft.com/office/drawing/2014/main" id="{F940BD02-CF1C-436F-8B46-7C8EA4357F35}"/>
                  </a:ext>
                </a:extLst>
              </p:cNvPr>
              <p:cNvSpPr txBox="1"/>
              <p:nvPr/>
            </p:nvSpPr>
            <p:spPr>
              <a:xfrm>
                <a:off x="2070716" y="3357239"/>
                <a:ext cx="3233425" cy="1754326"/>
              </a:xfrm>
              <a:prstGeom prst="rect">
                <a:avLst/>
              </a:prstGeom>
              <a:noFill/>
            </p:spPr>
            <p:txBody>
              <a:bodyPr wrap="square">
                <a:spAutoFit/>
              </a:bodyPr>
              <a:lstStyle/>
              <a:p>
                <a:r>
                  <a:rPr lang="en-US" sz="3600" dirty="0"/>
                  <a:t>Enter directly from the Online Banking Feed.</a:t>
                </a:r>
              </a:p>
            </p:txBody>
          </p:sp>
          <p:cxnSp>
            <p:nvCxnSpPr>
              <p:cNvPr id="22" name="Straight Connector 21">
                <a:extLst>
                  <a:ext uri="{FF2B5EF4-FFF2-40B4-BE49-F238E27FC236}">
                    <a16:creationId xmlns:a16="http://schemas.microsoft.com/office/drawing/2014/main" id="{383F776B-84EA-49FE-A1F9-5EB772BF4FD3}"/>
                  </a:ext>
                </a:extLst>
              </p:cNvPr>
              <p:cNvCxnSpPr>
                <a:cxnSpLocks/>
              </p:cNvCxnSpPr>
              <p:nvPr/>
            </p:nvCxnSpPr>
            <p:spPr>
              <a:xfrm>
                <a:off x="1873866" y="3503484"/>
                <a:ext cx="0" cy="146183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6CE5397-1A59-412B-8BCB-8FA5724B2E14}"/>
                  </a:ext>
                </a:extLst>
              </p:cNvPr>
              <p:cNvSpPr txBox="1"/>
              <p:nvPr/>
            </p:nvSpPr>
            <p:spPr>
              <a:xfrm>
                <a:off x="748578" y="3818904"/>
                <a:ext cx="1030309" cy="830997"/>
              </a:xfrm>
              <a:prstGeom prst="rect">
                <a:avLst/>
              </a:prstGeom>
              <a:noFill/>
            </p:spPr>
            <p:txBody>
              <a:bodyPr wrap="square" rtlCol="0">
                <a:spAutoFit/>
              </a:bodyPr>
              <a:lstStyle/>
              <a:p>
                <a:r>
                  <a:rPr lang="en-US" sz="4800" b="1" dirty="0">
                    <a:solidFill>
                      <a:schemeClr val="accent1"/>
                    </a:solidFill>
                  </a:rPr>
                  <a:t>01</a:t>
                </a:r>
                <a:endParaRPr lang="en-HK" sz="4800" b="1" dirty="0" err="1">
                  <a:solidFill>
                    <a:schemeClr val="accent1"/>
                  </a:solidFill>
                </a:endParaRPr>
              </a:p>
            </p:txBody>
          </p:sp>
        </p:grpSp>
      </p:grpSp>
      <p:grpSp>
        <p:nvGrpSpPr>
          <p:cNvPr id="10" name="Group 9">
            <a:extLst>
              <a:ext uri="{FF2B5EF4-FFF2-40B4-BE49-F238E27FC236}">
                <a16:creationId xmlns:a16="http://schemas.microsoft.com/office/drawing/2014/main" id="{B52D1257-01C2-4EB0-871D-E88B60FC3291}"/>
              </a:ext>
            </a:extLst>
          </p:cNvPr>
          <p:cNvGrpSpPr/>
          <p:nvPr/>
        </p:nvGrpSpPr>
        <p:grpSpPr>
          <a:xfrm>
            <a:off x="6304541" y="2628900"/>
            <a:ext cx="5155042" cy="2451349"/>
            <a:chOff x="6516258" y="2514600"/>
            <a:chExt cx="5155042" cy="2451349"/>
          </a:xfrm>
        </p:grpSpPr>
        <p:sp>
          <p:nvSpPr>
            <p:cNvPr id="29" name="Rectangle 28">
              <a:extLst>
                <a:ext uri="{FF2B5EF4-FFF2-40B4-BE49-F238E27FC236}">
                  <a16:creationId xmlns:a16="http://schemas.microsoft.com/office/drawing/2014/main" id="{73A648A3-E17F-411B-9977-6BFB568D3817}"/>
                </a:ext>
              </a:extLst>
            </p:cNvPr>
            <p:cNvSpPr/>
            <p:nvPr/>
          </p:nvSpPr>
          <p:spPr>
            <a:xfrm>
              <a:off x="6516258" y="2514600"/>
              <a:ext cx="5155042"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grpSp>
          <p:nvGrpSpPr>
            <p:cNvPr id="24" name="Group 23">
              <a:extLst>
                <a:ext uri="{FF2B5EF4-FFF2-40B4-BE49-F238E27FC236}">
                  <a16:creationId xmlns:a16="http://schemas.microsoft.com/office/drawing/2014/main" id="{C6C1BA31-D4F7-4AA6-B5A1-7E51A29CBD10}"/>
                </a:ext>
              </a:extLst>
            </p:cNvPr>
            <p:cNvGrpSpPr/>
            <p:nvPr/>
          </p:nvGrpSpPr>
          <p:grpSpPr>
            <a:xfrm>
              <a:off x="6815998" y="2863111"/>
              <a:ext cx="4555563" cy="1754326"/>
              <a:chOff x="748578" y="3357239"/>
              <a:chExt cx="4555563" cy="1754326"/>
            </a:xfrm>
          </p:grpSpPr>
          <p:sp>
            <p:nvSpPr>
              <p:cNvPr id="25" name="TextBox 24">
                <a:extLst>
                  <a:ext uri="{FF2B5EF4-FFF2-40B4-BE49-F238E27FC236}">
                    <a16:creationId xmlns:a16="http://schemas.microsoft.com/office/drawing/2014/main" id="{9F33B319-99D3-4732-BA8A-AC884FC2DCBB}"/>
                  </a:ext>
                </a:extLst>
              </p:cNvPr>
              <p:cNvSpPr txBox="1"/>
              <p:nvPr/>
            </p:nvSpPr>
            <p:spPr>
              <a:xfrm>
                <a:off x="2070716" y="3357239"/>
                <a:ext cx="3233425" cy="1754326"/>
              </a:xfrm>
              <a:prstGeom prst="rect">
                <a:avLst/>
              </a:prstGeom>
              <a:noFill/>
            </p:spPr>
            <p:txBody>
              <a:bodyPr wrap="square">
                <a:spAutoFit/>
              </a:bodyPr>
              <a:lstStyle/>
              <a:p>
                <a:r>
                  <a:rPr lang="en-US" sz="3600" dirty="0"/>
                  <a:t>Enter Expense transaction type.</a:t>
                </a:r>
              </a:p>
            </p:txBody>
          </p:sp>
          <p:cxnSp>
            <p:nvCxnSpPr>
              <p:cNvPr id="26" name="Straight Connector 25">
                <a:extLst>
                  <a:ext uri="{FF2B5EF4-FFF2-40B4-BE49-F238E27FC236}">
                    <a16:creationId xmlns:a16="http://schemas.microsoft.com/office/drawing/2014/main" id="{32FFD71E-7C4A-4EDB-B8E1-52E9C6D93DA0}"/>
                  </a:ext>
                </a:extLst>
              </p:cNvPr>
              <p:cNvCxnSpPr>
                <a:cxnSpLocks/>
              </p:cNvCxnSpPr>
              <p:nvPr/>
            </p:nvCxnSpPr>
            <p:spPr>
              <a:xfrm>
                <a:off x="1873866" y="3503484"/>
                <a:ext cx="0" cy="146183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A9554290-7476-4C22-B637-CE507129E0FB}"/>
                  </a:ext>
                </a:extLst>
              </p:cNvPr>
              <p:cNvSpPr txBox="1"/>
              <p:nvPr/>
            </p:nvSpPr>
            <p:spPr>
              <a:xfrm>
                <a:off x="748578" y="3818904"/>
                <a:ext cx="1030309" cy="830997"/>
              </a:xfrm>
              <a:prstGeom prst="rect">
                <a:avLst/>
              </a:prstGeom>
              <a:noFill/>
            </p:spPr>
            <p:txBody>
              <a:bodyPr wrap="square" rtlCol="0">
                <a:spAutoFit/>
              </a:bodyPr>
              <a:lstStyle/>
              <a:p>
                <a:r>
                  <a:rPr lang="en-US" sz="4800" b="1" dirty="0">
                    <a:solidFill>
                      <a:schemeClr val="accent1"/>
                    </a:solidFill>
                  </a:rPr>
                  <a:t>02</a:t>
                </a:r>
                <a:endParaRPr lang="en-HK" sz="4800" b="1" dirty="0" err="1">
                  <a:solidFill>
                    <a:schemeClr val="accent1"/>
                  </a:solidFill>
                </a:endParaRPr>
              </a:p>
            </p:txBody>
          </p:sp>
        </p:grpSp>
      </p:grpSp>
    </p:spTree>
    <p:extLst>
      <p:ext uri="{BB962C8B-B14F-4D97-AF65-F5344CB8AC3E}">
        <p14:creationId xmlns:p14="http://schemas.microsoft.com/office/powerpoint/2010/main" val="122827422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194300" cy="3062287"/>
          </a:xfrm>
        </p:spPr>
        <p:txBody>
          <a:bodyPr/>
          <a:lstStyle/>
          <a:p>
            <a:pPr algn="l"/>
            <a:r>
              <a:rPr lang="en-US" dirty="0"/>
              <a:t>Credit Card </a:t>
            </a:r>
            <a:br>
              <a:rPr lang="en-US" dirty="0"/>
            </a:br>
            <a:r>
              <a:rPr lang="en-US" dirty="0"/>
              <a:t>Entry Demo</a:t>
            </a:r>
          </a:p>
        </p:txBody>
      </p:sp>
    </p:spTree>
    <p:extLst>
      <p:ext uri="{BB962C8B-B14F-4D97-AF65-F5344CB8AC3E}">
        <p14:creationId xmlns:p14="http://schemas.microsoft.com/office/powerpoint/2010/main" val="1723157495"/>
      </p:ext>
    </p:extLst>
  </p:cSld>
  <p:clrMapOvr>
    <a:masterClrMapping/>
  </p:clrMapOvr>
  <p:transition spd="med">
    <p:wipe dir="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1058"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Your Turn #1…Lesson 8 </a:t>
            </a:r>
          </a:p>
        </p:txBody>
      </p:sp>
      <p:grpSp>
        <p:nvGrpSpPr>
          <p:cNvPr id="4" name="Group 3">
            <a:extLst>
              <a:ext uri="{FF2B5EF4-FFF2-40B4-BE49-F238E27FC236}">
                <a16:creationId xmlns:a16="http://schemas.microsoft.com/office/drawing/2014/main" id="{9B4D3EA1-79AB-46EA-B56B-3AC50726287C}"/>
              </a:ext>
            </a:extLst>
          </p:cNvPr>
          <p:cNvGrpSpPr/>
          <p:nvPr/>
        </p:nvGrpSpPr>
        <p:grpSpPr>
          <a:xfrm>
            <a:off x="497014" y="1981200"/>
            <a:ext cx="5428996" cy="3005951"/>
            <a:chOff x="501904" y="1981200"/>
            <a:chExt cx="5428996" cy="3005951"/>
          </a:xfrm>
        </p:grpSpPr>
        <p:sp>
          <p:nvSpPr>
            <p:cNvPr id="7" name="TextBox 6">
              <a:extLst>
                <a:ext uri="{FF2B5EF4-FFF2-40B4-BE49-F238E27FC236}">
                  <a16:creationId xmlns:a16="http://schemas.microsoft.com/office/drawing/2014/main" id="{5B9EED70-1AB4-44E6-93C8-D534722F64C9}"/>
                </a:ext>
              </a:extLst>
            </p:cNvPr>
            <p:cNvSpPr txBox="1"/>
            <p:nvPr/>
          </p:nvSpPr>
          <p:spPr>
            <a:xfrm>
              <a:off x="1240739" y="1981200"/>
              <a:ext cx="4690161" cy="3005951"/>
            </a:xfrm>
            <a:prstGeom prst="rect">
              <a:avLst/>
            </a:prstGeom>
            <a:noFill/>
          </p:spPr>
          <p:txBody>
            <a:bodyPr wrap="square">
              <a:spAutoFit/>
            </a:bodyPr>
            <a:lstStyle/>
            <a:p>
              <a:pPr marL="0" lvl="2">
                <a:spcBef>
                  <a:spcPts val="200"/>
                </a:spcBef>
                <a:spcAft>
                  <a:spcPts val="200"/>
                </a:spcAft>
                <a:buSzPct val="90000"/>
                <a:defRPr/>
              </a:pPr>
              <a:r>
                <a:rPr lang="en-US" sz="2800" dirty="0"/>
                <a:t>Create a credit card charge for the following:</a:t>
              </a:r>
            </a:p>
            <a:p>
              <a:pPr marL="342900" lvl="2" indent="-342900" defTabSz="456727">
                <a:spcBef>
                  <a:spcPts val="200"/>
                </a:spcBef>
                <a:spcAft>
                  <a:spcPts val="200"/>
                </a:spcAft>
                <a:buSzPct val="90000"/>
                <a:buFont typeface="Arial"/>
                <a:buChar char="•"/>
                <a:defRPr/>
              </a:pPr>
              <a:r>
                <a:rPr lang="en-US" sz="2400" b="1" spc="-20" dirty="0"/>
                <a:t>Supplier - Garcia’s Event Space</a:t>
              </a:r>
            </a:p>
            <a:p>
              <a:pPr marL="342900" lvl="2" indent="-342900" defTabSz="456727">
                <a:spcBef>
                  <a:spcPts val="200"/>
                </a:spcBef>
                <a:spcAft>
                  <a:spcPts val="200"/>
                </a:spcAft>
                <a:buSzPct val="90000"/>
                <a:buFont typeface="Arial"/>
                <a:buChar char="•"/>
                <a:defRPr/>
              </a:pPr>
              <a:r>
                <a:rPr lang="en-US" sz="2400" b="1" spc="-20" dirty="0"/>
                <a:t>Date: 17th of last month</a:t>
              </a:r>
            </a:p>
            <a:p>
              <a:pPr marL="342900" lvl="2" indent="-342900" defTabSz="456727">
                <a:spcBef>
                  <a:spcPts val="200"/>
                </a:spcBef>
                <a:spcAft>
                  <a:spcPts val="200"/>
                </a:spcAft>
                <a:buSzPct val="90000"/>
                <a:buFont typeface="Arial"/>
                <a:buChar char="•"/>
                <a:defRPr/>
              </a:pPr>
              <a:r>
                <a:rPr lang="en-US" sz="2400" b="1" spc="-20" dirty="0"/>
                <a:t>Description of expense: Equipment Rental</a:t>
              </a:r>
            </a:p>
            <a:p>
              <a:pPr marL="342900" lvl="2" indent="-342900" defTabSz="456727">
                <a:spcBef>
                  <a:spcPts val="200"/>
                </a:spcBef>
                <a:spcAft>
                  <a:spcPts val="200"/>
                </a:spcAft>
                <a:buSzPct val="90000"/>
                <a:buFont typeface="Arial"/>
                <a:buChar char="•"/>
                <a:defRPr/>
              </a:pPr>
              <a:r>
                <a:rPr lang="en-US" sz="2400" b="1" spc="-20" dirty="0"/>
                <a:t>Amount: $3,878 + HST</a:t>
              </a:r>
            </a:p>
          </p:txBody>
        </p:sp>
        <p:sp>
          <p:nvSpPr>
            <p:cNvPr id="2" name="Oval 1">
              <a:extLst>
                <a:ext uri="{FF2B5EF4-FFF2-40B4-BE49-F238E27FC236}">
                  <a16:creationId xmlns:a16="http://schemas.microsoft.com/office/drawing/2014/main" id="{176C122D-D27B-44C2-95DD-E39F91FD6419}"/>
                </a:ext>
              </a:extLst>
            </p:cNvPr>
            <p:cNvSpPr/>
            <p:nvPr/>
          </p:nvSpPr>
          <p:spPr>
            <a:xfrm>
              <a:off x="501904" y="1981200"/>
              <a:ext cx="660400" cy="6604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1</a:t>
              </a:r>
              <a:endParaRPr lang="en-HK" sz="3200" b="1" dirty="0">
                <a:solidFill>
                  <a:schemeClr val="bg1"/>
                </a:solidFill>
              </a:endParaRPr>
            </a:p>
          </p:txBody>
        </p:sp>
      </p:grpSp>
      <p:grpSp>
        <p:nvGrpSpPr>
          <p:cNvPr id="19" name="Group 18">
            <a:extLst>
              <a:ext uri="{FF2B5EF4-FFF2-40B4-BE49-F238E27FC236}">
                <a16:creationId xmlns:a16="http://schemas.microsoft.com/office/drawing/2014/main" id="{BD7033C1-8109-41BB-A15E-A9250EF85381}"/>
              </a:ext>
            </a:extLst>
          </p:cNvPr>
          <p:cNvGrpSpPr/>
          <p:nvPr/>
        </p:nvGrpSpPr>
        <p:grpSpPr>
          <a:xfrm>
            <a:off x="6262814" y="1981200"/>
            <a:ext cx="5428996" cy="3005951"/>
            <a:chOff x="501904" y="1981200"/>
            <a:chExt cx="5428996" cy="3005951"/>
          </a:xfrm>
        </p:grpSpPr>
        <p:sp>
          <p:nvSpPr>
            <p:cNvPr id="20" name="TextBox 19">
              <a:extLst>
                <a:ext uri="{FF2B5EF4-FFF2-40B4-BE49-F238E27FC236}">
                  <a16:creationId xmlns:a16="http://schemas.microsoft.com/office/drawing/2014/main" id="{2F9F654D-6772-492D-BC54-EC0614215C4B}"/>
                </a:ext>
              </a:extLst>
            </p:cNvPr>
            <p:cNvSpPr txBox="1"/>
            <p:nvPr/>
          </p:nvSpPr>
          <p:spPr>
            <a:xfrm>
              <a:off x="1240739" y="1981200"/>
              <a:ext cx="4690161" cy="3005951"/>
            </a:xfrm>
            <a:prstGeom prst="rect">
              <a:avLst/>
            </a:prstGeom>
            <a:noFill/>
          </p:spPr>
          <p:txBody>
            <a:bodyPr wrap="square">
              <a:spAutoFit/>
            </a:bodyPr>
            <a:lstStyle/>
            <a:p>
              <a:pPr marL="0" lvl="2">
                <a:spcBef>
                  <a:spcPts val="200"/>
                </a:spcBef>
                <a:spcAft>
                  <a:spcPts val="200"/>
                </a:spcAft>
                <a:buSzPct val="90000"/>
                <a:defRPr/>
              </a:pPr>
              <a:r>
                <a:rPr lang="en-US" sz="2800" dirty="0"/>
                <a:t>Create a credit card charge for the following:</a:t>
              </a:r>
            </a:p>
            <a:p>
              <a:pPr marL="342900" lvl="2" indent="-342900" defTabSz="456727">
                <a:spcBef>
                  <a:spcPts val="200"/>
                </a:spcBef>
                <a:spcAft>
                  <a:spcPts val="200"/>
                </a:spcAft>
                <a:buSzPct val="90000"/>
                <a:buFont typeface="Arial"/>
                <a:buChar char="•"/>
                <a:defRPr/>
              </a:pPr>
              <a:r>
                <a:rPr lang="en-US" sz="2400" b="1" spc="-20" dirty="0"/>
                <a:t>Supplier – Cass Hayden</a:t>
              </a:r>
            </a:p>
            <a:p>
              <a:pPr marL="342900" lvl="2" indent="-342900" defTabSz="456727">
                <a:spcBef>
                  <a:spcPts val="200"/>
                </a:spcBef>
                <a:spcAft>
                  <a:spcPts val="200"/>
                </a:spcAft>
                <a:buSzPct val="90000"/>
                <a:buFont typeface="Arial"/>
                <a:buChar char="•"/>
                <a:defRPr/>
              </a:pPr>
              <a:r>
                <a:rPr lang="en-US" sz="2400" b="1" spc="-20" dirty="0"/>
                <a:t>Date: 19th of last month</a:t>
              </a:r>
            </a:p>
            <a:p>
              <a:pPr marL="342900" lvl="2" indent="-342900" defTabSz="456727">
                <a:spcBef>
                  <a:spcPts val="200"/>
                </a:spcBef>
                <a:spcAft>
                  <a:spcPts val="200"/>
                </a:spcAft>
                <a:buSzPct val="90000"/>
                <a:buFont typeface="Arial"/>
                <a:buChar char="•"/>
                <a:defRPr/>
              </a:pPr>
              <a:r>
                <a:rPr lang="en-US" sz="2400" b="1" spc="-20" dirty="0"/>
                <a:t>Description of expense: Insurance</a:t>
              </a:r>
            </a:p>
            <a:p>
              <a:pPr marL="342900" lvl="2" indent="-342900" defTabSz="456727">
                <a:spcBef>
                  <a:spcPts val="200"/>
                </a:spcBef>
                <a:spcAft>
                  <a:spcPts val="200"/>
                </a:spcAft>
                <a:buSzPct val="90000"/>
                <a:buFont typeface="Arial"/>
                <a:buChar char="•"/>
                <a:defRPr/>
              </a:pPr>
              <a:r>
                <a:rPr lang="en-US" sz="2400" b="1" spc="-20" dirty="0"/>
                <a:t>Amount: $1,200 + HST</a:t>
              </a:r>
            </a:p>
          </p:txBody>
        </p:sp>
        <p:sp>
          <p:nvSpPr>
            <p:cNvPr id="28" name="Oval 27">
              <a:extLst>
                <a:ext uri="{FF2B5EF4-FFF2-40B4-BE49-F238E27FC236}">
                  <a16:creationId xmlns:a16="http://schemas.microsoft.com/office/drawing/2014/main" id="{4158715F-D73C-4364-8319-E99495DEA000}"/>
                </a:ext>
              </a:extLst>
            </p:cNvPr>
            <p:cNvSpPr/>
            <p:nvPr/>
          </p:nvSpPr>
          <p:spPr>
            <a:xfrm>
              <a:off x="501904" y="1981200"/>
              <a:ext cx="660400" cy="6604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2</a:t>
              </a:r>
              <a:endParaRPr lang="en-HK" sz="3200" b="1" dirty="0">
                <a:solidFill>
                  <a:schemeClr val="bg1"/>
                </a:solidFill>
              </a:endParaRPr>
            </a:p>
          </p:txBody>
        </p:sp>
      </p:grpSp>
    </p:spTree>
    <p:extLst>
      <p:ext uri="{BB962C8B-B14F-4D97-AF65-F5344CB8AC3E}">
        <p14:creationId xmlns:p14="http://schemas.microsoft.com/office/powerpoint/2010/main" val="327401366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194300" cy="3062287"/>
          </a:xfrm>
        </p:spPr>
        <p:txBody>
          <a:bodyPr/>
          <a:lstStyle/>
          <a:p>
            <a:pPr algn="l"/>
            <a:r>
              <a:rPr lang="en-US" dirty="0"/>
              <a:t>Supplier Credits</a:t>
            </a:r>
          </a:p>
        </p:txBody>
      </p:sp>
    </p:spTree>
    <p:extLst>
      <p:ext uri="{BB962C8B-B14F-4D97-AF65-F5344CB8AC3E}">
        <p14:creationId xmlns:p14="http://schemas.microsoft.com/office/powerpoint/2010/main" val="1943853892"/>
      </p:ext>
    </p:extLst>
  </p:cSld>
  <p:clrMapOvr>
    <a:masterClrMapping/>
  </p:clrMapOvr>
  <p:transition spd="med">
    <p:wipe dir="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2082"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Your Turn #2…Lesson 8 </a:t>
            </a:r>
          </a:p>
        </p:txBody>
      </p:sp>
      <p:grpSp>
        <p:nvGrpSpPr>
          <p:cNvPr id="4" name="Group 3">
            <a:extLst>
              <a:ext uri="{FF2B5EF4-FFF2-40B4-BE49-F238E27FC236}">
                <a16:creationId xmlns:a16="http://schemas.microsoft.com/office/drawing/2014/main" id="{9B4D3EA1-79AB-46EA-B56B-3AC50726287C}"/>
              </a:ext>
            </a:extLst>
          </p:cNvPr>
          <p:cNvGrpSpPr/>
          <p:nvPr/>
        </p:nvGrpSpPr>
        <p:grpSpPr>
          <a:xfrm>
            <a:off x="1412009" y="1625600"/>
            <a:ext cx="9364806" cy="2205732"/>
            <a:chOff x="501904" y="1981200"/>
            <a:chExt cx="9364806" cy="2205732"/>
          </a:xfrm>
        </p:grpSpPr>
        <p:sp>
          <p:nvSpPr>
            <p:cNvPr id="7" name="TextBox 6">
              <a:extLst>
                <a:ext uri="{FF2B5EF4-FFF2-40B4-BE49-F238E27FC236}">
                  <a16:creationId xmlns:a16="http://schemas.microsoft.com/office/drawing/2014/main" id="{5B9EED70-1AB4-44E6-93C8-D534722F64C9}"/>
                </a:ext>
              </a:extLst>
            </p:cNvPr>
            <p:cNvSpPr txBox="1"/>
            <p:nvPr/>
          </p:nvSpPr>
          <p:spPr>
            <a:xfrm>
              <a:off x="1431239" y="1981200"/>
              <a:ext cx="8435471" cy="2205732"/>
            </a:xfrm>
            <a:prstGeom prst="rect">
              <a:avLst/>
            </a:prstGeom>
            <a:noFill/>
          </p:spPr>
          <p:txBody>
            <a:bodyPr wrap="square">
              <a:spAutoFit/>
            </a:bodyPr>
            <a:lstStyle/>
            <a:p>
              <a:pPr marL="0" lvl="2">
                <a:spcBef>
                  <a:spcPts val="200"/>
                </a:spcBef>
                <a:spcAft>
                  <a:spcPts val="200"/>
                </a:spcAft>
                <a:buSzPct val="90000"/>
                <a:defRPr/>
              </a:pPr>
              <a:r>
                <a:rPr lang="en-US" sz="2800" dirty="0"/>
                <a:t>Create a supplier credit for the following:</a:t>
              </a:r>
            </a:p>
            <a:p>
              <a:pPr marL="342900" lvl="2" indent="-342900" defTabSz="456727">
                <a:spcBef>
                  <a:spcPts val="200"/>
                </a:spcBef>
                <a:spcAft>
                  <a:spcPts val="200"/>
                </a:spcAft>
                <a:buSzPct val="90000"/>
                <a:buFont typeface="Arial"/>
                <a:buChar char="•"/>
                <a:defRPr/>
              </a:pPr>
              <a:r>
                <a:rPr lang="en-US" sz="2400" b="1" spc="-20" dirty="0"/>
                <a:t>Supplier – Kristina Gibson (Gibson Printing)</a:t>
              </a:r>
            </a:p>
            <a:p>
              <a:pPr marL="342900" lvl="2" indent="-342900" defTabSz="456727">
                <a:spcBef>
                  <a:spcPts val="200"/>
                </a:spcBef>
                <a:spcAft>
                  <a:spcPts val="200"/>
                </a:spcAft>
                <a:buSzPct val="90000"/>
                <a:buFont typeface="Arial"/>
                <a:buChar char="•"/>
                <a:defRPr/>
              </a:pPr>
              <a:r>
                <a:rPr lang="en-US" sz="2400" b="1" spc="-20" dirty="0"/>
                <a:t>Date: 15th of last month</a:t>
              </a:r>
            </a:p>
            <a:p>
              <a:pPr marL="342900" lvl="2" indent="-342900" defTabSz="456727">
                <a:spcBef>
                  <a:spcPts val="200"/>
                </a:spcBef>
                <a:spcAft>
                  <a:spcPts val="200"/>
                </a:spcAft>
                <a:buSzPct val="90000"/>
                <a:buFont typeface="Arial"/>
                <a:buChar char="•"/>
                <a:defRPr/>
              </a:pPr>
              <a:r>
                <a:rPr lang="en-US" sz="2400" b="1" spc="-20" dirty="0"/>
                <a:t>Description of expense: Printing and Reproduction</a:t>
              </a:r>
            </a:p>
            <a:p>
              <a:pPr marL="342900" lvl="2" indent="-342900" defTabSz="456727">
                <a:spcBef>
                  <a:spcPts val="200"/>
                </a:spcBef>
                <a:spcAft>
                  <a:spcPts val="200"/>
                </a:spcAft>
                <a:buSzPct val="90000"/>
                <a:buFont typeface="Arial"/>
                <a:buChar char="•"/>
                <a:defRPr/>
              </a:pPr>
              <a:r>
                <a:rPr lang="en-US" sz="2400" b="1" spc="-20" dirty="0"/>
                <a:t>Amount: $200 + HST</a:t>
              </a:r>
            </a:p>
          </p:txBody>
        </p:sp>
        <p:sp>
          <p:nvSpPr>
            <p:cNvPr id="2" name="Oval 1">
              <a:extLst>
                <a:ext uri="{FF2B5EF4-FFF2-40B4-BE49-F238E27FC236}">
                  <a16:creationId xmlns:a16="http://schemas.microsoft.com/office/drawing/2014/main" id="{176C122D-D27B-44C2-95DD-E39F91FD6419}"/>
                </a:ext>
              </a:extLst>
            </p:cNvPr>
            <p:cNvSpPr/>
            <p:nvPr/>
          </p:nvSpPr>
          <p:spPr>
            <a:xfrm>
              <a:off x="501904" y="1981200"/>
              <a:ext cx="660400" cy="6604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1</a:t>
              </a:r>
              <a:endParaRPr lang="en-HK" sz="3200" b="1" dirty="0">
                <a:solidFill>
                  <a:schemeClr val="bg1"/>
                </a:solidFill>
              </a:endParaRPr>
            </a:p>
          </p:txBody>
        </p:sp>
      </p:grpSp>
      <p:grpSp>
        <p:nvGrpSpPr>
          <p:cNvPr id="10" name="Group 9">
            <a:extLst>
              <a:ext uri="{FF2B5EF4-FFF2-40B4-BE49-F238E27FC236}">
                <a16:creationId xmlns:a16="http://schemas.microsoft.com/office/drawing/2014/main" id="{CF4912B9-B3C8-4F0B-BD06-2379D6D63A91}"/>
              </a:ext>
            </a:extLst>
          </p:cNvPr>
          <p:cNvGrpSpPr/>
          <p:nvPr/>
        </p:nvGrpSpPr>
        <p:grpSpPr>
          <a:xfrm>
            <a:off x="1412009" y="4292600"/>
            <a:ext cx="9364806" cy="954107"/>
            <a:chOff x="501904" y="1981200"/>
            <a:chExt cx="9364806" cy="954107"/>
          </a:xfrm>
        </p:grpSpPr>
        <p:sp>
          <p:nvSpPr>
            <p:cNvPr id="11" name="TextBox 10">
              <a:extLst>
                <a:ext uri="{FF2B5EF4-FFF2-40B4-BE49-F238E27FC236}">
                  <a16:creationId xmlns:a16="http://schemas.microsoft.com/office/drawing/2014/main" id="{A44AEB70-BF8A-40A7-A31B-5394E23B4018}"/>
                </a:ext>
              </a:extLst>
            </p:cNvPr>
            <p:cNvSpPr txBox="1"/>
            <p:nvPr/>
          </p:nvSpPr>
          <p:spPr>
            <a:xfrm>
              <a:off x="1431239" y="1981200"/>
              <a:ext cx="8435471" cy="954107"/>
            </a:xfrm>
            <a:prstGeom prst="rect">
              <a:avLst/>
            </a:prstGeom>
            <a:noFill/>
          </p:spPr>
          <p:txBody>
            <a:bodyPr wrap="square">
              <a:spAutoFit/>
            </a:bodyPr>
            <a:lstStyle/>
            <a:p>
              <a:pPr marL="0" lvl="2">
                <a:spcBef>
                  <a:spcPts val="200"/>
                </a:spcBef>
                <a:spcAft>
                  <a:spcPts val="200"/>
                </a:spcAft>
                <a:buSzPct val="90000"/>
                <a:defRPr/>
              </a:pPr>
              <a:r>
                <a:rPr lang="en-US" sz="2800" dirty="0"/>
                <a:t>Apply the Supplier credit against the outstanding bill for Kristina Gibson.</a:t>
              </a:r>
            </a:p>
          </p:txBody>
        </p:sp>
        <p:sp>
          <p:nvSpPr>
            <p:cNvPr id="12" name="Oval 11">
              <a:extLst>
                <a:ext uri="{FF2B5EF4-FFF2-40B4-BE49-F238E27FC236}">
                  <a16:creationId xmlns:a16="http://schemas.microsoft.com/office/drawing/2014/main" id="{3E3373C4-4999-4633-B042-869E1D7A4248}"/>
                </a:ext>
              </a:extLst>
            </p:cNvPr>
            <p:cNvSpPr/>
            <p:nvPr/>
          </p:nvSpPr>
          <p:spPr>
            <a:xfrm>
              <a:off x="501904" y="1981200"/>
              <a:ext cx="660400" cy="6604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2</a:t>
              </a:r>
              <a:endParaRPr lang="en-HK" sz="3200" b="1" dirty="0">
                <a:solidFill>
                  <a:schemeClr val="bg1"/>
                </a:solidFill>
              </a:endParaRPr>
            </a:p>
          </p:txBody>
        </p:sp>
      </p:grpSp>
    </p:spTree>
    <p:extLst>
      <p:ext uri="{BB962C8B-B14F-4D97-AF65-F5344CB8AC3E}">
        <p14:creationId xmlns:p14="http://schemas.microsoft.com/office/powerpoint/2010/main" val="397974581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194300" cy="3062287"/>
          </a:xfrm>
        </p:spPr>
        <p:txBody>
          <a:bodyPr/>
          <a:lstStyle/>
          <a:p>
            <a:pPr algn="l"/>
            <a:r>
              <a:rPr lang="en-US" dirty="0"/>
              <a:t>Recurring Transactions</a:t>
            </a:r>
          </a:p>
        </p:txBody>
      </p:sp>
    </p:spTree>
    <p:extLst>
      <p:ext uri="{BB962C8B-B14F-4D97-AF65-F5344CB8AC3E}">
        <p14:creationId xmlns:p14="http://schemas.microsoft.com/office/powerpoint/2010/main" val="2688804234"/>
      </p:ext>
    </p:extLst>
  </p:cSld>
  <p:clrMapOvr>
    <a:masterClrMapping/>
  </p:clrMapOvr>
  <p:transition spd="med">
    <p:wipe dir="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310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Recurring Entries</a:t>
            </a:r>
          </a:p>
        </p:txBody>
      </p:sp>
      <p:grpSp>
        <p:nvGrpSpPr>
          <p:cNvPr id="2" name="Group 1">
            <a:extLst>
              <a:ext uri="{FF2B5EF4-FFF2-40B4-BE49-F238E27FC236}">
                <a16:creationId xmlns:a16="http://schemas.microsoft.com/office/drawing/2014/main" id="{F209FF01-6E00-46E1-997C-1A67AC16C4C7}"/>
              </a:ext>
            </a:extLst>
          </p:cNvPr>
          <p:cNvGrpSpPr/>
          <p:nvPr/>
        </p:nvGrpSpPr>
        <p:grpSpPr>
          <a:xfrm>
            <a:off x="561851" y="2171700"/>
            <a:ext cx="3520118" cy="3403600"/>
            <a:chOff x="561851" y="1663700"/>
            <a:chExt cx="3520118" cy="3403600"/>
          </a:xfrm>
        </p:grpSpPr>
        <p:sp>
          <p:nvSpPr>
            <p:cNvPr id="4" name="Rectangle 3">
              <a:extLst>
                <a:ext uri="{FF2B5EF4-FFF2-40B4-BE49-F238E27FC236}">
                  <a16:creationId xmlns:a16="http://schemas.microsoft.com/office/drawing/2014/main" id="{C62E04E4-FF76-4879-9693-597D7A2FD66C}"/>
                </a:ext>
              </a:extLst>
            </p:cNvPr>
            <p:cNvSpPr/>
            <p:nvPr/>
          </p:nvSpPr>
          <p:spPr>
            <a:xfrm>
              <a:off x="561851" y="1663700"/>
              <a:ext cx="3520118" cy="3403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758822" y="2753182"/>
              <a:ext cx="3126174" cy="2139047"/>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Automatic recurring transactions can be Scheduled in QuickBooks: Examples include automatic debits from your bank for lease payments, rent payments, bank charges, etc.</a:t>
              </a:r>
            </a:p>
          </p:txBody>
        </p:sp>
        <p:sp>
          <p:nvSpPr>
            <p:cNvPr id="71" name="TextBox 70">
              <a:extLst>
                <a:ext uri="{FF2B5EF4-FFF2-40B4-BE49-F238E27FC236}">
                  <a16:creationId xmlns:a16="http://schemas.microsoft.com/office/drawing/2014/main" id="{72987E98-2DDD-48BB-9871-6C39821F449F}"/>
                </a:ext>
              </a:extLst>
            </p:cNvPr>
            <p:cNvSpPr txBox="1"/>
            <p:nvPr/>
          </p:nvSpPr>
          <p:spPr>
            <a:xfrm>
              <a:off x="821260" y="17520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01</a:t>
              </a:r>
            </a:p>
          </p:txBody>
        </p:sp>
        <p:cxnSp>
          <p:nvCxnSpPr>
            <p:cNvPr id="22" name="Straight Connector 21">
              <a:extLst>
                <a:ext uri="{FF2B5EF4-FFF2-40B4-BE49-F238E27FC236}">
                  <a16:creationId xmlns:a16="http://schemas.microsoft.com/office/drawing/2014/main" id="{6E14EEFE-33B8-4B0A-A50A-F69675C2D6F5}"/>
                </a:ext>
              </a:extLst>
            </p:cNvPr>
            <p:cNvCxnSpPr>
              <a:cxnSpLocks/>
            </p:cNvCxnSpPr>
            <p:nvPr/>
          </p:nvCxnSpPr>
          <p:spPr>
            <a:xfrm>
              <a:off x="1788509" y="26055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780CB65E-2AB4-4FA3-98D3-EB6C4FB627AF}"/>
              </a:ext>
            </a:extLst>
          </p:cNvPr>
          <p:cNvGrpSpPr/>
          <p:nvPr/>
        </p:nvGrpSpPr>
        <p:grpSpPr>
          <a:xfrm>
            <a:off x="4334353" y="2171700"/>
            <a:ext cx="3520118" cy="3403600"/>
            <a:chOff x="4334353" y="1663700"/>
            <a:chExt cx="3520118" cy="3403600"/>
          </a:xfrm>
        </p:grpSpPr>
        <p:sp>
          <p:nvSpPr>
            <p:cNvPr id="31" name="Rectangle 30">
              <a:extLst>
                <a:ext uri="{FF2B5EF4-FFF2-40B4-BE49-F238E27FC236}">
                  <a16:creationId xmlns:a16="http://schemas.microsoft.com/office/drawing/2014/main" id="{6DD33119-7995-48A5-BD3A-4EDB8229C4D9}"/>
                </a:ext>
              </a:extLst>
            </p:cNvPr>
            <p:cNvSpPr/>
            <p:nvPr/>
          </p:nvSpPr>
          <p:spPr>
            <a:xfrm>
              <a:off x="4334353" y="1663700"/>
              <a:ext cx="3520118" cy="3403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7" name="TextBox 66">
              <a:extLst>
                <a:ext uri="{FF2B5EF4-FFF2-40B4-BE49-F238E27FC236}">
                  <a16:creationId xmlns:a16="http://schemas.microsoft.com/office/drawing/2014/main" id="{6CC25CB4-DDF4-4EFC-B2A3-3E10C444DBDC}"/>
                </a:ext>
              </a:extLst>
            </p:cNvPr>
            <p:cNvSpPr txBox="1"/>
            <p:nvPr/>
          </p:nvSpPr>
          <p:spPr>
            <a:xfrm>
              <a:off x="4531324" y="2753182"/>
              <a:ext cx="3126174" cy="1554272"/>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Setup a Reminder for specific transactions in QuickBooks: Examples include loan payments, monthly journal entries, etc.</a:t>
              </a:r>
            </a:p>
          </p:txBody>
        </p:sp>
        <p:sp>
          <p:nvSpPr>
            <p:cNvPr id="70" name="TextBox 69">
              <a:extLst>
                <a:ext uri="{FF2B5EF4-FFF2-40B4-BE49-F238E27FC236}">
                  <a16:creationId xmlns:a16="http://schemas.microsoft.com/office/drawing/2014/main" id="{523A79E9-2C39-4E3E-8BB1-A9BA0E0B0614}"/>
                </a:ext>
              </a:extLst>
            </p:cNvPr>
            <p:cNvSpPr txBox="1"/>
            <p:nvPr/>
          </p:nvSpPr>
          <p:spPr>
            <a:xfrm>
              <a:off x="4593762" y="17520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02</a:t>
              </a:r>
            </a:p>
          </p:txBody>
        </p:sp>
        <p:cxnSp>
          <p:nvCxnSpPr>
            <p:cNvPr id="72" name="Straight Connector 71">
              <a:extLst>
                <a:ext uri="{FF2B5EF4-FFF2-40B4-BE49-F238E27FC236}">
                  <a16:creationId xmlns:a16="http://schemas.microsoft.com/office/drawing/2014/main" id="{EADABE56-7715-4641-9A68-560AA5ED96D0}"/>
                </a:ext>
              </a:extLst>
            </p:cNvPr>
            <p:cNvCxnSpPr>
              <a:cxnSpLocks/>
            </p:cNvCxnSpPr>
            <p:nvPr/>
          </p:nvCxnSpPr>
          <p:spPr>
            <a:xfrm>
              <a:off x="5561011" y="26055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9DF626A7-477B-4211-A038-054D4AF7FC87}"/>
              </a:ext>
            </a:extLst>
          </p:cNvPr>
          <p:cNvGrpSpPr/>
          <p:nvPr/>
        </p:nvGrpSpPr>
        <p:grpSpPr>
          <a:xfrm>
            <a:off x="8106855" y="2171700"/>
            <a:ext cx="3520118" cy="3403600"/>
            <a:chOff x="8106855" y="1663700"/>
            <a:chExt cx="3520118" cy="3403600"/>
          </a:xfrm>
        </p:grpSpPr>
        <p:sp>
          <p:nvSpPr>
            <p:cNvPr id="36" name="Rectangle 35">
              <a:extLst>
                <a:ext uri="{FF2B5EF4-FFF2-40B4-BE49-F238E27FC236}">
                  <a16:creationId xmlns:a16="http://schemas.microsoft.com/office/drawing/2014/main" id="{17C36C91-FC8D-4FF6-B1AD-A0EDE6D28566}"/>
                </a:ext>
              </a:extLst>
            </p:cNvPr>
            <p:cNvSpPr/>
            <p:nvPr/>
          </p:nvSpPr>
          <p:spPr>
            <a:xfrm>
              <a:off x="8106855" y="1663700"/>
              <a:ext cx="3520118" cy="3403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41" name="TextBox 40">
              <a:extLst>
                <a:ext uri="{FF2B5EF4-FFF2-40B4-BE49-F238E27FC236}">
                  <a16:creationId xmlns:a16="http://schemas.microsoft.com/office/drawing/2014/main" id="{09805C12-32C7-422A-A28C-F1BF51C78B60}"/>
                </a:ext>
              </a:extLst>
            </p:cNvPr>
            <p:cNvSpPr txBox="1"/>
            <p:nvPr/>
          </p:nvSpPr>
          <p:spPr>
            <a:xfrm>
              <a:off x="8303826" y="2753182"/>
              <a:ext cx="3126174" cy="1846659"/>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Save transactions for future use as Unscheduled transactions: Examples include tricky entries like journal entries, daily sales summaries</a:t>
              </a:r>
            </a:p>
          </p:txBody>
        </p:sp>
        <p:sp>
          <p:nvSpPr>
            <p:cNvPr id="69" name="TextBox 68">
              <a:extLst>
                <a:ext uri="{FF2B5EF4-FFF2-40B4-BE49-F238E27FC236}">
                  <a16:creationId xmlns:a16="http://schemas.microsoft.com/office/drawing/2014/main" id="{06E0CA00-1B64-418B-9819-72E957B79BD1}"/>
                </a:ext>
              </a:extLst>
            </p:cNvPr>
            <p:cNvSpPr txBox="1"/>
            <p:nvPr/>
          </p:nvSpPr>
          <p:spPr>
            <a:xfrm>
              <a:off x="8366264" y="17520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03</a:t>
              </a:r>
            </a:p>
          </p:txBody>
        </p:sp>
        <p:cxnSp>
          <p:nvCxnSpPr>
            <p:cNvPr id="73" name="Straight Connector 72">
              <a:extLst>
                <a:ext uri="{FF2B5EF4-FFF2-40B4-BE49-F238E27FC236}">
                  <a16:creationId xmlns:a16="http://schemas.microsoft.com/office/drawing/2014/main" id="{3BD1FCEF-CFA8-4AF3-8585-841DBF1137E3}"/>
                </a:ext>
              </a:extLst>
            </p:cNvPr>
            <p:cNvCxnSpPr>
              <a:cxnSpLocks/>
            </p:cNvCxnSpPr>
            <p:nvPr/>
          </p:nvCxnSpPr>
          <p:spPr>
            <a:xfrm>
              <a:off x="9333513" y="26055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4EB704A0-4CC3-4280-B223-A8C3A99B4590}"/>
              </a:ext>
            </a:extLst>
          </p:cNvPr>
          <p:cNvSpPr txBox="1"/>
          <p:nvPr/>
        </p:nvSpPr>
        <p:spPr>
          <a:xfrm>
            <a:off x="501904" y="1442220"/>
            <a:ext cx="10446182" cy="461665"/>
          </a:xfrm>
          <a:prstGeom prst="rect">
            <a:avLst/>
          </a:prstGeom>
          <a:noFill/>
        </p:spPr>
        <p:txBody>
          <a:bodyPr wrap="square">
            <a:spAutoFit/>
          </a:bodyPr>
          <a:lstStyle/>
          <a:p>
            <a:r>
              <a:rPr lang="en-US" sz="2400" dirty="0"/>
              <a:t>Recurring entries in QuickBooks can help you perform a variety of functions:</a:t>
            </a:r>
          </a:p>
        </p:txBody>
      </p:sp>
    </p:spTree>
    <p:extLst>
      <p:ext uri="{BB962C8B-B14F-4D97-AF65-F5344CB8AC3E}">
        <p14:creationId xmlns:p14="http://schemas.microsoft.com/office/powerpoint/2010/main" val="217074682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763368" cy="3062287"/>
          </a:xfrm>
        </p:spPr>
        <p:txBody>
          <a:bodyPr/>
          <a:lstStyle/>
          <a:p>
            <a:pPr algn="l"/>
            <a:r>
              <a:rPr lang="en-US" dirty="0"/>
              <a:t>Recurring Transactions Demo</a:t>
            </a:r>
          </a:p>
        </p:txBody>
      </p:sp>
    </p:spTree>
    <p:extLst>
      <p:ext uri="{BB962C8B-B14F-4D97-AF65-F5344CB8AC3E}">
        <p14:creationId xmlns:p14="http://schemas.microsoft.com/office/powerpoint/2010/main" val="1797957245"/>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431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Dashboard</a:t>
            </a:r>
          </a:p>
        </p:txBody>
      </p:sp>
      <p:sp>
        <p:nvSpPr>
          <p:cNvPr id="44" name="TextBox 43">
            <a:extLst>
              <a:ext uri="{FF2B5EF4-FFF2-40B4-BE49-F238E27FC236}">
                <a16:creationId xmlns:a16="http://schemas.microsoft.com/office/drawing/2014/main" id="{5A0B93C8-86F0-4BA1-9AE4-6496498847F7}"/>
              </a:ext>
            </a:extLst>
          </p:cNvPr>
          <p:cNvSpPr txBox="1"/>
          <p:nvPr/>
        </p:nvSpPr>
        <p:spPr>
          <a:xfrm>
            <a:off x="501904" y="1876804"/>
            <a:ext cx="7422896" cy="461665"/>
          </a:xfrm>
          <a:prstGeom prst="rect">
            <a:avLst/>
          </a:prstGeom>
          <a:noFill/>
        </p:spPr>
        <p:txBody>
          <a:bodyPr wrap="square">
            <a:spAutoFit/>
          </a:bodyPr>
          <a:lstStyle/>
          <a:p>
            <a:pPr>
              <a:spcBef>
                <a:spcPts val="400"/>
              </a:spcBef>
              <a:spcAft>
                <a:spcPts val="400"/>
              </a:spcAft>
            </a:pPr>
            <a:r>
              <a:rPr lang="en-US" sz="2400" dirty="0"/>
              <a:t>Displays the following:</a:t>
            </a:r>
          </a:p>
        </p:txBody>
      </p:sp>
      <p:sp>
        <p:nvSpPr>
          <p:cNvPr id="2" name="TextBox 1">
            <a:extLst>
              <a:ext uri="{FF2B5EF4-FFF2-40B4-BE49-F238E27FC236}">
                <a16:creationId xmlns:a16="http://schemas.microsoft.com/office/drawing/2014/main" id="{EBEBD1DD-174A-4CEA-9A4D-0B549C29205C}"/>
              </a:ext>
            </a:extLst>
          </p:cNvPr>
          <p:cNvSpPr txBox="1"/>
          <p:nvPr/>
        </p:nvSpPr>
        <p:spPr>
          <a:xfrm>
            <a:off x="501904" y="5445696"/>
            <a:ext cx="10446182" cy="400110"/>
          </a:xfrm>
          <a:prstGeom prst="rect">
            <a:avLst/>
          </a:prstGeom>
          <a:noFill/>
        </p:spPr>
        <p:txBody>
          <a:bodyPr wrap="square" anchor="b">
            <a:spAutoFit/>
          </a:bodyPr>
          <a:lstStyle/>
          <a:p>
            <a:pPr>
              <a:spcBef>
                <a:spcPts val="400"/>
              </a:spcBef>
              <a:spcAft>
                <a:spcPts val="400"/>
              </a:spcAft>
            </a:pPr>
            <a:r>
              <a:rPr lang="en-US" sz="2000" i="1" dirty="0">
                <a:solidFill>
                  <a:schemeClr val="tx2"/>
                </a:solidFill>
              </a:rPr>
              <a:t>Note: Select Privacy to hide financial information on the Dashboard</a:t>
            </a:r>
          </a:p>
        </p:txBody>
      </p:sp>
      <p:grpSp>
        <p:nvGrpSpPr>
          <p:cNvPr id="18" name="Group 17">
            <a:extLst>
              <a:ext uri="{FF2B5EF4-FFF2-40B4-BE49-F238E27FC236}">
                <a16:creationId xmlns:a16="http://schemas.microsoft.com/office/drawing/2014/main" id="{98E7E297-4735-4C8F-B2FD-0A89B5160C56}"/>
              </a:ext>
            </a:extLst>
          </p:cNvPr>
          <p:cNvGrpSpPr/>
          <p:nvPr/>
        </p:nvGrpSpPr>
        <p:grpSpPr>
          <a:xfrm>
            <a:off x="554134" y="2679701"/>
            <a:ext cx="3490255" cy="2260600"/>
            <a:chOff x="531307" y="2679701"/>
            <a:chExt cx="3490255" cy="2260600"/>
          </a:xfrm>
        </p:grpSpPr>
        <p:sp>
          <p:nvSpPr>
            <p:cNvPr id="4" name="Rectangle 3">
              <a:extLst>
                <a:ext uri="{FF2B5EF4-FFF2-40B4-BE49-F238E27FC236}">
                  <a16:creationId xmlns:a16="http://schemas.microsoft.com/office/drawing/2014/main" id="{C62E04E4-FF76-4879-9693-597D7A2FD66C}"/>
                </a:ext>
              </a:extLst>
            </p:cNvPr>
            <p:cNvSpPr/>
            <p:nvPr/>
          </p:nvSpPr>
          <p:spPr>
            <a:xfrm>
              <a:off x="531307" y="2679701"/>
              <a:ext cx="3490255"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grpSp>
          <p:nvGrpSpPr>
            <p:cNvPr id="17" name="Group 16">
              <a:extLst>
                <a:ext uri="{FF2B5EF4-FFF2-40B4-BE49-F238E27FC236}">
                  <a16:creationId xmlns:a16="http://schemas.microsoft.com/office/drawing/2014/main" id="{9A4A74EA-D42F-4C47-95F8-8104C9DA8B90}"/>
                </a:ext>
              </a:extLst>
            </p:cNvPr>
            <p:cNvGrpSpPr/>
            <p:nvPr/>
          </p:nvGrpSpPr>
          <p:grpSpPr>
            <a:xfrm>
              <a:off x="714764" y="3168651"/>
              <a:ext cx="3123340" cy="1282700"/>
              <a:chOff x="775559" y="3168651"/>
              <a:chExt cx="3123340" cy="1282700"/>
            </a:xfrm>
          </p:grpSpPr>
          <p:sp>
            <p:nvSpPr>
              <p:cNvPr id="6" name="TextBox 5">
                <a:extLst>
                  <a:ext uri="{FF2B5EF4-FFF2-40B4-BE49-F238E27FC236}">
                    <a16:creationId xmlns:a16="http://schemas.microsoft.com/office/drawing/2014/main" id="{91DA1E20-4FC7-480B-9D57-ED6E62B057A2}"/>
                  </a:ext>
                </a:extLst>
              </p:cNvPr>
              <p:cNvSpPr txBox="1"/>
              <p:nvPr/>
            </p:nvSpPr>
            <p:spPr>
              <a:xfrm>
                <a:off x="775559" y="3394503"/>
                <a:ext cx="1015141" cy="830997"/>
              </a:xfrm>
              <a:prstGeom prst="rect">
                <a:avLst/>
              </a:prstGeom>
              <a:noFill/>
            </p:spPr>
            <p:txBody>
              <a:bodyPr wrap="square">
                <a:spAutoFit/>
              </a:bodyPr>
              <a:lstStyle/>
              <a:p>
                <a:pPr>
                  <a:spcBef>
                    <a:spcPts val="400"/>
                  </a:spcBef>
                  <a:spcAft>
                    <a:spcPts val="400"/>
                  </a:spcAft>
                </a:pPr>
                <a:r>
                  <a:rPr lang="en-US" sz="4800" b="1" dirty="0">
                    <a:solidFill>
                      <a:schemeClr val="accent1"/>
                    </a:solidFill>
                  </a:rPr>
                  <a:t>01</a:t>
                </a:r>
              </a:p>
            </p:txBody>
          </p:sp>
          <p:cxnSp>
            <p:nvCxnSpPr>
              <p:cNvPr id="9" name="Straight Connector 8">
                <a:extLst>
                  <a:ext uri="{FF2B5EF4-FFF2-40B4-BE49-F238E27FC236}">
                    <a16:creationId xmlns:a16="http://schemas.microsoft.com/office/drawing/2014/main" id="{53D2EB2F-7E8F-4A09-B9B1-328E9298BB81}"/>
                  </a:ext>
                </a:extLst>
              </p:cNvPr>
              <p:cNvCxnSpPr>
                <a:cxnSpLocks/>
              </p:cNvCxnSpPr>
              <p:nvPr/>
            </p:nvCxnSpPr>
            <p:spPr>
              <a:xfrm>
                <a:off x="1790700" y="3168651"/>
                <a:ext cx="0" cy="12827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8B01E600-C37E-47D8-A983-2D9F69268EFF}"/>
                  </a:ext>
                </a:extLst>
              </p:cNvPr>
              <p:cNvSpPr txBox="1"/>
              <p:nvPr/>
            </p:nvSpPr>
            <p:spPr>
              <a:xfrm>
                <a:off x="2013547" y="3209837"/>
                <a:ext cx="1885352" cy="1200329"/>
              </a:xfrm>
              <a:prstGeom prst="rect">
                <a:avLst/>
              </a:prstGeom>
              <a:noFill/>
            </p:spPr>
            <p:txBody>
              <a:bodyPr wrap="square">
                <a:spAutoFit/>
              </a:bodyPr>
              <a:lstStyle/>
              <a:p>
                <a:pPr>
                  <a:spcBef>
                    <a:spcPts val="400"/>
                  </a:spcBef>
                  <a:spcAft>
                    <a:spcPts val="400"/>
                  </a:spcAft>
                </a:pPr>
                <a:r>
                  <a:rPr lang="en-US" sz="2400" dirty="0"/>
                  <a:t>Basic Profit and Loss information</a:t>
                </a:r>
              </a:p>
            </p:txBody>
          </p:sp>
        </p:grpSp>
      </p:grpSp>
      <p:grpSp>
        <p:nvGrpSpPr>
          <p:cNvPr id="52" name="Group 51">
            <a:extLst>
              <a:ext uri="{FF2B5EF4-FFF2-40B4-BE49-F238E27FC236}">
                <a16:creationId xmlns:a16="http://schemas.microsoft.com/office/drawing/2014/main" id="{6115F5CE-66D7-49E5-8384-3D6001B6F5E4}"/>
              </a:ext>
            </a:extLst>
          </p:cNvPr>
          <p:cNvGrpSpPr/>
          <p:nvPr/>
        </p:nvGrpSpPr>
        <p:grpSpPr>
          <a:xfrm>
            <a:off x="4349285" y="2679701"/>
            <a:ext cx="3490255" cy="2260600"/>
            <a:chOff x="531307" y="2679701"/>
            <a:chExt cx="3490255" cy="2260600"/>
          </a:xfrm>
        </p:grpSpPr>
        <p:sp>
          <p:nvSpPr>
            <p:cNvPr id="53" name="Rectangle 52">
              <a:extLst>
                <a:ext uri="{FF2B5EF4-FFF2-40B4-BE49-F238E27FC236}">
                  <a16:creationId xmlns:a16="http://schemas.microsoft.com/office/drawing/2014/main" id="{E83BD0F0-9080-49CA-B573-4480C07F4A8F}"/>
                </a:ext>
              </a:extLst>
            </p:cNvPr>
            <p:cNvSpPr/>
            <p:nvPr/>
          </p:nvSpPr>
          <p:spPr>
            <a:xfrm>
              <a:off x="531307" y="2679701"/>
              <a:ext cx="3490255"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grpSp>
          <p:nvGrpSpPr>
            <p:cNvPr id="54" name="Group 53">
              <a:extLst>
                <a:ext uri="{FF2B5EF4-FFF2-40B4-BE49-F238E27FC236}">
                  <a16:creationId xmlns:a16="http://schemas.microsoft.com/office/drawing/2014/main" id="{0DCCA6E2-E315-4F44-8EAC-8C526952B1BD}"/>
                </a:ext>
              </a:extLst>
            </p:cNvPr>
            <p:cNvGrpSpPr/>
            <p:nvPr/>
          </p:nvGrpSpPr>
          <p:grpSpPr>
            <a:xfrm>
              <a:off x="714764" y="3168651"/>
              <a:ext cx="3123340" cy="1282700"/>
              <a:chOff x="775559" y="3168651"/>
              <a:chExt cx="3123340" cy="1282700"/>
            </a:xfrm>
          </p:grpSpPr>
          <p:sp>
            <p:nvSpPr>
              <p:cNvPr id="55" name="TextBox 54">
                <a:extLst>
                  <a:ext uri="{FF2B5EF4-FFF2-40B4-BE49-F238E27FC236}">
                    <a16:creationId xmlns:a16="http://schemas.microsoft.com/office/drawing/2014/main" id="{CEB99C2F-3A97-4890-A5A3-04ACFE9BC4D8}"/>
                  </a:ext>
                </a:extLst>
              </p:cNvPr>
              <p:cNvSpPr txBox="1"/>
              <p:nvPr/>
            </p:nvSpPr>
            <p:spPr>
              <a:xfrm>
                <a:off x="775559" y="3394503"/>
                <a:ext cx="1015141" cy="830997"/>
              </a:xfrm>
              <a:prstGeom prst="rect">
                <a:avLst/>
              </a:prstGeom>
              <a:noFill/>
            </p:spPr>
            <p:txBody>
              <a:bodyPr wrap="square">
                <a:spAutoFit/>
              </a:bodyPr>
              <a:lstStyle/>
              <a:p>
                <a:pPr>
                  <a:spcBef>
                    <a:spcPts val="400"/>
                  </a:spcBef>
                  <a:spcAft>
                    <a:spcPts val="400"/>
                  </a:spcAft>
                </a:pPr>
                <a:r>
                  <a:rPr lang="en-US" sz="4800" b="1" dirty="0">
                    <a:solidFill>
                      <a:schemeClr val="accent1"/>
                    </a:solidFill>
                  </a:rPr>
                  <a:t>02</a:t>
                </a:r>
              </a:p>
            </p:txBody>
          </p:sp>
          <p:cxnSp>
            <p:nvCxnSpPr>
              <p:cNvPr id="56" name="Straight Connector 55">
                <a:extLst>
                  <a:ext uri="{FF2B5EF4-FFF2-40B4-BE49-F238E27FC236}">
                    <a16:creationId xmlns:a16="http://schemas.microsoft.com/office/drawing/2014/main" id="{87F23AFE-BC58-4DB1-A3F9-D26983880A35}"/>
                  </a:ext>
                </a:extLst>
              </p:cNvPr>
              <p:cNvCxnSpPr>
                <a:cxnSpLocks/>
              </p:cNvCxnSpPr>
              <p:nvPr/>
            </p:nvCxnSpPr>
            <p:spPr>
              <a:xfrm>
                <a:off x="1790700" y="3168651"/>
                <a:ext cx="0" cy="12827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7A87BA00-F9C3-49D2-B01B-D2B7B8DAA69A}"/>
                  </a:ext>
                </a:extLst>
              </p:cNvPr>
              <p:cNvSpPr txBox="1"/>
              <p:nvPr/>
            </p:nvSpPr>
            <p:spPr>
              <a:xfrm>
                <a:off x="2013547" y="3209837"/>
                <a:ext cx="1885352" cy="1200329"/>
              </a:xfrm>
              <a:prstGeom prst="rect">
                <a:avLst/>
              </a:prstGeom>
              <a:noFill/>
            </p:spPr>
            <p:txBody>
              <a:bodyPr wrap="square">
                <a:spAutoFit/>
              </a:bodyPr>
              <a:lstStyle/>
              <a:p>
                <a:pPr>
                  <a:spcBef>
                    <a:spcPts val="400"/>
                  </a:spcBef>
                  <a:spcAft>
                    <a:spcPts val="400"/>
                  </a:spcAft>
                </a:pPr>
                <a:r>
                  <a:rPr lang="en-US" sz="2400" dirty="0"/>
                  <a:t>Recent income and expenses</a:t>
                </a:r>
              </a:p>
            </p:txBody>
          </p:sp>
        </p:grpSp>
      </p:grpSp>
      <p:grpSp>
        <p:nvGrpSpPr>
          <p:cNvPr id="58" name="Group 57">
            <a:extLst>
              <a:ext uri="{FF2B5EF4-FFF2-40B4-BE49-F238E27FC236}">
                <a16:creationId xmlns:a16="http://schemas.microsoft.com/office/drawing/2014/main" id="{ABF8B27B-F0B4-4AE9-AAA5-43A088E25964}"/>
              </a:ext>
            </a:extLst>
          </p:cNvPr>
          <p:cNvGrpSpPr/>
          <p:nvPr/>
        </p:nvGrpSpPr>
        <p:grpSpPr>
          <a:xfrm>
            <a:off x="8144436" y="2679701"/>
            <a:ext cx="3490255" cy="2260600"/>
            <a:chOff x="531307" y="2679701"/>
            <a:chExt cx="3490255" cy="2260600"/>
          </a:xfrm>
        </p:grpSpPr>
        <p:sp>
          <p:nvSpPr>
            <p:cNvPr id="59" name="Rectangle 58">
              <a:extLst>
                <a:ext uri="{FF2B5EF4-FFF2-40B4-BE49-F238E27FC236}">
                  <a16:creationId xmlns:a16="http://schemas.microsoft.com/office/drawing/2014/main" id="{7924917A-7B42-41D9-AD6F-769D4E7D85D9}"/>
                </a:ext>
              </a:extLst>
            </p:cNvPr>
            <p:cNvSpPr/>
            <p:nvPr/>
          </p:nvSpPr>
          <p:spPr>
            <a:xfrm>
              <a:off x="531307" y="2679701"/>
              <a:ext cx="3490255"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grpSp>
          <p:nvGrpSpPr>
            <p:cNvPr id="60" name="Group 59">
              <a:extLst>
                <a:ext uri="{FF2B5EF4-FFF2-40B4-BE49-F238E27FC236}">
                  <a16:creationId xmlns:a16="http://schemas.microsoft.com/office/drawing/2014/main" id="{FF27EE31-295E-4A07-AE40-215C23C1F8DF}"/>
                </a:ext>
              </a:extLst>
            </p:cNvPr>
            <p:cNvGrpSpPr/>
            <p:nvPr/>
          </p:nvGrpSpPr>
          <p:grpSpPr>
            <a:xfrm>
              <a:off x="714764" y="3168651"/>
              <a:ext cx="3123340" cy="1282700"/>
              <a:chOff x="775559" y="3168651"/>
              <a:chExt cx="3123340" cy="1282700"/>
            </a:xfrm>
          </p:grpSpPr>
          <p:sp>
            <p:nvSpPr>
              <p:cNvPr id="61" name="TextBox 60">
                <a:extLst>
                  <a:ext uri="{FF2B5EF4-FFF2-40B4-BE49-F238E27FC236}">
                    <a16:creationId xmlns:a16="http://schemas.microsoft.com/office/drawing/2014/main" id="{E907A383-140E-41A7-A876-2D0A1570F388}"/>
                  </a:ext>
                </a:extLst>
              </p:cNvPr>
              <p:cNvSpPr txBox="1"/>
              <p:nvPr/>
            </p:nvSpPr>
            <p:spPr>
              <a:xfrm>
                <a:off x="775559" y="3394503"/>
                <a:ext cx="1015141" cy="830997"/>
              </a:xfrm>
              <a:prstGeom prst="rect">
                <a:avLst/>
              </a:prstGeom>
              <a:noFill/>
            </p:spPr>
            <p:txBody>
              <a:bodyPr wrap="square">
                <a:spAutoFit/>
              </a:bodyPr>
              <a:lstStyle/>
              <a:p>
                <a:pPr>
                  <a:spcBef>
                    <a:spcPts val="400"/>
                  </a:spcBef>
                  <a:spcAft>
                    <a:spcPts val="400"/>
                  </a:spcAft>
                </a:pPr>
                <a:r>
                  <a:rPr lang="en-US" sz="4800" b="1" dirty="0">
                    <a:solidFill>
                      <a:schemeClr val="accent1"/>
                    </a:solidFill>
                  </a:rPr>
                  <a:t>03</a:t>
                </a:r>
              </a:p>
            </p:txBody>
          </p:sp>
          <p:cxnSp>
            <p:nvCxnSpPr>
              <p:cNvPr id="62" name="Straight Connector 61">
                <a:extLst>
                  <a:ext uri="{FF2B5EF4-FFF2-40B4-BE49-F238E27FC236}">
                    <a16:creationId xmlns:a16="http://schemas.microsoft.com/office/drawing/2014/main" id="{A6A193C6-DC02-4B46-B7CE-D0B9C8C5E164}"/>
                  </a:ext>
                </a:extLst>
              </p:cNvPr>
              <p:cNvCxnSpPr>
                <a:cxnSpLocks/>
              </p:cNvCxnSpPr>
              <p:nvPr/>
            </p:nvCxnSpPr>
            <p:spPr>
              <a:xfrm>
                <a:off x="1790700" y="3168651"/>
                <a:ext cx="0" cy="12827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43E20513-80B6-42CA-AE1C-C2F3E8A6BA5E}"/>
                  </a:ext>
                </a:extLst>
              </p:cNvPr>
              <p:cNvSpPr txBox="1"/>
              <p:nvPr/>
            </p:nvSpPr>
            <p:spPr>
              <a:xfrm>
                <a:off x="2013547" y="3209837"/>
                <a:ext cx="1885352" cy="1200329"/>
              </a:xfrm>
              <a:prstGeom prst="rect">
                <a:avLst/>
              </a:prstGeom>
              <a:noFill/>
            </p:spPr>
            <p:txBody>
              <a:bodyPr wrap="square">
                <a:spAutoFit/>
              </a:bodyPr>
              <a:lstStyle/>
              <a:p>
                <a:pPr>
                  <a:spcBef>
                    <a:spcPts val="400"/>
                  </a:spcBef>
                  <a:spcAft>
                    <a:spcPts val="400"/>
                  </a:spcAft>
                </a:pPr>
                <a:r>
                  <a:rPr lang="en-US" sz="2400" dirty="0"/>
                  <a:t>Banking information (right-side) </a:t>
                </a:r>
              </a:p>
            </p:txBody>
          </p:sp>
        </p:grpSp>
      </p:grpSp>
    </p:spTree>
    <p:extLst>
      <p:ext uri="{BB962C8B-B14F-4D97-AF65-F5344CB8AC3E}">
        <p14:creationId xmlns:p14="http://schemas.microsoft.com/office/powerpoint/2010/main" val="183649612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4130"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Your Turn #3…Lesson 8 </a:t>
            </a:r>
          </a:p>
        </p:txBody>
      </p:sp>
      <p:grpSp>
        <p:nvGrpSpPr>
          <p:cNvPr id="4" name="Group 3">
            <a:extLst>
              <a:ext uri="{FF2B5EF4-FFF2-40B4-BE49-F238E27FC236}">
                <a16:creationId xmlns:a16="http://schemas.microsoft.com/office/drawing/2014/main" id="{9B4D3EA1-79AB-46EA-B56B-3AC50726287C}"/>
              </a:ext>
            </a:extLst>
          </p:cNvPr>
          <p:cNvGrpSpPr/>
          <p:nvPr/>
        </p:nvGrpSpPr>
        <p:grpSpPr>
          <a:xfrm>
            <a:off x="497014" y="1981200"/>
            <a:ext cx="5428996" cy="3005951"/>
            <a:chOff x="501904" y="1981200"/>
            <a:chExt cx="5428996" cy="3005951"/>
          </a:xfrm>
        </p:grpSpPr>
        <p:sp>
          <p:nvSpPr>
            <p:cNvPr id="7" name="TextBox 6">
              <a:extLst>
                <a:ext uri="{FF2B5EF4-FFF2-40B4-BE49-F238E27FC236}">
                  <a16:creationId xmlns:a16="http://schemas.microsoft.com/office/drawing/2014/main" id="{5B9EED70-1AB4-44E6-93C8-D534722F64C9}"/>
                </a:ext>
              </a:extLst>
            </p:cNvPr>
            <p:cNvSpPr txBox="1"/>
            <p:nvPr/>
          </p:nvSpPr>
          <p:spPr>
            <a:xfrm>
              <a:off x="1240739" y="1981200"/>
              <a:ext cx="4690161" cy="3005951"/>
            </a:xfrm>
            <a:prstGeom prst="rect">
              <a:avLst/>
            </a:prstGeom>
            <a:noFill/>
          </p:spPr>
          <p:txBody>
            <a:bodyPr wrap="square">
              <a:spAutoFit/>
            </a:bodyPr>
            <a:lstStyle/>
            <a:p>
              <a:pPr marL="0" lvl="2">
                <a:spcBef>
                  <a:spcPts val="200"/>
                </a:spcBef>
                <a:spcAft>
                  <a:spcPts val="200"/>
                </a:spcAft>
                <a:buSzPct val="90000"/>
                <a:defRPr/>
              </a:pPr>
              <a:r>
                <a:rPr lang="en-US" sz="2800" dirty="0"/>
                <a:t>Create a recurring bank charge expense:</a:t>
              </a:r>
            </a:p>
            <a:p>
              <a:pPr marL="342900" lvl="2" indent="-342900" defTabSz="456727">
                <a:spcBef>
                  <a:spcPts val="200"/>
                </a:spcBef>
                <a:spcAft>
                  <a:spcPts val="200"/>
                </a:spcAft>
                <a:buSzPct val="90000"/>
                <a:buFont typeface="Arial"/>
                <a:buChar char="•"/>
                <a:defRPr/>
              </a:pPr>
              <a:r>
                <a:rPr lang="en-US" sz="2400" b="1" spc="-20" dirty="0"/>
                <a:t>Account – </a:t>
              </a:r>
              <a:r>
                <a:rPr lang="en-US" sz="2400" b="1" spc="-20" dirty="0" err="1"/>
                <a:t>Chequing</a:t>
              </a:r>
              <a:r>
                <a:rPr lang="en-US" sz="2400" b="1" spc="-20" dirty="0"/>
                <a:t> Account</a:t>
              </a:r>
            </a:p>
            <a:p>
              <a:pPr marL="342900" lvl="2" indent="-342900" defTabSz="456727">
                <a:spcBef>
                  <a:spcPts val="200"/>
                </a:spcBef>
                <a:spcAft>
                  <a:spcPts val="200"/>
                </a:spcAft>
                <a:buSzPct val="90000"/>
                <a:buFont typeface="Arial"/>
                <a:buChar char="•"/>
                <a:defRPr/>
              </a:pPr>
              <a:r>
                <a:rPr lang="en-US" sz="2400" b="1" spc="-20" dirty="0"/>
                <a:t>Date: 15th of every month</a:t>
              </a:r>
            </a:p>
            <a:p>
              <a:pPr marL="342900" lvl="2" indent="-342900" defTabSz="456727">
                <a:spcBef>
                  <a:spcPts val="200"/>
                </a:spcBef>
                <a:spcAft>
                  <a:spcPts val="200"/>
                </a:spcAft>
                <a:buSzPct val="90000"/>
                <a:buFont typeface="Arial"/>
                <a:buChar char="•"/>
                <a:defRPr/>
              </a:pPr>
              <a:r>
                <a:rPr lang="en-US" sz="2400" b="1" spc="-20" dirty="0"/>
                <a:t>Description of expense: Monthly activity fee</a:t>
              </a:r>
            </a:p>
            <a:p>
              <a:pPr marL="342900" lvl="2" indent="-342900" defTabSz="456727">
                <a:spcBef>
                  <a:spcPts val="200"/>
                </a:spcBef>
                <a:spcAft>
                  <a:spcPts val="200"/>
                </a:spcAft>
                <a:buSzPct val="90000"/>
                <a:buFont typeface="Arial"/>
                <a:buChar char="•"/>
                <a:defRPr/>
              </a:pPr>
              <a:r>
                <a:rPr lang="en-US" sz="2400" b="1" spc="-20" dirty="0"/>
                <a:t>Amount: $15 with no tax</a:t>
              </a:r>
            </a:p>
          </p:txBody>
        </p:sp>
        <p:sp>
          <p:nvSpPr>
            <p:cNvPr id="2" name="Oval 1">
              <a:extLst>
                <a:ext uri="{FF2B5EF4-FFF2-40B4-BE49-F238E27FC236}">
                  <a16:creationId xmlns:a16="http://schemas.microsoft.com/office/drawing/2014/main" id="{176C122D-D27B-44C2-95DD-E39F91FD6419}"/>
                </a:ext>
              </a:extLst>
            </p:cNvPr>
            <p:cNvSpPr/>
            <p:nvPr/>
          </p:nvSpPr>
          <p:spPr>
            <a:xfrm>
              <a:off x="501904" y="1981200"/>
              <a:ext cx="660400" cy="6604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1</a:t>
              </a:r>
              <a:endParaRPr lang="en-HK" sz="3200" b="1" dirty="0">
                <a:solidFill>
                  <a:schemeClr val="bg1"/>
                </a:solidFill>
              </a:endParaRPr>
            </a:p>
          </p:txBody>
        </p:sp>
      </p:grpSp>
      <p:grpSp>
        <p:nvGrpSpPr>
          <p:cNvPr id="19" name="Group 18">
            <a:extLst>
              <a:ext uri="{FF2B5EF4-FFF2-40B4-BE49-F238E27FC236}">
                <a16:creationId xmlns:a16="http://schemas.microsoft.com/office/drawing/2014/main" id="{BD7033C1-8109-41BB-A15E-A9250EF85381}"/>
              </a:ext>
            </a:extLst>
          </p:cNvPr>
          <p:cNvGrpSpPr/>
          <p:nvPr/>
        </p:nvGrpSpPr>
        <p:grpSpPr>
          <a:xfrm>
            <a:off x="6262814" y="1981200"/>
            <a:ext cx="5428996" cy="3375283"/>
            <a:chOff x="501904" y="1981200"/>
            <a:chExt cx="5428996" cy="3375283"/>
          </a:xfrm>
        </p:grpSpPr>
        <p:sp>
          <p:nvSpPr>
            <p:cNvPr id="20" name="TextBox 19">
              <a:extLst>
                <a:ext uri="{FF2B5EF4-FFF2-40B4-BE49-F238E27FC236}">
                  <a16:creationId xmlns:a16="http://schemas.microsoft.com/office/drawing/2014/main" id="{2F9F654D-6772-492D-BC54-EC0614215C4B}"/>
                </a:ext>
              </a:extLst>
            </p:cNvPr>
            <p:cNvSpPr txBox="1"/>
            <p:nvPr/>
          </p:nvSpPr>
          <p:spPr>
            <a:xfrm>
              <a:off x="1240739" y="1981200"/>
              <a:ext cx="4690161" cy="3375283"/>
            </a:xfrm>
            <a:prstGeom prst="rect">
              <a:avLst/>
            </a:prstGeom>
            <a:noFill/>
          </p:spPr>
          <p:txBody>
            <a:bodyPr wrap="square">
              <a:spAutoFit/>
            </a:bodyPr>
            <a:lstStyle/>
            <a:p>
              <a:pPr marL="0" lvl="2">
                <a:spcBef>
                  <a:spcPts val="200"/>
                </a:spcBef>
                <a:spcAft>
                  <a:spcPts val="200"/>
                </a:spcAft>
                <a:buSzPct val="90000"/>
                <a:defRPr/>
              </a:pPr>
              <a:r>
                <a:rPr lang="en-US" sz="2800" dirty="0"/>
                <a:t>Create a recurring invoice for the following:</a:t>
              </a:r>
            </a:p>
            <a:p>
              <a:pPr marL="342900" lvl="2" indent="-342900" defTabSz="456727">
                <a:spcBef>
                  <a:spcPts val="200"/>
                </a:spcBef>
                <a:spcAft>
                  <a:spcPts val="200"/>
                </a:spcAft>
                <a:buSzPct val="90000"/>
                <a:buFont typeface="Arial"/>
                <a:buChar char="•"/>
                <a:defRPr/>
              </a:pPr>
              <a:r>
                <a:rPr lang="en-US" sz="2400" b="1" spc="-20" dirty="0"/>
                <a:t>Customer – Alba Fay</a:t>
              </a:r>
            </a:p>
            <a:p>
              <a:pPr marL="342900" lvl="2" indent="-342900" defTabSz="456727">
                <a:spcBef>
                  <a:spcPts val="200"/>
                </a:spcBef>
                <a:spcAft>
                  <a:spcPts val="200"/>
                </a:spcAft>
                <a:buSzPct val="90000"/>
                <a:buFont typeface="Arial"/>
                <a:buChar char="•"/>
                <a:defRPr/>
              </a:pPr>
              <a:r>
                <a:rPr lang="en-US" sz="2400" b="1" spc="-20" dirty="0"/>
                <a:t>Date: Last day of every month</a:t>
              </a:r>
            </a:p>
            <a:p>
              <a:pPr marL="342900" lvl="2" indent="-342900" defTabSz="456727">
                <a:spcBef>
                  <a:spcPts val="200"/>
                </a:spcBef>
                <a:spcAft>
                  <a:spcPts val="200"/>
                </a:spcAft>
                <a:buSzPct val="90000"/>
                <a:buFont typeface="Arial"/>
                <a:buChar char="•"/>
                <a:defRPr/>
              </a:pPr>
              <a:r>
                <a:rPr lang="en-US" sz="2400" b="1" spc="-20" dirty="0"/>
                <a:t>Product / Service &amp; Description of sale: Catering: </a:t>
              </a:r>
              <a:r>
                <a:rPr lang="en-US" sz="2400" spc="-20" dirty="0"/>
                <a:t>Catered weekly lunch</a:t>
              </a:r>
            </a:p>
            <a:p>
              <a:pPr marL="342900" lvl="2" indent="-342900" defTabSz="456727">
                <a:spcBef>
                  <a:spcPts val="200"/>
                </a:spcBef>
                <a:spcAft>
                  <a:spcPts val="200"/>
                </a:spcAft>
                <a:buSzPct val="90000"/>
                <a:buFont typeface="Arial"/>
                <a:buChar char="•"/>
                <a:defRPr/>
              </a:pPr>
              <a:r>
                <a:rPr lang="en-US" sz="2400" b="1" spc="-20" dirty="0"/>
                <a:t>Amount: </a:t>
              </a:r>
              <a:r>
                <a:rPr lang="en-US" sz="2400" spc="-20" dirty="0"/>
                <a:t>$1000 + HST</a:t>
              </a:r>
            </a:p>
          </p:txBody>
        </p:sp>
        <p:sp>
          <p:nvSpPr>
            <p:cNvPr id="28" name="Oval 27">
              <a:extLst>
                <a:ext uri="{FF2B5EF4-FFF2-40B4-BE49-F238E27FC236}">
                  <a16:creationId xmlns:a16="http://schemas.microsoft.com/office/drawing/2014/main" id="{4158715F-D73C-4364-8319-E99495DEA000}"/>
                </a:ext>
              </a:extLst>
            </p:cNvPr>
            <p:cNvSpPr/>
            <p:nvPr/>
          </p:nvSpPr>
          <p:spPr>
            <a:xfrm>
              <a:off x="501904" y="1981200"/>
              <a:ext cx="660400" cy="6604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2</a:t>
              </a:r>
              <a:endParaRPr lang="en-HK" sz="3200" b="1" dirty="0">
                <a:solidFill>
                  <a:schemeClr val="bg1"/>
                </a:solidFill>
              </a:endParaRPr>
            </a:p>
          </p:txBody>
        </p:sp>
      </p:grpSp>
    </p:spTree>
    <p:extLst>
      <p:ext uri="{BB962C8B-B14F-4D97-AF65-F5344CB8AC3E}">
        <p14:creationId xmlns:p14="http://schemas.microsoft.com/office/powerpoint/2010/main" val="395130427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2" y="2736503"/>
            <a:ext cx="8878888" cy="1384995"/>
          </a:xfrm>
          <a:prstGeom prst="rect">
            <a:avLst/>
          </a:prstGeom>
          <a:noFill/>
        </p:spPr>
        <p:txBody>
          <a:bodyPr wrap="square">
            <a:spAutoFit/>
          </a:bodyPr>
          <a:lstStyle/>
          <a:p>
            <a:r>
              <a:rPr lang="en-US" sz="4000" dirty="0">
                <a:solidFill>
                  <a:schemeClr val="tx1"/>
                </a:solidFill>
              </a:rPr>
              <a:t>Lesson </a:t>
            </a:r>
            <a:r>
              <a:rPr lang="en-US" sz="4000" dirty="0"/>
              <a:t>9</a:t>
            </a:r>
            <a:endParaRPr lang="en-US" sz="4000" dirty="0">
              <a:solidFill>
                <a:schemeClr val="tx1"/>
              </a:solidFill>
            </a:endParaRPr>
          </a:p>
          <a:p>
            <a:r>
              <a:rPr lang="en-US" sz="4400" b="1" dirty="0">
                <a:solidFill>
                  <a:schemeClr val="tx1"/>
                </a:solidFill>
              </a:rPr>
              <a:t>Payroll &amp; Employees</a:t>
            </a:r>
          </a:p>
        </p:txBody>
      </p:sp>
    </p:spTree>
    <p:extLst>
      <p:ext uri="{BB962C8B-B14F-4D97-AF65-F5344CB8AC3E}">
        <p14:creationId xmlns:p14="http://schemas.microsoft.com/office/powerpoint/2010/main" val="123427259"/>
      </p:ext>
    </p:extLst>
  </p:cSld>
  <p:clrMapOvr>
    <a:masterClrMapping/>
  </p:clrMapOvr>
  <p:transition spd="med">
    <p:wipe dir="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5154"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Lesson 9 - Learning Objectives</a:t>
            </a:r>
          </a:p>
        </p:txBody>
      </p:sp>
      <p:sp>
        <p:nvSpPr>
          <p:cNvPr id="10" name="TextBox 9">
            <a:extLst>
              <a:ext uri="{FF2B5EF4-FFF2-40B4-BE49-F238E27FC236}">
                <a16:creationId xmlns:a16="http://schemas.microsoft.com/office/drawing/2014/main" id="{E9485664-9FB4-40F3-A81A-76D5A4588C64}"/>
              </a:ext>
            </a:extLst>
          </p:cNvPr>
          <p:cNvSpPr txBox="1"/>
          <p:nvPr/>
        </p:nvSpPr>
        <p:spPr>
          <a:xfrm>
            <a:off x="501904" y="2026420"/>
            <a:ext cx="10446182" cy="461665"/>
          </a:xfrm>
          <a:prstGeom prst="rect">
            <a:avLst/>
          </a:prstGeom>
          <a:noFill/>
        </p:spPr>
        <p:txBody>
          <a:bodyPr wrap="square">
            <a:spAutoFit/>
          </a:bodyPr>
          <a:lstStyle/>
          <a:p>
            <a:r>
              <a:rPr lang="en-US" sz="2400" dirty="0"/>
              <a:t>In this Lesson you’ll learn the following:</a:t>
            </a:r>
          </a:p>
        </p:txBody>
      </p:sp>
      <p:grpSp>
        <p:nvGrpSpPr>
          <p:cNvPr id="11" name="Group 10">
            <a:extLst>
              <a:ext uri="{FF2B5EF4-FFF2-40B4-BE49-F238E27FC236}">
                <a16:creationId xmlns:a16="http://schemas.microsoft.com/office/drawing/2014/main" id="{BB9C6CFE-4CC3-4BEB-A1CC-4487E2817EED}"/>
              </a:ext>
            </a:extLst>
          </p:cNvPr>
          <p:cNvGrpSpPr/>
          <p:nvPr/>
        </p:nvGrpSpPr>
        <p:grpSpPr>
          <a:xfrm>
            <a:off x="519691" y="2679701"/>
            <a:ext cx="2056656" cy="2260600"/>
            <a:chOff x="519691" y="2679701"/>
            <a:chExt cx="2056656" cy="2260600"/>
          </a:xfrm>
        </p:grpSpPr>
        <p:sp>
          <p:nvSpPr>
            <p:cNvPr id="12" name="Rectangle 11">
              <a:extLst>
                <a:ext uri="{FF2B5EF4-FFF2-40B4-BE49-F238E27FC236}">
                  <a16:creationId xmlns:a16="http://schemas.microsoft.com/office/drawing/2014/main" id="{5A54BCA4-068F-4D20-A9A7-A6A56F74FB7C}"/>
                </a:ext>
              </a:extLst>
            </p:cNvPr>
            <p:cNvSpPr/>
            <p:nvPr/>
          </p:nvSpPr>
          <p:spPr>
            <a:xfrm>
              <a:off x="519691"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3" name="TextBox 12">
              <a:extLst>
                <a:ext uri="{FF2B5EF4-FFF2-40B4-BE49-F238E27FC236}">
                  <a16:creationId xmlns:a16="http://schemas.microsoft.com/office/drawing/2014/main" id="{8CB7B102-4FD3-4DB2-8D3C-71EFA6796521}"/>
                </a:ext>
              </a:extLst>
            </p:cNvPr>
            <p:cNvSpPr txBox="1"/>
            <p:nvPr/>
          </p:nvSpPr>
          <p:spPr>
            <a:xfrm>
              <a:off x="599854" y="3394503"/>
              <a:ext cx="1896330" cy="830997"/>
            </a:xfrm>
            <a:prstGeom prst="rect">
              <a:avLst/>
            </a:prstGeom>
            <a:noFill/>
          </p:spPr>
          <p:txBody>
            <a:bodyPr wrap="square">
              <a:spAutoFit/>
            </a:bodyPr>
            <a:lstStyle/>
            <a:p>
              <a:pPr algn="ctr">
                <a:spcBef>
                  <a:spcPts val="400"/>
                </a:spcBef>
                <a:spcAft>
                  <a:spcPts val="400"/>
                </a:spcAft>
              </a:pPr>
              <a:r>
                <a:rPr lang="en-US" sz="2400" dirty="0"/>
                <a:t>Setting up employees </a:t>
              </a:r>
            </a:p>
          </p:txBody>
        </p:sp>
      </p:grpSp>
      <p:grpSp>
        <p:nvGrpSpPr>
          <p:cNvPr id="14" name="Group 13">
            <a:extLst>
              <a:ext uri="{FF2B5EF4-FFF2-40B4-BE49-F238E27FC236}">
                <a16:creationId xmlns:a16="http://schemas.microsoft.com/office/drawing/2014/main" id="{91F2D98F-29AF-4C78-B7F2-236B9CEAA5D7}"/>
              </a:ext>
            </a:extLst>
          </p:cNvPr>
          <p:cNvGrpSpPr/>
          <p:nvPr/>
        </p:nvGrpSpPr>
        <p:grpSpPr>
          <a:xfrm>
            <a:off x="2792888" y="2679701"/>
            <a:ext cx="2056656" cy="2260600"/>
            <a:chOff x="2792888" y="2679701"/>
            <a:chExt cx="2056656" cy="2260600"/>
          </a:xfrm>
        </p:grpSpPr>
        <p:sp>
          <p:nvSpPr>
            <p:cNvPr id="16" name="Rectangle 15">
              <a:extLst>
                <a:ext uri="{FF2B5EF4-FFF2-40B4-BE49-F238E27FC236}">
                  <a16:creationId xmlns:a16="http://schemas.microsoft.com/office/drawing/2014/main" id="{5D3C3598-9C1B-4EFE-82DE-B58BFC6C962B}"/>
                </a:ext>
              </a:extLst>
            </p:cNvPr>
            <p:cNvSpPr/>
            <p:nvPr/>
          </p:nvSpPr>
          <p:spPr>
            <a:xfrm>
              <a:off x="2792888"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8" name="TextBox 17">
              <a:extLst>
                <a:ext uri="{FF2B5EF4-FFF2-40B4-BE49-F238E27FC236}">
                  <a16:creationId xmlns:a16="http://schemas.microsoft.com/office/drawing/2014/main" id="{0A75C948-4450-485C-BC3D-2DFD95AAD647}"/>
                </a:ext>
              </a:extLst>
            </p:cNvPr>
            <p:cNvSpPr txBox="1"/>
            <p:nvPr/>
          </p:nvSpPr>
          <p:spPr>
            <a:xfrm>
              <a:off x="2873052" y="3394503"/>
              <a:ext cx="1896330" cy="830997"/>
            </a:xfrm>
            <a:prstGeom prst="rect">
              <a:avLst/>
            </a:prstGeom>
            <a:noFill/>
          </p:spPr>
          <p:txBody>
            <a:bodyPr wrap="square">
              <a:spAutoFit/>
            </a:bodyPr>
            <a:lstStyle/>
            <a:p>
              <a:pPr algn="ctr">
                <a:spcBef>
                  <a:spcPts val="400"/>
                </a:spcBef>
                <a:spcAft>
                  <a:spcPts val="400"/>
                </a:spcAft>
              </a:pPr>
              <a:r>
                <a:rPr lang="en-US" sz="2400" dirty="0"/>
                <a:t>Creating </a:t>
              </a:r>
              <a:r>
                <a:rPr lang="en-US" sz="2400" dirty="0" err="1"/>
                <a:t>Paycheques</a:t>
              </a:r>
              <a:r>
                <a:rPr lang="en-US" sz="2400" dirty="0"/>
                <a:t> </a:t>
              </a:r>
            </a:p>
          </p:txBody>
        </p:sp>
      </p:grpSp>
      <p:grpSp>
        <p:nvGrpSpPr>
          <p:cNvPr id="21" name="Group 20">
            <a:extLst>
              <a:ext uri="{FF2B5EF4-FFF2-40B4-BE49-F238E27FC236}">
                <a16:creationId xmlns:a16="http://schemas.microsoft.com/office/drawing/2014/main" id="{338165A2-2760-4DFA-81B0-889EF6B61C7C}"/>
              </a:ext>
            </a:extLst>
          </p:cNvPr>
          <p:cNvGrpSpPr/>
          <p:nvPr/>
        </p:nvGrpSpPr>
        <p:grpSpPr>
          <a:xfrm>
            <a:off x="5066085" y="2679701"/>
            <a:ext cx="2056656" cy="2260600"/>
            <a:chOff x="5066085" y="2679701"/>
            <a:chExt cx="2056656" cy="2260600"/>
          </a:xfrm>
        </p:grpSpPr>
        <p:sp>
          <p:nvSpPr>
            <p:cNvPr id="22" name="Rectangle 21">
              <a:extLst>
                <a:ext uri="{FF2B5EF4-FFF2-40B4-BE49-F238E27FC236}">
                  <a16:creationId xmlns:a16="http://schemas.microsoft.com/office/drawing/2014/main" id="{CD7BD13C-4E92-4D01-8F2D-902DBCE626D6}"/>
                </a:ext>
              </a:extLst>
            </p:cNvPr>
            <p:cNvSpPr/>
            <p:nvPr/>
          </p:nvSpPr>
          <p:spPr>
            <a:xfrm>
              <a:off x="5066085"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3" name="TextBox 22">
              <a:extLst>
                <a:ext uri="{FF2B5EF4-FFF2-40B4-BE49-F238E27FC236}">
                  <a16:creationId xmlns:a16="http://schemas.microsoft.com/office/drawing/2014/main" id="{D3461A30-29CA-47E2-926A-44BDAE010EA2}"/>
                </a:ext>
              </a:extLst>
            </p:cNvPr>
            <p:cNvSpPr txBox="1"/>
            <p:nvPr/>
          </p:nvSpPr>
          <p:spPr>
            <a:xfrm>
              <a:off x="5146248" y="3394503"/>
              <a:ext cx="1896330" cy="830997"/>
            </a:xfrm>
            <a:prstGeom prst="rect">
              <a:avLst/>
            </a:prstGeom>
            <a:noFill/>
          </p:spPr>
          <p:txBody>
            <a:bodyPr wrap="square">
              <a:spAutoFit/>
            </a:bodyPr>
            <a:lstStyle/>
            <a:p>
              <a:pPr algn="ctr">
                <a:spcBef>
                  <a:spcPts val="400"/>
                </a:spcBef>
                <a:spcAft>
                  <a:spcPts val="400"/>
                </a:spcAft>
              </a:pPr>
              <a:r>
                <a:rPr lang="en-US" sz="2400" dirty="0"/>
                <a:t>Track and pay liabilities </a:t>
              </a:r>
            </a:p>
          </p:txBody>
        </p:sp>
      </p:grpSp>
      <p:grpSp>
        <p:nvGrpSpPr>
          <p:cNvPr id="24" name="Group 23">
            <a:extLst>
              <a:ext uri="{FF2B5EF4-FFF2-40B4-BE49-F238E27FC236}">
                <a16:creationId xmlns:a16="http://schemas.microsoft.com/office/drawing/2014/main" id="{280DE61A-95C2-4268-8B80-16C85FE3E240}"/>
              </a:ext>
            </a:extLst>
          </p:cNvPr>
          <p:cNvGrpSpPr/>
          <p:nvPr/>
        </p:nvGrpSpPr>
        <p:grpSpPr>
          <a:xfrm>
            <a:off x="7339282" y="2679701"/>
            <a:ext cx="2056656" cy="2260600"/>
            <a:chOff x="7339282" y="2679701"/>
            <a:chExt cx="2056656" cy="2260600"/>
          </a:xfrm>
        </p:grpSpPr>
        <p:sp>
          <p:nvSpPr>
            <p:cNvPr id="25" name="Rectangle 24">
              <a:extLst>
                <a:ext uri="{FF2B5EF4-FFF2-40B4-BE49-F238E27FC236}">
                  <a16:creationId xmlns:a16="http://schemas.microsoft.com/office/drawing/2014/main" id="{3452F3E8-588C-4784-AD94-95F8136DE098}"/>
                </a:ext>
              </a:extLst>
            </p:cNvPr>
            <p:cNvSpPr/>
            <p:nvPr/>
          </p:nvSpPr>
          <p:spPr>
            <a:xfrm>
              <a:off x="7339282"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6" name="TextBox 25">
              <a:extLst>
                <a:ext uri="{FF2B5EF4-FFF2-40B4-BE49-F238E27FC236}">
                  <a16:creationId xmlns:a16="http://schemas.microsoft.com/office/drawing/2014/main" id="{7FBF0ED2-77D8-471C-B0E9-EA56A4784598}"/>
                </a:ext>
              </a:extLst>
            </p:cNvPr>
            <p:cNvSpPr txBox="1"/>
            <p:nvPr/>
          </p:nvSpPr>
          <p:spPr>
            <a:xfrm>
              <a:off x="7419445" y="3579169"/>
              <a:ext cx="1896330" cy="461665"/>
            </a:xfrm>
            <a:prstGeom prst="rect">
              <a:avLst/>
            </a:prstGeom>
            <a:noFill/>
          </p:spPr>
          <p:txBody>
            <a:bodyPr wrap="square">
              <a:spAutoFit/>
            </a:bodyPr>
            <a:lstStyle/>
            <a:p>
              <a:pPr algn="ctr">
                <a:spcBef>
                  <a:spcPts val="400"/>
                </a:spcBef>
                <a:spcAft>
                  <a:spcPts val="400"/>
                </a:spcAft>
              </a:pPr>
              <a:r>
                <a:rPr lang="en-US" sz="2400" dirty="0"/>
                <a:t>Create T4’s </a:t>
              </a:r>
            </a:p>
          </p:txBody>
        </p:sp>
      </p:grpSp>
      <p:grpSp>
        <p:nvGrpSpPr>
          <p:cNvPr id="27" name="Group 26">
            <a:extLst>
              <a:ext uri="{FF2B5EF4-FFF2-40B4-BE49-F238E27FC236}">
                <a16:creationId xmlns:a16="http://schemas.microsoft.com/office/drawing/2014/main" id="{FE453DC3-99BF-4201-A6AA-8F21F33CD2AE}"/>
              </a:ext>
            </a:extLst>
          </p:cNvPr>
          <p:cNvGrpSpPr/>
          <p:nvPr/>
        </p:nvGrpSpPr>
        <p:grpSpPr>
          <a:xfrm>
            <a:off x="9612477" y="2679701"/>
            <a:ext cx="2056656" cy="2260600"/>
            <a:chOff x="9612477" y="2679701"/>
            <a:chExt cx="2056656" cy="2260600"/>
          </a:xfrm>
        </p:grpSpPr>
        <p:sp>
          <p:nvSpPr>
            <p:cNvPr id="29" name="Rectangle 28">
              <a:extLst>
                <a:ext uri="{FF2B5EF4-FFF2-40B4-BE49-F238E27FC236}">
                  <a16:creationId xmlns:a16="http://schemas.microsoft.com/office/drawing/2014/main" id="{72B5E53F-C23C-40EB-B0B8-DB1A57447468}"/>
                </a:ext>
              </a:extLst>
            </p:cNvPr>
            <p:cNvSpPr/>
            <p:nvPr/>
          </p:nvSpPr>
          <p:spPr>
            <a:xfrm>
              <a:off x="9612477"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30" name="TextBox 29">
              <a:extLst>
                <a:ext uri="{FF2B5EF4-FFF2-40B4-BE49-F238E27FC236}">
                  <a16:creationId xmlns:a16="http://schemas.microsoft.com/office/drawing/2014/main" id="{FA9DDB0F-2574-47AD-96F9-15600656514D}"/>
                </a:ext>
              </a:extLst>
            </p:cNvPr>
            <p:cNvSpPr txBox="1"/>
            <p:nvPr/>
          </p:nvSpPr>
          <p:spPr>
            <a:xfrm>
              <a:off x="9692640" y="3209837"/>
              <a:ext cx="1896330" cy="1200329"/>
            </a:xfrm>
            <a:prstGeom prst="rect">
              <a:avLst/>
            </a:prstGeom>
            <a:noFill/>
          </p:spPr>
          <p:txBody>
            <a:bodyPr wrap="square">
              <a:spAutoFit/>
            </a:bodyPr>
            <a:lstStyle/>
            <a:p>
              <a:pPr algn="ctr">
                <a:spcBef>
                  <a:spcPts val="400"/>
                </a:spcBef>
                <a:spcAft>
                  <a:spcPts val="400"/>
                </a:spcAft>
              </a:pPr>
              <a:r>
                <a:rPr lang="en-US" sz="2400" dirty="0"/>
                <a:t>Create Records of Employment </a:t>
              </a:r>
            </a:p>
          </p:txBody>
        </p:sp>
      </p:grpSp>
    </p:spTree>
    <p:extLst>
      <p:ext uri="{BB962C8B-B14F-4D97-AF65-F5344CB8AC3E}">
        <p14:creationId xmlns:p14="http://schemas.microsoft.com/office/powerpoint/2010/main" val="31438895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2" y="2736503"/>
            <a:ext cx="8878888" cy="1384995"/>
          </a:xfrm>
          <a:prstGeom prst="rect">
            <a:avLst/>
          </a:prstGeom>
          <a:noFill/>
        </p:spPr>
        <p:txBody>
          <a:bodyPr wrap="square">
            <a:spAutoFit/>
          </a:bodyPr>
          <a:lstStyle/>
          <a:p>
            <a:r>
              <a:rPr lang="en-US" sz="4000" dirty="0">
                <a:solidFill>
                  <a:schemeClr val="tx1"/>
                </a:solidFill>
              </a:rPr>
              <a:t>Lesson 10</a:t>
            </a:r>
          </a:p>
          <a:p>
            <a:r>
              <a:rPr lang="en-HK" sz="4400" b="1" dirty="0"/>
              <a:t>Inventory</a:t>
            </a:r>
            <a:endParaRPr lang="en-US" sz="4400" b="1" dirty="0">
              <a:solidFill>
                <a:schemeClr val="tx1"/>
              </a:solidFill>
            </a:endParaRPr>
          </a:p>
        </p:txBody>
      </p:sp>
    </p:spTree>
    <p:extLst>
      <p:ext uri="{BB962C8B-B14F-4D97-AF65-F5344CB8AC3E}">
        <p14:creationId xmlns:p14="http://schemas.microsoft.com/office/powerpoint/2010/main" val="2304827701"/>
      </p:ext>
    </p:extLst>
  </p:cSld>
  <p:clrMapOvr>
    <a:masterClrMapping/>
  </p:clrMapOvr>
  <p:transition spd="med">
    <p:wipe dir="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6178"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Lesson 10 – Learning Objectives</a:t>
            </a:r>
          </a:p>
        </p:txBody>
      </p:sp>
      <p:sp>
        <p:nvSpPr>
          <p:cNvPr id="10" name="TextBox 9">
            <a:extLst>
              <a:ext uri="{FF2B5EF4-FFF2-40B4-BE49-F238E27FC236}">
                <a16:creationId xmlns:a16="http://schemas.microsoft.com/office/drawing/2014/main" id="{E9485664-9FB4-40F3-A81A-76D5A4588C64}"/>
              </a:ext>
            </a:extLst>
          </p:cNvPr>
          <p:cNvSpPr txBox="1"/>
          <p:nvPr/>
        </p:nvSpPr>
        <p:spPr>
          <a:xfrm>
            <a:off x="501904" y="2026420"/>
            <a:ext cx="10446182" cy="461665"/>
          </a:xfrm>
          <a:prstGeom prst="rect">
            <a:avLst/>
          </a:prstGeom>
          <a:noFill/>
        </p:spPr>
        <p:txBody>
          <a:bodyPr wrap="square">
            <a:spAutoFit/>
          </a:bodyPr>
          <a:lstStyle/>
          <a:p>
            <a:r>
              <a:rPr lang="en-US" sz="2400" dirty="0"/>
              <a:t>In this Lesson you’ll learn the following:</a:t>
            </a:r>
          </a:p>
        </p:txBody>
      </p:sp>
      <p:grpSp>
        <p:nvGrpSpPr>
          <p:cNvPr id="2" name="Group 1">
            <a:extLst>
              <a:ext uri="{FF2B5EF4-FFF2-40B4-BE49-F238E27FC236}">
                <a16:creationId xmlns:a16="http://schemas.microsoft.com/office/drawing/2014/main" id="{5425B422-FDDE-47F8-B9BB-6F867B694218}"/>
              </a:ext>
            </a:extLst>
          </p:cNvPr>
          <p:cNvGrpSpPr/>
          <p:nvPr/>
        </p:nvGrpSpPr>
        <p:grpSpPr>
          <a:xfrm>
            <a:off x="519691" y="2730997"/>
            <a:ext cx="2056656" cy="2260600"/>
            <a:chOff x="519691" y="2730997"/>
            <a:chExt cx="2056656" cy="2260600"/>
          </a:xfrm>
        </p:grpSpPr>
        <p:sp>
          <p:nvSpPr>
            <p:cNvPr id="12" name="Rectangle 11">
              <a:extLst>
                <a:ext uri="{FF2B5EF4-FFF2-40B4-BE49-F238E27FC236}">
                  <a16:creationId xmlns:a16="http://schemas.microsoft.com/office/drawing/2014/main" id="{5A54BCA4-068F-4D20-A9A7-A6A56F74FB7C}"/>
                </a:ext>
              </a:extLst>
            </p:cNvPr>
            <p:cNvSpPr/>
            <p:nvPr/>
          </p:nvSpPr>
          <p:spPr>
            <a:xfrm>
              <a:off x="519691"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400" dirty="0">
                <a:solidFill>
                  <a:schemeClr val="tx1"/>
                </a:solidFill>
              </a:endParaRPr>
            </a:p>
          </p:txBody>
        </p:sp>
        <p:sp>
          <p:nvSpPr>
            <p:cNvPr id="13" name="TextBox 12">
              <a:extLst>
                <a:ext uri="{FF2B5EF4-FFF2-40B4-BE49-F238E27FC236}">
                  <a16:creationId xmlns:a16="http://schemas.microsoft.com/office/drawing/2014/main" id="{8CB7B102-4FD3-4DB2-8D3C-71EFA6796521}"/>
                </a:ext>
              </a:extLst>
            </p:cNvPr>
            <p:cNvSpPr txBox="1"/>
            <p:nvPr/>
          </p:nvSpPr>
          <p:spPr>
            <a:xfrm>
              <a:off x="599854" y="3307299"/>
              <a:ext cx="1896330" cy="1107996"/>
            </a:xfrm>
            <a:prstGeom prst="rect">
              <a:avLst/>
            </a:prstGeom>
            <a:noFill/>
          </p:spPr>
          <p:txBody>
            <a:bodyPr wrap="square">
              <a:spAutoFit/>
            </a:bodyPr>
            <a:lstStyle/>
            <a:p>
              <a:pPr algn="ctr">
                <a:spcBef>
                  <a:spcPts val="400"/>
                </a:spcBef>
                <a:spcAft>
                  <a:spcPts val="400"/>
                </a:spcAft>
              </a:pPr>
              <a:r>
                <a:rPr lang="en-US" sz="2200" dirty="0"/>
                <a:t>Enable and setup inventory </a:t>
              </a:r>
            </a:p>
          </p:txBody>
        </p:sp>
      </p:grpSp>
      <p:grpSp>
        <p:nvGrpSpPr>
          <p:cNvPr id="3" name="Group 2">
            <a:extLst>
              <a:ext uri="{FF2B5EF4-FFF2-40B4-BE49-F238E27FC236}">
                <a16:creationId xmlns:a16="http://schemas.microsoft.com/office/drawing/2014/main" id="{8D89533C-C523-4814-AFBC-35B76B6536CC}"/>
              </a:ext>
            </a:extLst>
          </p:cNvPr>
          <p:cNvGrpSpPr/>
          <p:nvPr/>
        </p:nvGrpSpPr>
        <p:grpSpPr>
          <a:xfrm>
            <a:off x="2792888" y="2730997"/>
            <a:ext cx="2056656" cy="2260600"/>
            <a:chOff x="2792888" y="2730997"/>
            <a:chExt cx="2056656" cy="2260600"/>
          </a:xfrm>
        </p:grpSpPr>
        <p:sp>
          <p:nvSpPr>
            <p:cNvPr id="16" name="Rectangle 15">
              <a:extLst>
                <a:ext uri="{FF2B5EF4-FFF2-40B4-BE49-F238E27FC236}">
                  <a16:creationId xmlns:a16="http://schemas.microsoft.com/office/drawing/2014/main" id="{5D3C3598-9C1B-4EFE-82DE-B58BFC6C962B}"/>
                </a:ext>
              </a:extLst>
            </p:cNvPr>
            <p:cNvSpPr/>
            <p:nvPr/>
          </p:nvSpPr>
          <p:spPr>
            <a:xfrm>
              <a:off x="2792888"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400" dirty="0">
                <a:solidFill>
                  <a:schemeClr val="tx1"/>
                </a:solidFill>
              </a:endParaRPr>
            </a:p>
          </p:txBody>
        </p:sp>
        <p:sp>
          <p:nvSpPr>
            <p:cNvPr id="18" name="TextBox 17">
              <a:extLst>
                <a:ext uri="{FF2B5EF4-FFF2-40B4-BE49-F238E27FC236}">
                  <a16:creationId xmlns:a16="http://schemas.microsoft.com/office/drawing/2014/main" id="{0A75C948-4450-485C-BC3D-2DFD95AAD647}"/>
                </a:ext>
              </a:extLst>
            </p:cNvPr>
            <p:cNvSpPr txBox="1"/>
            <p:nvPr/>
          </p:nvSpPr>
          <p:spPr>
            <a:xfrm>
              <a:off x="2873052" y="2968745"/>
              <a:ext cx="1896330" cy="1785104"/>
            </a:xfrm>
            <a:prstGeom prst="rect">
              <a:avLst/>
            </a:prstGeom>
            <a:noFill/>
          </p:spPr>
          <p:txBody>
            <a:bodyPr wrap="square">
              <a:spAutoFit/>
            </a:bodyPr>
            <a:lstStyle/>
            <a:p>
              <a:pPr algn="ctr">
                <a:spcBef>
                  <a:spcPts val="400"/>
                </a:spcBef>
                <a:spcAft>
                  <a:spcPts val="400"/>
                </a:spcAft>
              </a:pPr>
              <a:r>
                <a:rPr lang="en-US" sz="2200" dirty="0"/>
                <a:t>Order and receive inventory using Purchase orders </a:t>
              </a:r>
            </a:p>
          </p:txBody>
        </p:sp>
      </p:grpSp>
      <p:grpSp>
        <p:nvGrpSpPr>
          <p:cNvPr id="4" name="Group 3">
            <a:extLst>
              <a:ext uri="{FF2B5EF4-FFF2-40B4-BE49-F238E27FC236}">
                <a16:creationId xmlns:a16="http://schemas.microsoft.com/office/drawing/2014/main" id="{C650650D-38BB-43FC-ADB8-1C0543F885C0}"/>
              </a:ext>
            </a:extLst>
          </p:cNvPr>
          <p:cNvGrpSpPr/>
          <p:nvPr/>
        </p:nvGrpSpPr>
        <p:grpSpPr>
          <a:xfrm>
            <a:off x="5066085" y="2730997"/>
            <a:ext cx="2056656" cy="2260600"/>
            <a:chOff x="5066085" y="2730997"/>
            <a:chExt cx="2056656" cy="2260600"/>
          </a:xfrm>
        </p:grpSpPr>
        <p:sp>
          <p:nvSpPr>
            <p:cNvPr id="22" name="Rectangle 21">
              <a:extLst>
                <a:ext uri="{FF2B5EF4-FFF2-40B4-BE49-F238E27FC236}">
                  <a16:creationId xmlns:a16="http://schemas.microsoft.com/office/drawing/2014/main" id="{CD7BD13C-4E92-4D01-8F2D-902DBCE626D6}"/>
                </a:ext>
              </a:extLst>
            </p:cNvPr>
            <p:cNvSpPr/>
            <p:nvPr/>
          </p:nvSpPr>
          <p:spPr>
            <a:xfrm>
              <a:off x="5066085"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400" dirty="0">
                <a:solidFill>
                  <a:schemeClr val="tx1"/>
                </a:solidFill>
              </a:endParaRPr>
            </a:p>
          </p:txBody>
        </p:sp>
        <p:sp>
          <p:nvSpPr>
            <p:cNvPr id="23" name="TextBox 22">
              <a:extLst>
                <a:ext uri="{FF2B5EF4-FFF2-40B4-BE49-F238E27FC236}">
                  <a16:creationId xmlns:a16="http://schemas.microsoft.com/office/drawing/2014/main" id="{D3461A30-29CA-47E2-926A-44BDAE010EA2}"/>
                </a:ext>
              </a:extLst>
            </p:cNvPr>
            <p:cNvSpPr txBox="1"/>
            <p:nvPr/>
          </p:nvSpPr>
          <p:spPr>
            <a:xfrm>
              <a:off x="5146248" y="3645854"/>
              <a:ext cx="1896330" cy="430887"/>
            </a:xfrm>
            <a:prstGeom prst="rect">
              <a:avLst/>
            </a:prstGeom>
            <a:noFill/>
          </p:spPr>
          <p:txBody>
            <a:bodyPr wrap="square">
              <a:spAutoFit/>
            </a:bodyPr>
            <a:lstStyle/>
            <a:p>
              <a:pPr algn="ctr">
                <a:spcBef>
                  <a:spcPts val="400"/>
                </a:spcBef>
                <a:spcAft>
                  <a:spcPts val="400"/>
                </a:spcAft>
              </a:pPr>
              <a:r>
                <a:rPr lang="en-US" sz="2200" dirty="0"/>
                <a:t>Sell inventory </a:t>
              </a:r>
            </a:p>
          </p:txBody>
        </p:sp>
      </p:grpSp>
      <p:grpSp>
        <p:nvGrpSpPr>
          <p:cNvPr id="5" name="Group 4">
            <a:extLst>
              <a:ext uri="{FF2B5EF4-FFF2-40B4-BE49-F238E27FC236}">
                <a16:creationId xmlns:a16="http://schemas.microsoft.com/office/drawing/2014/main" id="{7835C6E2-BF1C-45E2-AB01-BCE030B459F1}"/>
              </a:ext>
            </a:extLst>
          </p:cNvPr>
          <p:cNvGrpSpPr/>
          <p:nvPr/>
        </p:nvGrpSpPr>
        <p:grpSpPr>
          <a:xfrm>
            <a:off x="7339282" y="2730997"/>
            <a:ext cx="2056656" cy="2260600"/>
            <a:chOff x="7339282" y="2730997"/>
            <a:chExt cx="2056656" cy="2260600"/>
          </a:xfrm>
        </p:grpSpPr>
        <p:sp>
          <p:nvSpPr>
            <p:cNvPr id="25" name="Rectangle 24">
              <a:extLst>
                <a:ext uri="{FF2B5EF4-FFF2-40B4-BE49-F238E27FC236}">
                  <a16:creationId xmlns:a16="http://schemas.microsoft.com/office/drawing/2014/main" id="{3452F3E8-588C-4784-AD94-95F8136DE098}"/>
                </a:ext>
              </a:extLst>
            </p:cNvPr>
            <p:cNvSpPr/>
            <p:nvPr/>
          </p:nvSpPr>
          <p:spPr>
            <a:xfrm>
              <a:off x="7339282"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400" dirty="0">
                <a:solidFill>
                  <a:schemeClr val="tx1"/>
                </a:solidFill>
              </a:endParaRPr>
            </a:p>
          </p:txBody>
        </p:sp>
        <p:sp>
          <p:nvSpPr>
            <p:cNvPr id="26" name="TextBox 25">
              <a:extLst>
                <a:ext uri="{FF2B5EF4-FFF2-40B4-BE49-F238E27FC236}">
                  <a16:creationId xmlns:a16="http://schemas.microsoft.com/office/drawing/2014/main" id="{7FBF0ED2-77D8-471C-B0E9-EA56A4784598}"/>
                </a:ext>
              </a:extLst>
            </p:cNvPr>
            <p:cNvSpPr txBox="1"/>
            <p:nvPr/>
          </p:nvSpPr>
          <p:spPr>
            <a:xfrm>
              <a:off x="7419445" y="3476577"/>
              <a:ext cx="1896330" cy="769441"/>
            </a:xfrm>
            <a:prstGeom prst="rect">
              <a:avLst/>
            </a:prstGeom>
            <a:noFill/>
          </p:spPr>
          <p:txBody>
            <a:bodyPr wrap="square">
              <a:spAutoFit/>
            </a:bodyPr>
            <a:lstStyle/>
            <a:p>
              <a:pPr algn="ctr">
                <a:spcBef>
                  <a:spcPts val="400"/>
                </a:spcBef>
                <a:spcAft>
                  <a:spcPts val="400"/>
                </a:spcAft>
              </a:pPr>
              <a:r>
                <a:rPr lang="en-US" sz="2200" dirty="0"/>
                <a:t>Adjust inventory </a:t>
              </a:r>
            </a:p>
          </p:txBody>
        </p:sp>
      </p:grpSp>
      <p:grpSp>
        <p:nvGrpSpPr>
          <p:cNvPr id="6" name="Group 5">
            <a:extLst>
              <a:ext uri="{FF2B5EF4-FFF2-40B4-BE49-F238E27FC236}">
                <a16:creationId xmlns:a16="http://schemas.microsoft.com/office/drawing/2014/main" id="{DAB5DC90-9805-4677-8563-8B15C2D71395}"/>
              </a:ext>
            </a:extLst>
          </p:cNvPr>
          <p:cNvGrpSpPr/>
          <p:nvPr/>
        </p:nvGrpSpPr>
        <p:grpSpPr>
          <a:xfrm>
            <a:off x="9612477" y="2730997"/>
            <a:ext cx="2056656" cy="2260600"/>
            <a:chOff x="9612477" y="2730997"/>
            <a:chExt cx="2056656" cy="2260600"/>
          </a:xfrm>
        </p:grpSpPr>
        <p:sp>
          <p:nvSpPr>
            <p:cNvPr id="29" name="Rectangle 28">
              <a:extLst>
                <a:ext uri="{FF2B5EF4-FFF2-40B4-BE49-F238E27FC236}">
                  <a16:creationId xmlns:a16="http://schemas.microsoft.com/office/drawing/2014/main" id="{72B5E53F-C23C-40EB-B0B8-DB1A57447468}"/>
                </a:ext>
              </a:extLst>
            </p:cNvPr>
            <p:cNvSpPr/>
            <p:nvPr/>
          </p:nvSpPr>
          <p:spPr>
            <a:xfrm>
              <a:off x="9612477"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400" dirty="0">
                <a:solidFill>
                  <a:schemeClr val="tx1"/>
                </a:solidFill>
              </a:endParaRPr>
            </a:p>
          </p:txBody>
        </p:sp>
        <p:sp>
          <p:nvSpPr>
            <p:cNvPr id="30" name="TextBox 29">
              <a:extLst>
                <a:ext uri="{FF2B5EF4-FFF2-40B4-BE49-F238E27FC236}">
                  <a16:creationId xmlns:a16="http://schemas.microsoft.com/office/drawing/2014/main" id="{FA9DDB0F-2574-47AD-96F9-15600656514D}"/>
                </a:ext>
              </a:extLst>
            </p:cNvPr>
            <p:cNvSpPr txBox="1"/>
            <p:nvPr/>
          </p:nvSpPr>
          <p:spPr>
            <a:xfrm>
              <a:off x="9692640" y="3307299"/>
              <a:ext cx="1896330" cy="1107996"/>
            </a:xfrm>
            <a:prstGeom prst="rect">
              <a:avLst/>
            </a:prstGeom>
            <a:noFill/>
          </p:spPr>
          <p:txBody>
            <a:bodyPr wrap="square">
              <a:spAutoFit/>
            </a:bodyPr>
            <a:lstStyle/>
            <a:p>
              <a:pPr algn="ctr">
                <a:spcBef>
                  <a:spcPts val="400"/>
                </a:spcBef>
                <a:spcAft>
                  <a:spcPts val="400"/>
                </a:spcAft>
              </a:pPr>
              <a:r>
                <a:rPr lang="en-US" sz="2200" dirty="0"/>
                <a:t>Create Inventory Reports </a:t>
              </a:r>
            </a:p>
          </p:txBody>
        </p:sp>
      </p:grpSp>
    </p:spTree>
    <p:extLst>
      <p:ext uri="{BB962C8B-B14F-4D97-AF65-F5344CB8AC3E}">
        <p14:creationId xmlns:p14="http://schemas.microsoft.com/office/powerpoint/2010/main" val="417703166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02"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Reasons to track Inventory</a:t>
            </a:r>
          </a:p>
        </p:txBody>
      </p:sp>
      <p:sp>
        <p:nvSpPr>
          <p:cNvPr id="8" name="TextBox 7">
            <a:extLst>
              <a:ext uri="{FF2B5EF4-FFF2-40B4-BE49-F238E27FC236}">
                <a16:creationId xmlns:a16="http://schemas.microsoft.com/office/drawing/2014/main" id="{83B235AC-459B-4EA2-8573-8C92A696BA89}"/>
              </a:ext>
            </a:extLst>
          </p:cNvPr>
          <p:cNvSpPr txBox="1"/>
          <p:nvPr/>
        </p:nvSpPr>
        <p:spPr>
          <a:xfrm>
            <a:off x="805078" y="1473200"/>
            <a:ext cx="10578669" cy="4206280"/>
          </a:xfrm>
          <a:prstGeom prst="rect">
            <a:avLst/>
          </a:prstGeom>
          <a:noFill/>
        </p:spPr>
        <p:txBody>
          <a:bodyPr wrap="square">
            <a:spAutoFit/>
          </a:bodyPr>
          <a:lstStyle/>
          <a:p>
            <a:pPr marL="342900" lvl="2" indent="-342900" defTabSz="456727">
              <a:spcBef>
                <a:spcPts val="500"/>
              </a:spcBef>
              <a:spcAft>
                <a:spcPts val="500"/>
              </a:spcAft>
              <a:buSzPct val="90000"/>
              <a:buFont typeface="Arial"/>
              <a:buChar char="•"/>
              <a:defRPr/>
            </a:pPr>
            <a:r>
              <a:rPr lang="en-US" sz="2600" spc="-20" dirty="0"/>
              <a:t>When you use purchase orders to buy inventory items, QuickBooks updates your inventory, so you know which items are on order and when they’re due to be received </a:t>
            </a:r>
          </a:p>
          <a:p>
            <a:pPr marL="342900" lvl="2" indent="-342900" defTabSz="456727">
              <a:spcBef>
                <a:spcPts val="500"/>
              </a:spcBef>
              <a:spcAft>
                <a:spcPts val="500"/>
              </a:spcAft>
              <a:buSzPct val="90000"/>
              <a:buFont typeface="Arial"/>
              <a:buChar char="•"/>
              <a:defRPr/>
            </a:pPr>
            <a:r>
              <a:rPr lang="en-US" sz="2600" spc="-20" dirty="0"/>
              <a:t>You can easily keep track of the cost to you of the items you have sold (the cost of goods sold) </a:t>
            </a:r>
          </a:p>
          <a:p>
            <a:pPr marL="342900" lvl="2" indent="-342900" defTabSz="456727">
              <a:spcBef>
                <a:spcPts val="500"/>
              </a:spcBef>
              <a:spcAft>
                <a:spcPts val="500"/>
              </a:spcAft>
              <a:buSzPct val="90000"/>
              <a:buFont typeface="Arial"/>
              <a:buChar char="•"/>
              <a:defRPr/>
            </a:pPr>
            <a:r>
              <a:rPr lang="en-US" sz="2600" spc="-20" dirty="0"/>
              <a:t>You can easily keep track of the income you receive from the sale of inventory items </a:t>
            </a:r>
          </a:p>
          <a:p>
            <a:pPr marL="342900" lvl="2" indent="-342900" defTabSz="456727">
              <a:spcBef>
                <a:spcPts val="500"/>
              </a:spcBef>
              <a:spcAft>
                <a:spcPts val="500"/>
              </a:spcAft>
              <a:buSzPct val="90000"/>
              <a:buFont typeface="Arial"/>
              <a:buChar char="•"/>
              <a:defRPr/>
            </a:pPr>
            <a:r>
              <a:rPr lang="en-US" sz="2600" spc="-20" dirty="0"/>
              <a:t>You always know your current quantities on hand </a:t>
            </a:r>
          </a:p>
          <a:p>
            <a:pPr marL="342900" lvl="2" indent="-342900" defTabSz="456727">
              <a:spcBef>
                <a:spcPts val="500"/>
              </a:spcBef>
              <a:spcAft>
                <a:spcPts val="500"/>
              </a:spcAft>
              <a:buSzPct val="90000"/>
              <a:buFont typeface="Arial"/>
              <a:buChar char="•"/>
              <a:defRPr/>
            </a:pPr>
            <a:r>
              <a:rPr lang="en-US" sz="2600" spc="-20" dirty="0"/>
              <a:t>You always know the current value of your inventory</a:t>
            </a:r>
          </a:p>
        </p:txBody>
      </p:sp>
    </p:spTree>
    <p:extLst>
      <p:ext uri="{BB962C8B-B14F-4D97-AF65-F5344CB8AC3E}">
        <p14:creationId xmlns:p14="http://schemas.microsoft.com/office/powerpoint/2010/main" val="10313555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226"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How QuickBooks Handles Inventory</a:t>
            </a:r>
          </a:p>
        </p:txBody>
      </p:sp>
      <p:grpSp>
        <p:nvGrpSpPr>
          <p:cNvPr id="4" name="Group 3">
            <a:extLst>
              <a:ext uri="{FF2B5EF4-FFF2-40B4-BE49-F238E27FC236}">
                <a16:creationId xmlns:a16="http://schemas.microsoft.com/office/drawing/2014/main" id="{980A6FEA-3AD4-4EE0-AEA3-30219B4B2684}"/>
              </a:ext>
            </a:extLst>
          </p:cNvPr>
          <p:cNvGrpSpPr/>
          <p:nvPr/>
        </p:nvGrpSpPr>
        <p:grpSpPr>
          <a:xfrm>
            <a:off x="519690" y="1626097"/>
            <a:ext cx="11100809" cy="1129803"/>
            <a:chOff x="519690" y="1562597"/>
            <a:chExt cx="11100809" cy="1129803"/>
          </a:xfrm>
        </p:grpSpPr>
        <p:sp>
          <p:nvSpPr>
            <p:cNvPr id="2" name="Rectangle 1">
              <a:extLst>
                <a:ext uri="{FF2B5EF4-FFF2-40B4-BE49-F238E27FC236}">
                  <a16:creationId xmlns:a16="http://schemas.microsoft.com/office/drawing/2014/main" id="{BCE591B0-FC6A-4084-B6FE-B613B0E63AF8}"/>
                </a:ext>
              </a:extLst>
            </p:cNvPr>
            <p:cNvSpPr/>
            <p:nvPr/>
          </p:nvSpPr>
          <p:spPr>
            <a:xfrm>
              <a:off x="519690" y="1562597"/>
              <a:ext cx="11100809" cy="1129803"/>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400" dirty="0">
                <a:solidFill>
                  <a:schemeClr val="tx1"/>
                </a:solidFill>
              </a:endParaRPr>
            </a:p>
          </p:txBody>
        </p:sp>
        <p:sp>
          <p:nvSpPr>
            <p:cNvPr id="8" name="TextBox 7">
              <a:extLst>
                <a:ext uri="{FF2B5EF4-FFF2-40B4-BE49-F238E27FC236}">
                  <a16:creationId xmlns:a16="http://schemas.microsoft.com/office/drawing/2014/main" id="{83B235AC-459B-4EA2-8573-8C92A696BA89}"/>
                </a:ext>
              </a:extLst>
            </p:cNvPr>
            <p:cNvSpPr txBox="1"/>
            <p:nvPr/>
          </p:nvSpPr>
          <p:spPr>
            <a:xfrm>
              <a:off x="780760" y="1881277"/>
              <a:ext cx="10578669" cy="492443"/>
            </a:xfrm>
            <a:prstGeom prst="rect">
              <a:avLst/>
            </a:prstGeom>
            <a:noFill/>
          </p:spPr>
          <p:txBody>
            <a:bodyPr wrap="square">
              <a:spAutoFit/>
            </a:bodyPr>
            <a:lstStyle/>
            <a:p>
              <a:pPr marL="342900" lvl="2" indent="-342900" defTabSz="456727">
                <a:spcBef>
                  <a:spcPts val="500"/>
                </a:spcBef>
                <a:spcAft>
                  <a:spcPts val="500"/>
                </a:spcAft>
                <a:buSzPct val="90000"/>
                <a:buFont typeface="Arial"/>
                <a:buChar char="•"/>
                <a:defRPr/>
              </a:pPr>
              <a:r>
                <a:rPr lang="en-US" sz="2600" spc="-20" dirty="0"/>
                <a:t>QuickBooks Online uses </a:t>
              </a:r>
              <a:r>
                <a:rPr lang="en-US" sz="2600" b="1" spc="-20" dirty="0"/>
                <a:t>First in First Out (FIFO) </a:t>
              </a:r>
              <a:r>
                <a:rPr lang="en-US" sz="2600" spc="-20" dirty="0"/>
                <a:t>as its costing method.</a:t>
              </a:r>
            </a:p>
          </p:txBody>
        </p:sp>
      </p:grpSp>
      <p:grpSp>
        <p:nvGrpSpPr>
          <p:cNvPr id="3" name="Group 2">
            <a:extLst>
              <a:ext uri="{FF2B5EF4-FFF2-40B4-BE49-F238E27FC236}">
                <a16:creationId xmlns:a16="http://schemas.microsoft.com/office/drawing/2014/main" id="{70C100AC-BE8C-41C8-A221-938033762061}"/>
              </a:ext>
            </a:extLst>
          </p:cNvPr>
          <p:cNvGrpSpPr/>
          <p:nvPr/>
        </p:nvGrpSpPr>
        <p:grpSpPr>
          <a:xfrm>
            <a:off x="519690" y="3086597"/>
            <a:ext cx="11100809" cy="2209303"/>
            <a:chOff x="519690" y="2934197"/>
            <a:chExt cx="11100809" cy="2209303"/>
          </a:xfrm>
        </p:grpSpPr>
        <p:sp>
          <p:nvSpPr>
            <p:cNvPr id="11" name="Rectangle 10">
              <a:extLst>
                <a:ext uri="{FF2B5EF4-FFF2-40B4-BE49-F238E27FC236}">
                  <a16:creationId xmlns:a16="http://schemas.microsoft.com/office/drawing/2014/main" id="{F17DF4B4-86B8-4DD9-942A-27184A7B4EAC}"/>
                </a:ext>
              </a:extLst>
            </p:cNvPr>
            <p:cNvSpPr/>
            <p:nvPr/>
          </p:nvSpPr>
          <p:spPr>
            <a:xfrm>
              <a:off x="519690" y="2934197"/>
              <a:ext cx="11100809" cy="2209303"/>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400" dirty="0">
                <a:solidFill>
                  <a:schemeClr val="tx1"/>
                </a:solidFill>
              </a:endParaRPr>
            </a:p>
          </p:txBody>
        </p:sp>
        <p:sp>
          <p:nvSpPr>
            <p:cNvPr id="5" name="TextBox 4">
              <a:extLst>
                <a:ext uri="{FF2B5EF4-FFF2-40B4-BE49-F238E27FC236}">
                  <a16:creationId xmlns:a16="http://schemas.microsoft.com/office/drawing/2014/main" id="{7F4EB316-C6E9-4B5C-9212-DEC5A7F0237F}"/>
                </a:ext>
              </a:extLst>
            </p:cNvPr>
            <p:cNvSpPr txBox="1"/>
            <p:nvPr/>
          </p:nvSpPr>
          <p:spPr>
            <a:xfrm>
              <a:off x="780760" y="3192463"/>
              <a:ext cx="10578669" cy="1692771"/>
            </a:xfrm>
            <a:prstGeom prst="rect">
              <a:avLst/>
            </a:prstGeom>
            <a:noFill/>
          </p:spPr>
          <p:txBody>
            <a:bodyPr wrap="square">
              <a:spAutoFit/>
            </a:bodyPr>
            <a:lstStyle/>
            <a:p>
              <a:pPr marL="342900" lvl="2" indent="-342900" defTabSz="456727">
                <a:spcBef>
                  <a:spcPts val="500"/>
                </a:spcBef>
                <a:spcAft>
                  <a:spcPts val="500"/>
                </a:spcAft>
                <a:buSzPct val="90000"/>
                <a:buFont typeface="Arial"/>
                <a:buChar char="•"/>
                <a:defRPr/>
              </a:pPr>
              <a:r>
                <a:rPr lang="en-US" sz="2600" spc="-20" dirty="0"/>
                <a:t>QuickBooks Online will always consider the first units purchased (First In) to be the first units sold (First Out) and will adjust your assets and Cost of Goods Sold (COGS) accordingly whenever sales of inventory items are entered.</a:t>
              </a:r>
            </a:p>
          </p:txBody>
        </p:sp>
      </p:grpSp>
    </p:spTree>
    <p:extLst>
      <p:ext uri="{BB962C8B-B14F-4D97-AF65-F5344CB8AC3E}">
        <p14:creationId xmlns:p14="http://schemas.microsoft.com/office/powerpoint/2010/main" val="127020204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250"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Your Turn #1…Lesson 10 </a:t>
            </a:r>
          </a:p>
        </p:txBody>
      </p:sp>
      <p:grpSp>
        <p:nvGrpSpPr>
          <p:cNvPr id="10" name="Group 9">
            <a:extLst>
              <a:ext uri="{FF2B5EF4-FFF2-40B4-BE49-F238E27FC236}">
                <a16:creationId xmlns:a16="http://schemas.microsoft.com/office/drawing/2014/main" id="{AF0A0C72-6672-42BD-A710-1E58AD88ABAF}"/>
              </a:ext>
            </a:extLst>
          </p:cNvPr>
          <p:cNvGrpSpPr/>
          <p:nvPr/>
        </p:nvGrpSpPr>
        <p:grpSpPr>
          <a:xfrm>
            <a:off x="3518790" y="1567046"/>
            <a:ext cx="5151243" cy="3264149"/>
            <a:chOff x="703841" y="1701800"/>
            <a:chExt cx="5151243" cy="3264149"/>
          </a:xfrm>
        </p:grpSpPr>
        <p:grpSp>
          <p:nvGrpSpPr>
            <p:cNvPr id="5" name="Group 4">
              <a:extLst>
                <a:ext uri="{FF2B5EF4-FFF2-40B4-BE49-F238E27FC236}">
                  <a16:creationId xmlns:a16="http://schemas.microsoft.com/office/drawing/2014/main" id="{25182809-EC8A-454D-A104-B4347086E981}"/>
                </a:ext>
              </a:extLst>
            </p:cNvPr>
            <p:cNvGrpSpPr/>
            <p:nvPr/>
          </p:nvGrpSpPr>
          <p:grpSpPr>
            <a:xfrm>
              <a:off x="703841" y="2514600"/>
              <a:ext cx="5151243" cy="2451349"/>
              <a:chOff x="737758" y="2514600"/>
              <a:chExt cx="3328271" cy="2451349"/>
            </a:xfrm>
          </p:grpSpPr>
          <p:sp>
            <p:nvSpPr>
              <p:cNvPr id="6" name="Rectangle 5">
                <a:extLst>
                  <a:ext uri="{FF2B5EF4-FFF2-40B4-BE49-F238E27FC236}">
                    <a16:creationId xmlns:a16="http://schemas.microsoft.com/office/drawing/2014/main" id="{38EC8C75-FD31-4506-93B0-D2BD86168FBE}"/>
                  </a:ext>
                </a:extLst>
              </p:cNvPr>
              <p:cNvSpPr/>
              <p:nvPr/>
            </p:nvSpPr>
            <p:spPr>
              <a:xfrm>
                <a:off x="737758"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867485" y="3174777"/>
                <a:ext cx="3068816" cy="1384995"/>
              </a:xfrm>
              <a:prstGeom prst="rect">
                <a:avLst/>
              </a:prstGeom>
              <a:noFill/>
            </p:spPr>
            <p:txBody>
              <a:bodyPr wrap="square">
                <a:spAutoFit/>
              </a:bodyPr>
              <a:lstStyle/>
              <a:p>
                <a:pPr algn="ctr"/>
                <a:r>
                  <a:rPr lang="en-US" sz="2800" dirty="0"/>
                  <a:t>Your company starts selling inventory. Enable the feature in QuickBooks</a:t>
                </a:r>
              </a:p>
            </p:txBody>
          </p:sp>
        </p:grpSp>
        <p:sp>
          <p:nvSpPr>
            <p:cNvPr id="8" name="Oval 7">
              <a:extLst>
                <a:ext uri="{FF2B5EF4-FFF2-40B4-BE49-F238E27FC236}">
                  <a16:creationId xmlns:a16="http://schemas.microsoft.com/office/drawing/2014/main" id="{AFBA0AC4-02A9-4A8C-8300-2AA9B27BD56E}"/>
                </a:ext>
              </a:extLst>
            </p:cNvPr>
            <p:cNvSpPr/>
            <p:nvPr/>
          </p:nvSpPr>
          <p:spPr>
            <a:xfrm>
              <a:off x="2657162" y="1701800"/>
              <a:ext cx="1244600" cy="12446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3600" b="1" dirty="0">
                  <a:solidFill>
                    <a:schemeClr val="bg1"/>
                  </a:solidFill>
                </a:rPr>
                <a:t>01</a:t>
              </a:r>
            </a:p>
          </p:txBody>
        </p:sp>
      </p:grpSp>
    </p:spTree>
    <p:extLst>
      <p:ext uri="{BB962C8B-B14F-4D97-AF65-F5344CB8AC3E}">
        <p14:creationId xmlns:p14="http://schemas.microsoft.com/office/powerpoint/2010/main" val="112752664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274"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620020"/>
            <a:ext cx="11047759" cy="954107"/>
          </a:xfrm>
          <a:prstGeom prst="rect">
            <a:avLst/>
          </a:prstGeom>
          <a:noFill/>
        </p:spPr>
        <p:txBody>
          <a:bodyPr wrap="square">
            <a:spAutoFit/>
          </a:bodyPr>
          <a:lstStyle/>
          <a:p>
            <a:r>
              <a:rPr lang="en-US" sz="2800" dirty="0"/>
              <a:t>QuickBooks requires several important pieces of information when setting up inventory:</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Setting up Inventory Parts</a:t>
            </a:r>
          </a:p>
        </p:txBody>
      </p:sp>
      <p:grpSp>
        <p:nvGrpSpPr>
          <p:cNvPr id="9" name="Group 8">
            <a:extLst>
              <a:ext uri="{FF2B5EF4-FFF2-40B4-BE49-F238E27FC236}">
                <a16:creationId xmlns:a16="http://schemas.microsoft.com/office/drawing/2014/main" id="{3E519765-7E70-49CB-AF25-D5B832430BD2}"/>
              </a:ext>
            </a:extLst>
          </p:cNvPr>
          <p:cNvGrpSpPr/>
          <p:nvPr/>
        </p:nvGrpSpPr>
        <p:grpSpPr>
          <a:xfrm>
            <a:off x="564105" y="2755900"/>
            <a:ext cx="2581367" cy="2603500"/>
            <a:chOff x="564105" y="2755900"/>
            <a:chExt cx="2581367" cy="2603500"/>
          </a:xfrm>
        </p:grpSpPr>
        <p:sp>
          <p:nvSpPr>
            <p:cNvPr id="6" name="Rectangle 5">
              <a:extLst>
                <a:ext uri="{FF2B5EF4-FFF2-40B4-BE49-F238E27FC236}">
                  <a16:creationId xmlns:a16="http://schemas.microsoft.com/office/drawing/2014/main" id="{38EC8C75-FD31-4506-93B0-D2BD86168FBE}"/>
                </a:ext>
              </a:extLst>
            </p:cNvPr>
            <p:cNvSpPr/>
            <p:nvPr/>
          </p:nvSpPr>
          <p:spPr>
            <a:xfrm>
              <a:off x="564105" y="27559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664720" y="3272820"/>
              <a:ext cx="2380137" cy="1569660"/>
            </a:xfrm>
            <a:prstGeom prst="rect">
              <a:avLst/>
            </a:prstGeom>
            <a:noFill/>
          </p:spPr>
          <p:txBody>
            <a:bodyPr wrap="square">
              <a:spAutoFit/>
            </a:bodyPr>
            <a:lstStyle/>
            <a:p>
              <a:pPr algn="ctr"/>
              <a:r>
                <a:rPr lang="en-US" sz="2400" b="1" dirty="0"/>
                <a:t>Product name </a:t>
              </a:r>
              <a:r>
                <a:rPr lang="en-US" sz="2400" dirty="0"/>
                <a:t>is required… </a:t>
              </a:r>
              <a:r>
                <a:rPr lang="en-US" sz="2400" b="1" dirty="0"/>
                <a:t>Category and SKU </a:t>
              </a:r>
              <a:r>
                <a:rPr lang="en-US" sz="2400" dirty="0"/>
                <a:t>(optional)</a:t>
              </a:r>
            </a:p>
          </p:txBody>
        </p:sp>
      </p:grpSp>
      <p:grpSp>
        <p:nvGrpSpPr>
          <p:cNvPr id="10" name="Group 9">
            <a:extLst>
              <a:ext uri="{FF2B5EF4-FFF2-40B4-BE49-F238E27FC236}">
                <a16:creationId xmlns:a16="http://schemas.microsoft.com/office/drawing/2014/main" id="{7FC8B347-082C-44FE-BEA4-889BFF541E00}"/>
              </a:ext>
            </a:extLst>
          </p:cNvPr>
          <p:cNvGrpSpPr/>
          <p:nvPr/>
        </p:nvGrpSpPr>
        <p:grpSpPr>
          <a:xfrm>
            <a:off x="3390521" y="2755900"/>
            <a:ext cx="2581367" cy="2603500"/>
            <a:chOff x="3390521" y="2755900"/>
            <a:chExt cx="2581367" cy="2603500"/>
          </a:xfrm>
        </p:grpSpPr>
        <p:sp>
          <p:nvSpPr>
            <p:cNvPr id="14" name="Rectangle 13">
              <a:extLst>
                <a:ext uri="{FF2B5EF4-FFF2-40B4-BE49-F238E27FC236}">
                  <a16:creationId xmlns:a16="http://schemas.microsoft.com/office/drawing/2014/main" id="{59D1E0D9-C872-4369-913A-B1CA56F37A49}"/>
                </a:ext>
              </a:extLst>
            </p:cNvPr>
            <p:cNvSpPr/>
            <p:nvPr/>
          </p:nvSpPr>
          <p:spPr>
            <a:xfrm>
              <a:off x="3390521" y="27559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3491136" y="3272820"/>
              <a:ext cx="2380137" cy="1569660"/>
            </a:xfrm>
            <a:prstGeom prst="rect">
              <a:avLst/>
            </a:prstGeom>
            <a:noFill/>
          </p:spPr>
          <p:txBody>
            <a:bodyPr wrap="square">
              <a:spAutoFit/>
            </a:bodyPr>
            <a:lstStyle/>
            <a:p>
              <a:pPr algn="ctr"/>
              <a:r>
                <a:rPr lang="en-US" sz="2400" b="1" dirty="0"/>
                <a:t>Initial quantity </a:t>
              </a:r>
              <a:r>
                <a:rPr lang="en-US" sz="2400" dirty="0"/>
                <a:t>on hand (enter 0 to start) and As of date</a:t>
              </a:r>
            </a:p>
          </p:txBody>
        </p:sp>
      </p:grpSp>
      <p:grpSp>
        <p:nvGrpSpPr>
          <p:cNvPr id="11" name="Group 10">
            <a:extLst>
              <a:ext uri="{FF2B5EF4-FFF2-40B4-BE49-F238E27FC236}">
                <a16:creationId xmlns:a16="http://schemas.microsoft.com/office/drawing/2014/main" id="{351EAF45-4557-4CF0-BCCF-78FE6458F649}"/>
              </a:ext>
            </a:extLst>
          </p:cNvPr>
          <p:cNvGrpSpPr/>
          <p:nvPr/>
        </p:nvGrpSpPr>
        <p:grpSpPr>
          <a:xfrm>
            <a:off x="6216937" y="2755900"/>
            <a:ext cx="2581367" cy="2603500"/>
            <a:chOff x="6216937" y="2755900"/>
            <a:chExt cx="2581367" cy="2603500"/>
          </a:xfrm>
        </p:grpSpPr>
        <p:sp>
          <p:nvSpPr>
            <p:cNvPr id="18" name="Rectangle 17">
              <a:extLst>
                <a:ext uri="{FF2B5EF4-FFF2-40B4-BE49-F238E27FC236}">
                  <a16:creationId xmlns:a16="http://schemas.microsoft.com/office/drawing/2014/main" id="{23E71880-CA0D-4AE8-BC19-455F9400ADB2}"/>
                </a:ext>
              </a:extLst>
            </p:cNvPr>
            <p:cNvSpPr/>
            <p:nvPr/>
          </p:nvSpPr>
          <p:spPr>
            <a:xfrm>
              <a:off x="6216937" y="27559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6317552" y="2903488"/>
              <a:ext cx="2380137" cy="2308324"/>
            </a:xfrm>
            <a:prstGeom prst="rect">
              <a:avLst/>
            </a:prstGeom>
            <a:noFill/>
          </p:spPr>
          <p:txBody>
            <a:bodyPr wrap="square">
              <a:spAutoFit/>
            </a:bodyPr>
            <a:lstStyle/>
            <a:p>
              <a:pPr algn="ctr"/>
              <a:r>
                <a:rPr lang="en-US" sz="2400" b="1" dirty="0"/>
                <a:t>Reorder Point </a:t>
              </a:r>
              <a:r>
                <a:rPr lang="en-US" sz="2400" dirty="0"/>
                <a:t>(QB reminds you when you pass a certain point in stock to order more)</a:t>
              </a:r>
            </a:p>
          </p:txBody>
        </p:sp>
      </p:grpSp>
      <p:grpSp>
        <p:nvGrpSpPr>
          <p:cNvPr id="8" name="Group 7">
            <a:extLst>
              <a:ext uri="{FF2B5EF4-FFF2-40B4-BE49-F238E27FC236}">
                <a16:creationId xmlns:a16="http://schemas.microsoft.com/office/drawing/2014/main" id="{57863804-9DDA-41EF-B0FA-B154667C6140}"/>
              </a:ext>
            </a:extLst>
          </p:cNvPr>
          <p:cNvGrpSpPr/>
          <p:nvPr/>
        </p:nvGrpSpPr>
        <p:grpSpPr>
          <a:xfrm>
            <a:off x="9043352" y="2755900"/>
            <a:ext cx="2581367" cy="2603500"/>
            <a:chOff x="9043352" y="2755900"/>
            <a:chExt cx="2581367" cy="2603500"/>
          </a:xfrm>
        </p:grpSpPr>
        <p:sp>
          <p:nvSpPr>
            <p:cNvPr id="21" name="Rectangle 20">
              <a:extLst>
                <a:ext uri="{FF2B5EF4-FFF2-40B4-BE49-F238E27FC236}">
                  <a16:creationId xmlns:a16="http://schemas.microsoft.com/office/drawing/2014/main" id="{6520B291-F364-40C0-9FCB-58300A9E5CD4}"/>
                </a:ext>
              </a:extLst>
            </p:cNvPr>
            <p:cNvSpPr/>
            <p:nvPr/>
          </p:nvSpPr>
          <p:spPr>
            <a:xfrm>
              <a:off x="9043352" y="27559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2" name="TextBox 21">
              <a:extLst>
                <a:ext uri="{FF2B5EF4-FFF2-40B4-BE49-F238E27FC236}">
                  <a16:creationId xmlns:a16="http://schemas.microsoft.com/office/drawing/2014/main" id="{60B096C0-CEA3-4FD1-9E0A-DA5F651A2954}"/>
                </a:ext>
              </a:extLst>
            </p:cNvPr>
            <p:cNvSpPr txBox="1"/>
            <p:nvPr/>
          </p:nvSpPr>
          <p:spPr>
            <a:xfrm>
              <a:off x="9143967" y="3272820"/>
              <a:ext cx="2380137" cy="1569660"/>
            </a:xfrm>
            <a:prstGeom prst="rect">
              <a:avLst/>
            </a:prstGeom>
            <a:noFill/>
          </p:spPr>
          <p:txBody>
            <a:bodyPr wrap="square">
              <a:spAutoFit/>
            </a:bodyPr>
            <a:lstStyle/>
            <a:p>
              <a:pPr algn="ctr"/>
              <a:r>
                <a:rPr lang="en-US" sz="2400" b="1" dirty="0"/>
                <a:t>Inventory Asset account </a:t>
              </a:r>
              <a:br>
                <a:rPr lang="en-US" sz="2400" dirty="0"/>
              </a:br>
              <a:r>
                <a:rPr lang="en-US" sz="2400" dirty="0"/>
                <a:t>(QB chooses if you don’t)</a:t>
              </a:r>
            </a:p>
          </p:txBody>
        </p:sp>
      </p:grpSp>
    </p:spTree>
    <p:extLst>
      <p:ext uri="{BB962C8B-B14F-4D97-AF65-F5344CB8AC3E}">
        <p14:creationId xmlns:p14="http://schemas.microsoft.com/office/powerpoint/2010/main" val="350433047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298"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Setting up Inventory Parts Cont.…</a:t>
            </a:r>
          </a:p>
        </p:txBody>
      </p:sp>
      <p:grpSp>
        <p:nvGrpSpPr>
          <p:cNvPr id="33" name="Group 32">
            <a:extLst>
              <a:ext uri="{FF2B5EF4-FFF2-40B4-BE49-F238E27FC236}">
                <a16:creationId xmlns:a16="http://schemas.microsoft.com/office/drawing/2014/main" id="{6F6EE86C-EF4C-44F3-B62F-BC6F2EB8DFE3}"/>
              </a:ext>
            </a:extLst>
          </p:cNvPr>
          <p:cNvGrpSpPr/>
          <p:nvPr/>
        </p:nvGrpSpPr>
        <p:grpSpPr>
          <a:xfrm>
            <a:off x="544465" y="1633180"/>
            <a:ext cx="3525294" cy="1959485"/>
            <a:chOff x="544465" y="1633180"/>
            <a:chExt cx="3525294" cy="1959485"/>
          </a:xfrm>
        </p:grpSpPr>
        <p:sp>
          <p:nvSpPr>
            <p:cNvPr id="6" name="Rectangle 5">
              <a:extLst>
                <a:ext uri="{FF2B5EF4-FFF2-40B4-BE49-F238E27FC236}">
                  <a16:creationId xmlns:a16="http://schemas.microsoft.com/office/drawing/2014/main" id="{38EC8C75-FD31-4506-93B0-D2BD86168FBE}"/>
                </a:ext>
              </a:extLst>
            </p:cNvPr>
            <p:cNvSpPr/>
            <p:nvPr/>
          </p:nvSpPr>
          <p:spPr>
            <a:xfrm>
              <a:off x="564105" y="1633180"/>
              <a:ext cx="3486014" cy="1959485"/>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544465" y="1828092"/>
              <a:ext cx="3525294" cy="1569661"/>
            </a:xfrm>
            <a:prstGeom prst="rect">
              <a:avLst/>
            </a:prstGeom>
            <a:noFill/>
          </p:spPr>
          <p:txBody>
            <a:bodyPr wrap="square">
              <a:spAutoFit/>
            </a:bodyPr>
            <a:lstStyle/>
            <a:p>
              <a:pPr algn="ctr"/>
              <a:r>
                <a:rPr lang="en-US" sz="2400" dirty="0"/>
                <a:t>Enter the </a:t>
              </a:r>
              <a:r>
                <a:rPr lang="en-US" sz="2400" b="1" dirty="0"/>
                <a:t>Description</a:t>
              </a:r>
              <a:r>
                <a:rPr lang="en-US" sz="2400" dirty="0"/>
                <a:t> and </a:t>
              </a:r>
              <a:r>
                <a:rPr lang="en-US" sz="2400" b="1" dirty="0"/>
                <a:t>Sales Price</a:t>
              </a:r>
              <a:r>
                <a:rPr lang="en-US" sz="2400" dirty="0"/>
                <a:t> (optional fields…if the price changes leave these fields blank)</a:t>
              </a:r>
            </a:p>
          </p:txBody>
        </p:sp>
      </p:grpSp>
      <p:grpSp>
        <p:nvGrpSpPr>
          <p:cNvPr id="34" name="Group 33">
            <a:extLst>
              <a:ext uri="{FF2B5EF4-FFF2-40B4-BE49-F238E27FC236}">
                <a16:creationId xmlns:a16="http://schemas.microsoft.com/office/drawing/2014/main" id="{704D6A85-2352-4619-9C04-AA66538A0A1B}"/>
              </a:ext>
            </a:extLst>
          </p:cNvPr>
          <p:cNvGrpSpPr/>
          <p:nvPr/>
        </p:nvGrpSpPr>
        <p:grpSpPr>
          <a:xfrm>
            <a:off x="4361406" y="1633180"/>
            <a:ext cx="3525294" cy="1959485"/>
            <a:chOff x="4361406" y="1633180"/>
            <a:chExt cx="3525294" cy="1959485"/>
          </a:xfrm>
        </p:grpSpPr>
        <p:sp>
          <p:nvSpPr>
            <p:cNvPr id="14" name="Rectangle 13">
              <a:extLst>
                <a:ext uri="{FF2B5EF4-FFF2-40B4-BE49-F238E27FC236}">
                  <a16:creationId xmlns:a16="http://schemas.microsoft.com/office/drawing/2014/main" id="{59D1E0D9-C872-4369-913A-B1CA56F37A49}"/>
                </a:ext>
              </a:extLst>
            </p:cNvPr>
            <p:cNvSpPr/>
            <p:nvPr/>
          </p:nvSpPr>
          <p:spPr>
            <a:xfrm>
              <a:off x="4381046" y="1633180"/>
              <a:ext cx="3486014" cy="1959485"/>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4361406" y="1828092"/>
              <a:ext cx="3525294" cy="1569661"/>
            </a:xfrm>
            <a:prstGeom prst="rect">
              <a:avLst/>
            </a:prstGeom>
            <a:noFill/>
          </p:spPr>
          <p:txBody>
            <a:bodyPr wrap="square">
              <a:spAutoFit/>
            </a:bodyPr>
            <a:lstStyle/>
            <a:p>
              <a:pPr algn="ctr"/>
              <a:r>
                <a:rPr lang="en-US" sz="2400" dirty="0"/>
                <a:t>Choose the </a:t>
              </a:r>
              <a:r>
                <a:rPr lang="en-US" sz="2400" b="1" dirty="0"/>
                <a:t>Income Account.</a:t>
              </a:r>
              <a:r>
                <a:rPr lang="en-US" sz="2400" dirty="0"/>
                <a:t> This will be an income account to track sales</a:t>
              </a:r>
            </a:p>
          </p:txBody>
        </p:sp>
      </p:grpSp>
      <p:grpSp>
        <p:nvGrpSpPr>
          <p:cNvPr id="35" name="Group 34">
            <a:extLst>
              <a:ext uri="{FF2B5EF4-FFF2-40B4-BE49-F238E27FC236}">
                <a16:creationId xmlns:a16="http://schemas.microsoft.com/office/drawing/2014/main" id="{A96ACA81-CCD4-471E-94CB-0E8158F6E2CF}"/>
              </a:ext>
            </a:extLst>
          </p:cNvPr>
          <p:cNvGrpSpPr/>
          <p:nvPr/>
        </p:nvGrpSpPr>
        <p:grpSpPr>
          <a:xfrm>
            <a:off x="8178346" y="1633180"/>
            <a:ext cx="3525294" cy="1959485"/>
            <a:chOff x="8178346" y="1633180"/>
            <a:chExt cx="3525294" cy="1959485"/>
          </a:xfrm>
        </p:grpSpPr>
        <p:sp>
          <p:nvSpPr>
            <p:cNvPr id="18" name="Rectangle 17">
              <a:extLst>
                <a:ext uri="{FF2B5EF4-FFF2-40B4-BE49-F238E27FC236}">
                  <a16:creationId xmlns:a16="http://schemas.microsoft.com/office/drawing/2014/main" id="{23E71880-CA0D-4AE8-BC19-455F9400ADB2}"/>
                </a:ext>
              </a:extLst>
            </p:cNvPr>
            <p:cNvSpPr/>
            <p:nvPr/>
          </p:nvSpPr>
          <p:spPr>
            <a:xfrm>
              <a:off x="8197986" y="1633180"/>
              <a:ext cx="3486014" cy="1959485"/>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8178346" y="2197424"/>
              <a:ext cx="3525294" cy="830997"/>
            </a:xfrm>
            <a:prstGeom prst="rect">
              <a:avLst/>
            </a:prstGeom>
            <a:noFill/>
          </p:spPr>
          <p:txBody>
            <a:bodyPr wrap="square">
              <a:spAutoFit/>
            </a:bodyPr>
            <a:lstStyle/>
            <a:p>
              <a:pPr algn="ctr"/>
              <a:r>
                <a:rPr lang="en-US" sz="2400" dirty="0"/>
                <a:t>Choose the sales </a:t>
              </a:r>
              <a:r>
                <a:rPr lang="en-US" sz="2400" b="1" dirty="0"/>
                <a:t>Tax</a:t>
              </a:r>
              <a:r>
                <a:rPr lang="en-US" sz="2400" dirty="0"/>
                <a:t> if required. </a:t>
              </a:r>
            </a:p>
          </p:txBody>
        </p:sp>
      </p:grpSp>
      <p:grpSp>
        <p:nvGrpSpPr>
          <p:cNvPr id="36" name="Group 35">
            <a:extLst>
              <a:ext uri="{FF2B5EF4-FFF2-40B4-BE49-F238E27FC236}">
                <a16:creationId xmlns:a16="http://schemas.microsoft.com/office/drawing/2014/main" id="{E7E5AF8D-6454-42FB-8A39-39FB6AB113CA}"/>
              </a:ext>
            </a:extLst>
          </p:cNvPr>
          <p:cNvGrpSpPr/>
          <p:nvPr/>
        </p:nvGrpSpPr>
        <p:grpSpPr>
          <a:xfrm>
            <a:off x="544465" y="3821361"/>
            <a:ext cx="3525294" cy="1959484"/>
            <a:chOff x="544465" y="3821361"/>
            <a:chExt cx="3525294" cy="1959484"/>
          </a:xfrm>
        </p:grpSpPr>
        <p:sp>
          <p:nvSpPr>
            <p:cNvPr id="30" name="Rectangle 29">
              <a:extLst>
                <a:ext uri="{FF2B5EF4-FFF2-40B4-BE49-F238E27FC236}">
                  <a16:creationId xmlns:a16="http://schemas.microsoft.com/office/drawing/2014/main" id="{28AC4E1B-F1D9-40B6-96BC-9260E772DFBB}"/>
                </a:ext>
              </a:extLst>
            </p:cNvPr>
            <p:cNvSpPr/>
            <p:nvPr/>
          </p:nvSpPr>
          <p:spPr>
            <a:xfrm>
              <a:off x="564105" y="3821361"/>
              <a:ext cx="3486014" cy="195948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31" name="TextBox 30">
              <a:extLst>
                <a:ext uri="{FF2B5EF4-FFF2-40B4-BE49-F238E27FC236}">
                  <a16:creationId xmlns:a16="http://schemas.microsoft.com/office/drawing/2014/main" id="{4553544E-6096-422E-A156-2B3A92955338}"/>
                </a:ext>
              </a:extLst>
            </p:cNvPr>
            <p:cNvSpPr txBox="1"/>
            <p:nvPr/>
          </p:nvSpPr>
          <p:spPr>
            <a:xfrm>
              <a:off x="544465" y="4016273"/>
              <a:ext cx="3525294" cy="1569660"/>
            </a:xfrm>
            <a:prstGeom prst="rect">
              <a:avLst/>
            </a:prstGeom>
            <a:noFill/>
          </p:spPr>
          <p:txBody>
            <a:bodyPr wrap="square">
              <a:spAutoFit/>
            </a:bodyPr>
            <a:lstStyle/>
            <a:p>
              <a:pPr algn="ctr"/>
              <a:r>
                <a:rPr lang="en-US" sz="2400" dirty="0"/>
                <a:t>Enter the </a:t>
              </a:r>
              <a:r>
                <a:rPr lang="en-US" sz="2400" b="1" dirty="0"/>
                <a:t>Purchase Information</a:t>
              </a:r>
              <a:r>
                <a:rPr lang="en-US" sz="2400" dirty="0"/>
                <a:t> and </a:t>
              </a:r>
              <a:r>
                <a:rPr lang="en-US" sz="2400" b="1" dirty="0"/>
                <a:t>Cost</a:t>
              </a:r>
              <a:r>
                <a:rPr lang="en-US" sz="2400" dirty="0"/>
                <a:t> (your cost to purchase the item)</a:t>
              </a:r>
            </a:p>
          </p:txBody>
        </p:sp>
      </p:grpSp>
      <p:grpSp>
        <p:nvGrpSpPr>
          <p:cNvPr id="37" name="Group 36">
            <a:extLst>
              <a:ext uri="{FF2B5EF4-FFF2-40B4-BE49-F238E27FC236}">
                <a16:creationId xmlns:a16="http://schemas.microsoft.com/office/drawing/2014/main" id="{3BCCD5B5-45B6-4E7C-8B11-76129E944AA8}"/>
              </a:ext>
            </a:extLst>
          </p:cNvPr>
          <p:cNvGrpSpPr/>
          <p:nvPr/>
        </p:nvGrpSpPr>
        <p:grpSpPr>
          <a:xfrm>
            <a:off x="4361406" y="3821361"/>
            <a:ext cx="3525294" cy="1959484"/>
            <a:chOff x="4361406" y="3821361"/>
            <a:chExt cx="3525294" cy="1959484"/>
          </a:xfrm>
        </p:grpSpPr>
        <p:sp>
          <p:nvSpPr>
            <p:cNvPr id="28" name="Rectangle 27">
              <a:extLst>
                <a:ext uri="{FF2B5EF4-FFF2-40B4-BE49-F238E27FC236}">
                  <a16:creationId xmlns:a16="http://schemas.microsoft.com/office/drawing/2014/main" id="{8908ACA1-2832-4BEC-A133-40EC4AF52AB2}"/>
                </a:ext>
              </a:extLst>
            </p:cNvPr>
            <p:cNvSpPr/>
            <p:nvPr/>
          </p:nvSpPr>
          <p:spPr>
            <a:xfrm>
              <a:off x="4381046" y="3821361"/>
              <a:ext cx="3486014" cy="195948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9" name="TextBox 28">
              <a:extLst>
                <a:ext uri="{FF2B5EF4-FFF2-40B4-BE49-F238E27FC236}">
                  <a16:creationId xmlns:a16="http://schemas.microsoft.com/office/drawing/2014/main" id="{FA3969F0-6352-4F3E-98BD-59F3263AE4B6}"/>
                </a:ext>
              </a:extLst>
            </p:cNvPr>
            <p:cNvSpPr txBox="1"/>
            <p:nvPr/>
          </p:nvSpPr>
          <p:spPr>
            <a:xfrm>
              <a:off x="4361406" y="4016273"/>
              <a:ext cx="3525294" cy="1569660"/>
            </a:xfrm>
            <a:prstGeom prst="rect">
              <a:avLst/>
            </a:prstGeom>
            <a:noFill/>
          </p:spPr>
          <p:txBody>
            <a:bodyPr wrap="square">
              <a:spAutoFit/>
            </a:bodyPr>
            <a:lstStyle/>
            <a:p>
              <a:pPr algn="ctr"/>
              <a:r>
                <a:rPr lang="en-US" sz="2400" dirty="0"/>
                <a:t>Enter the </a:t>
              </a:r>
              <a:r>
                <a:rPr lang="en-US" sz="2400" b="1" dirty="0"/>
                <a:t>Expense account </a:t>
              </a:r>
              <a:r>
                <a:rPr lang="en-US" sz="2400" dirty="0"/>
                <a:t>(required…QB chooses Cost of Goods Sold if you don’t edit it)</a:t>
              </a:r>
            </a:p>
          </p:txBody>
        </p:sp>
      </p:grpSp>
      <p:grpSp>
        <p:nvGrpSpPr>
          <p:cNvPr id="38" name="Group 37">
            <a:extLst>
              <a:ext uri="{FF2B5EF4-FFF2-40B4-BE49-F238E27FC236}">
                <a16:creationId xmlns:a16="http://schemas.microsoft.com/office/drawing/2014/main" id="{5135A4C1-5E8E-4794-BB4D-0EC5991DA817}"/>
              </a:ext>
            </a:extLst>
          </p:cNvPr>
          <p:cNvGrpSpPr/>
          <p:nvPr/>
        </p:nvGrpSpPr>
        <p:grpSpPr>
          <a:xfrm>
            <a:off x="8178346" y="3821361"/>
            <a:ext cx="3525294" cy="1959484"/>
            <a:chOff x="8178346" y="3821361"/>
            <a:chExt cx="3525294" cy="1959484"/>
          </a:xfrm>
        </p:grpSpPr>
        <p:sp>
          <p:nvSpPr>
            <p:cNvPr id="26" name="Rectangle 25">
              <a:extLst>
                <a:ext uri="{FF2B5EF4-FFF2-40B4-BE49-F238E27FC236}">
                  <a16:creationId xmlns:a16="http://schemas.microsoft.com/office/drawing/2014/main" id="{620C48AD-92B5-46F2-A3B0-ACC72107EE0F}"/>
                </a:ext>
              </a:extLst>
            </p:cNvPr>
            <p:cNvSpPr/>
            <p:nvPr/>
          </p:nvSpPr>
          <p:spPr>
            <a:xfrm>
              <a:off x="8197986" y="3821361"/>
              <a:ext cx="3486014" cy="195948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7" name="TextBox 26">
              <a:extLst>
                <a:ext uri="{FF2B5EF4-FFF2-40B4-BE49-F238E27FC236}">
                  <a16:creationId xmlns:a16="http://schemas.microsoft.com/office/drawing/2014/main" id="{BF5BFDC5-47F4-4440-A020-BA93BE8AE5A3}"/>
                </a:ext>
              </a:extLst>
            </p:cNvPr>
            <p:cNvSpPr txBox="1"/>
            <p:nvPr/>
          </p:nvSpPr>
          <p:spPr>
            <a:xfrm>
              <a:off x="8178346" y="4570271"/>
              <a:ext cx="3525294" cy="461664"/>
            </a:xfrm>
            <a:prstGeom prst="rect">
              <a:avLst/>
            </a:prstGeom>
            <a:noFill/>
          </p:spPr>
          <p:txBody>
            <a:bodyPr wrap="square">
              <a:spAutoFit/>
            </a:bodyPr>
            <a:lstStyle/>
            <a:p>
              <a:pPr algn="ctr"/>
              <a:r>
                <a:rPr lang="en-US" sz="2400" dirty="0"/>
                <a:t>Enter the </a:t>
              </a:r>
              <a:r>
                <a:rPr lang="en-US" sz="2400" b="1" dirty="0"/>
                <a:t>Purchase tax</a:t>
              </a:r>
            </a:p>
          </p:txBody>
        </p:sp>
      </p:grpSp>
    </p:spTree>
    <p:extLst>
      <p:ext uri="{BB962C8B-B14F-4D97-AF65-F5344CB8AC3E}">
        <p14:creationId xmlns:p14="http://schemas.microsoft.com/office/powerpoint/2010/main" val="170216622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3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3 Ways to Get Around</a:t>
            </a:r>
          </a:p>
        </p:txBody>
      </p:sp>
      <p:grpSp>
        <p:nvGrpSpPr>
          <p:cNvPr id="2" name="Group 1">
            <a:extLst>
              <a:ext uri="{FF2B5EF4-FFF2-40B4-BE49-F238E27FC236}">
                <a16:creationId xmlns:a16="http://schemas.microsoft.com/office/drawing/2014/main" id="{2D6F260B-49E0-49A3-851F-6EE5033F00E4}"/>
              </a:ext>
            </a:extLst>
          </p:cNvPr>
          <p:cNvGrpSpPr/>
          <p:nvPr/>
        </p:nvGrpSpPr>
        <p:grpSpPr>
          <a:xfrm>
            <a:off x="561851" y="1644650"/>
            <a:ext cx="3520118" cy="3949700"/>
            <a:chOff x="561851" y="1644650"/>
            <a:chExt cx="3520118" cy="3949700"/>
          </a:xfrm>
        </p:grpSpPr>
        <p:sp>
          <p:nvSpPr>
            <p:cNvPr id="4" name="Rectangle 3">
              <a:extLst>
                <a:ext uri="{FF2B5EF4-FFF2-40B4-BE49-F238E27FC236}">
                  <a16:creationId xmlns:a16="http://schemas.microsoft.com/office/drawing/2014/main" id="{C62E04E4-FF76-4879-9693-597D7A2FD66C}"/>
                </a:ext>
              </a:extLst>
            </p:cNvPr>
            <p:cNvSpPr/>
            <p:nvPr/>
          </p:nvSpPr>
          <p:spPr>
            <a:xfrm>
              <a:off x="561851" y="16446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11" name="TextBox 10">
              <a:extLst>
                <a:ext uri="{FF2B5EF4-FFF2-40B4-BE49-F238E27FC236}">
                  <a16:creationId xmlns:a16="http://schemas.microsoft.com/office/drawing/2014/main" id="{FA23C265-98AF-4AF0-B6E9-CE8F84FD9F9B}"/>
                </a:ext>
              </a:extLst>
            </p:cNvPr>
            <p:cNvSpPr txBox="1"/>
            <p:nvPr/>
          </p:nvSpPr>
          <p:spPr>
            <a:xfrm>
              <a:off x="821260" y="2882300"/>
              <a:ext cx="3001298" cy="523220"/>
            </a:xfrm>
            <a:prstGeom prst="rect">
              <a:avLst/>
            </a:prstGeom>
            <a:noFill/>
          </p:spPr>
          <p:txBody>
            <a:bodyPr wrap="square">
              <a:spAutoFit/>
            </a:bodyPr>
            <a:lstStyle/>
            <a:p>
              <a:pPr algn="ctr">
                <a:spcBef>
                  <a:spcPts val="400"/>
                </a:spcBef>
                <a:spcAft>
                  <a:spcPts val="400"/>
                </a:spcAft>
              </a:pPr>
              <a:r>
                <a:rPr lang="en-US" sz="2800" b="1" dirty="0">
                  <a:solidFill>
                    <a:schemeClr val="accent1"/>
                  </a:solidFill>
                </a:rPr>
                <a:t>+New Menu </a:t>
              </a:r>
            </a:p>
          </p:txBody>
        </p:sp>
        <p:sp>
          <p:nvSpPr>
            <p:cNvPr id="68" name="TextBox 67">
              <a:extLst>
                <a:ext uri="{FF2B5EF4-FFF2-40B4-BE49-F238E27FC236}">
                  <a16:creationId xmlns:a16="http://schemas.microsoft.com/office/drawing/2014/main" id="{6A12FD41-DFB3-46F9-9CAC-6A43D0374294}"/>
                </a:ext>
              </a:extLst>
            </p:cNvPr>
            <p:cNvSpPr txBox="1"/>
            <p:nvPr/>
          </p:nvSpPr>
          <p:spPr>
            <a:xfrm>
              <a:off x="821260" y="3558257"/>
              <a:ext cx="3001298" cy="1598386"/>
            </a:xfrm>
            <a:prstGeom prst="rect">
              <a:avLst/>
            </a:prstGeom>
            <a:noFill/>
          </p:spPr>
          <p:txBody>
            <a:bodyPr wrap="square">
              <a:spAutoFit/>
            </a:bodyPr>
            <a:lstStyle/>
            <a:p>
              <a:pPr marL="342900" lvl="2" indent="-342900" defTabSz="456727">
                <a:lnSpc>
                  <a:spcPct val="95000"/>
                </a:lnSpc>
                <a:spcBef>
                  <a:spcPts val="400"/>
                </a:spcBef>
                <a:spcAft>
                  <a:spcPts val="400"/>
                </a:spcAft>
                <a:buSzPct val="90000"/>
                <a:buFont typeface="Arial"/>
                <a:buChar char="•"/>
              </a:pPr>
              <a:r>
                <a:rPr lang="en-US" sz="2400" spc="-20" dirty="0"/>
                <a:t>Everyday transactions entry</a:t>
              </a:r>
            </a:p>
            <a:p>
              <a:pPr marL="342900" lvl="2" indent="-342900" defTabSz="456727">
                <a:lnSpc>
                  <a:spcPct val="95000"/>
                </a:lnSpc>
                <a:spcBef>
                  <a:spcPts val="400"/>
                </a:spcBef>
                <a:spcAft>
                  <a:spcPts val="400"/>
                </a:spcAft>
                <a:buSzPct val="90000"/>
                <a:buFont typeface="Arial"/>
                <a:buChar char="•"/>
              </a:pPr>
              <a:r>
                <a:rPr lang="en-US" sz="2400" spc="-20" dirty="0"/>
                <a:t>All transactions are listed in this menu</a:t>
              </a:r>
            </a:p>
          </p:txBody>
        </p:sp>
        <p:sp>
          <p:nvSpPr>
            <p:cNvPr id="71" name="TextBox 70">
              <a:extLst>
                <a:ext uri="{FF2B5EF4-FFF2-40B4-BE49-F238E27FC236}">
                  <a16:creationId xmlns:a16="http://schemas.microsoft.com/office/drawing/2014/main" id="{72987E98-2DDD-48BB-9871-6C39821F449F}"/>
                </a:ext>
              </a:extLst>
            </p:cNvPr>
            <p:cNvSpPr txBox="1"/>
            <p:nvPr/>
          </p:nvSpPr>
          <p:spPr>
            <a:xfrm>
              <a:off x="821260" y="18536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01</a:t>
              </a:r>
            </a:p>
          </p:txBody>
        </p:sp>
        <p:cxnSp>
          <p:nvCxnSpPr>
            <p:cNvPr id="22" name="Straight Connector 21">
              <a:extLst>
                <a:ext uri="{FF2B5EF4-FFF2-40B4-BE49-F238E27FC236}">
                  <a16:creationId xmlns:a16="http://schemas.microsoft.com/office/drawing/2014/main" id="{6E14EEFE-33B8-4B0A-A50A-F69675C2D6F5}"/>
                </a:ext>
              </a:extLst>
            </p:cNvPr>
            <p:cNvCxnSpPr>
              <a:cxnSpLocks/>
            </p:cNvCxnSpPr>
            <p:nvPr/>
          </p:nvCxnSpPr>
          <p:spPr>
            <a:xfrm>
              <a:off x="1788509" y="27452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7EF223F0-2879-4F1B-A00A-31C9A61796FC}"/>
              </a:ext>
            </a:extLst>
          </p:cNvPr>
          <p:cNvGrpSpPr/>
          <p:nvPr/>
        </p:nvGrpSpPr>
        <p:grpSpPr>
          <a:xfrm>
            <a:off x="4334353" y="1644650"/>
            <a:ext cx="3520118" cy="3949700"/>
            <a:chOff x="4334353" y="1644650"/>
            <a:chExt cx="3520118" cy="3949700"/>
          </a:xfrm>
        </p:grpSpPr>
        <p:sp>
          <p:nvSpPr>
            <p:cNvPr id="31" name="Rectangle 30">
              <a:extLst>
                <a:ext uri="{FF2B5EF4-FFF2-40B4-BE49-F238E27FC236}">
                  <a16:creationId xmlns:a16="http://schemas.microsoft.com/office/drawing/2014/main" id="{6DD33119-7995-48A5-BD3A-4EDB8229C4D9}"/>
                </a:ext>
              </a:extLst>
            </p:cNvPr>
            <p:cNvSpPr/>
            <p:nvPr/>
          </p:nvSpPr>
          <p:spPr>
            <a:xfrm>
              <a:off x="4334353" y="16446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9" name="TextBox 38">
              <a:extLst>
                <a:ext uri="{FF2B5EF4-FFF2-40B4-BE49-F238E27FC236}">
                  <a16:creationId xmlns:a16="http://schemas.microsoft.com/office/drawing/2014/main" id="{4A36E013-559B-47F4-8EAB-C5BF7273C5F1}"/>
                </a:ext>
              </a:extLst>
            </p:cNvPr>
            <p:cNvSpPr txBox="1"/>
            <p:nvPr/>
          </p:nvSpPr>
          <p:spPr>
            <a:xfrm>
              <a:off x="4593762" y="2882300"/>
              <a:ext cx="3001298" cy="523220"/>
            </a:xfrm>
            <a:prstGeom prst="rect">
              <a:avLst/>
            </a:prstGeom>
            <a:noFill/>
          </p:spPr>
          <p:txBody>
            <a:bodyPr wrap="square">
              <a:spAutoFit/>
            </a:bodyPr>
            <a:lstStyle/>
            <a:p>
              <a:pPr algn="ctr">
                <a:spcBef>
                  <a:spcPts val="400"/>
                </a:spcBef>
                <a:spcAft>
                  <a:spcPts val="400"/>
                </a:spcAft>
              </a:pPr>
              <a:r>
                <a:rPr lang="en-US" sz="2800" b="1" dirty="0">
                  <a:solidFill>
                    <a:schemeClr val="accent1"/>
                  </a:solidFill>
                </a:rPr>
                <a:t>Navigation Bar</a:t>
              </a:r>
            </a:p>
          </p:txBody>
        </p:sp>
        <p:sp>
          <p:nvSpPr>
            <p:cNvPr id="67" name="TextBox 66">
              <a:extLst>
                <a:ext uri="{FF2B5EF4-FFF2-40B4-BE49-F238E27FC236}">
                  <a16:creationId xmlns:a16="http://schemas.microsoft.com/office/drawing/2014/main" id="{6CC25CB4-DDF4-4EFC-B2A3-3E10C444DBDC}"/>
                </a:ext>
              </a:extLst>
            </p:cNvPr>
            <p:cNvSpPr txBox="1"/>
            <p:nvPr/>
          </p:nvSpPr>
          <p:spPr>
            <a:xfrm>
              <a:off x="4593762" y="3558257"/>
              <a:ext cx="3001298" cy="1598386"/>
            </a:xfrm>
            <a:prstGeom prst="rect">
              <a:avLst/>
            </a:prstGeom>
            <a:noFill/>
          </p:spPr>
          <p:txBody>
            <a:bodyPr wrap="square">
              <a:spAutoFit/>
            </a:bodyPr>
            <a:lstStyle/>
            <a:p>
              <a:pPr marL="342900" lvl="2" indent="-342900" defTabSz="456727">
                <a:lnSpc>
                  <a:spcPct val="95000"/>
                </a:lnSpc>
                <a:spcBef>
                  <a:spcPts val="400"/>
                </a:spcBef>
                <a:spcAft>
                  <a:spcPts val="400"/>
                </a:spcAft>
                <a:buSzPct val="90000"/>
                <a:buFont typeface="Arial"/>
                <a:buChar char="•"/>
              </a:pPr>
              <a:r>
                <a:rPr lang="en-US" sz="2400" spc="-20" dirty="0"/>
                <a:t>Find transactions by name</a:t>
              </a:r>
            </a:p>
            <a:p>
              <a:pPr marL="342900" lvl="2" indent="-342900" defTabSz="456727">
                <a:lnSpc>
                  <a:spcPct val="95000"/>
                </a:lnSpc>
                <a:spcBef>
                  <a:spcPts val="400"/>
                </a:spcBef>
                <a:spcAft>
                  <a:spcPts val="400"/>
                </a:spcAft>
                <a:buSzPct val="90000"/>
                <a:buFont typeface="Arial"/>
                <a:buChar char="•"/>
              </a:pPr>
              <a:r>
                <a:rPr lang="en-US" sz="2400" spc="-20" dirty="0"/>
                <a:t>Find transactions by transaction type</a:t>
              </a:r>
            </a:p>
          </p:txBody>
        </p:sp>
        <p:sp>
          <p:nvSpPr>
            <p:cNvPr id="70" name="TextBox 69">
              <a:extLst>
                <a:ext uri="{FF2B5EF4-FFF2-40B4-BE49-F238E27FC236}">
                  <a16:creationId xmlns:a16="http://schemas.microsoft.com/office/drawing/2014/main" id="{523A79E9-2C39-4E3E-8BB1-A9BA0E0B0614}"/>
                </a:ext>
              </a:extLst>
            </p:cNvPr>
            <p:cNvSpPr txBox="1"/>
            <p:nvPr/>
          </p:nvSpPr>
          <p:spPr>
            <a:xfrm>
              <a:off x="4593762" y="18536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02</a:t>
              </a:r>
            </a:p>
          </p:txBody>
        </p:sp>
        <p:cxnSp>
          <p:nvCxnSpPr>
            <p:cNvPr id="72" name="Straight Connector 71">
              <a:extLst>
                <a:ext uri="{FF2B5EF4-FFF2-40B4-BE49-F238E27FC236}">
                  <a16:creationId xmlns:a16="http://schemas.microsoft.com/office/drawing/2014/main" id="{EADABE56-7715-4641-9A68-560AA5ED96D0}"/>
                </a:ext>
              </a:extLst>
            </p:cNvPr>
            <p:cNvCxnSpPr>
              <a:cxnSpLocks/>
            </p:cNvCxnSpPr>
            <p:nvPr/>
          </p:nvCxnSpPr>
          <p:spPr>
            <a:xfrm>
              <a:off x="5561011" y="27452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71117E08-635B-4763-A157-E53FC85DB1A0}"/>
              </a:ext>
            </a:extLst>
          </p:cNvPr>
          <p:cNvGrpSpPr/>
          <p:nvPr/>
        </p:nvGrpSpPr>
        <p:grpSpPr>
          <a:xfrm>
            <a:off x="8106855" y="1644650"/>
            <a:ext cx="3520118" cy="3949700"/>
            <a:chOff x="8106855" y="1644650"/>
            <a:chExt cx="3520118" cy="3949700"/>
          </a:xfrm>
        </p:grpSpPr>
        <p:sp>
          <p:nvSpPr>
            <p:cNvPr id="36" name="Rectangle 35">
              <a:extLst>
                <a:ext uri="{FF2B5EF4-FFF2-40B4-BE49-F238E27FC236}">
                  <a16:creationId xmlns:a16="http://schemas.microsoft.com/office/drawing/2014/main" id="{17C36C91-FC8D-4FF6-B1AD-A0EDE6D28566}"/>
                </a:ext>
              </a:extLst>
            </p:cNvPr>
            <p:cNvSpPr/>
            <p:nvPr/>
          </p:nvSpPr>
          <p:spPr>
            <a:xfrm>
              <a:off x="8106855" y="16446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40" name="TextBox 39">
              <a:extLst>
                <a:ext uri="{FF2B5EF4-FFF2-40B4-BE49-F238E27FC236}">
                  <a16:creationId xmlns:a16="http://schemas.microsoft.com/office/drawing/2014/main" id="{FD14806A-EE4E-4168-BE3C-A33885BC1BD2}"/>
                </a:ext>
              </a:extLst>
            </p:cNvPr>
            <p:cNvSpPr txBox="1"/>
            <p:nvPr/>
          </p:nvSpPr>
          <p:spPr>
            <a:xfrm>
              <a:off x="8366264" y="2882300"/>
              <a:ext cx="3001298" cy="954107"/>
            </a:xfrm>
            <a:prstGeom prst="rect">
              <a:avLst/>
            </a:prstGeom>
            <a:noFill/>
          </p:spPr>
          <p:txBody>
            <a:bodyPr wrap="square">
              <a:spAutoFit/>
            </a:bodyPr>
            <a:lstStyle/>
            <a:p>
              <a:pPr algn="ctr">
                <a:spcBef>
                  <a:spcPts val="400"/>
                </a:spcBef>
                <a:spcAft>
                  <a:spcPts val="400"/>
                </a:spcAft>
              </a:pPr>
              <a:r>
                <a:rPr lang="en-US" sz="2800" b="1" dirty="0">
                  <a:solidFill>
                    <a:schemeClr val="accent1"/>
                  </a:solidFill>
                </a:rPr>
                <a:t>Gear Icon  </a:t>
              </a:r>
              <a:br>
                <a:rPr lang="en-US" sz="2800" b="1" dirty="0">
                  <a:solidFill>
                    <a:schemeClr val="accent1"/>
                  </a:solidFill>
                </a:rPr>
              </a:br>
              <a:endParaRPr lang="en-US" sz="2800" b="1" dirty="0">
                <a:solidFill>
                  <a:schemeClr val="accent1"/>
                </a:solidFill>
              </a:endParaRPr>
            </a:p>
          </p:txBody>
        </p:sp>
        <p:sp>
          <p:nvSpPr>
            <p:cNvPr id="41" name="TextBox 40">
              <a:extLst>
                <a:ext uri="{FF2B5EF4-FFF2-40B4-BE49-F238E27FC236}">
                  <a16:creationId xmlns:a16="http://schemas.microsoft.com/office/drawing/2014/main" id="{09805C12-32C7-422A-A28C-F1BF51C78B60}"/>
                </a:ext>
              </a:extLst>
            </p:cNvPr>
            <p:cNvSpPr txBox="1"/>
            <p:nvPr/>
          </p:nvSpPr>
          <p:spPr>
            <a:xfrm>
              <a:off x="8366264" y="3989144"/>
              <a:ext cx="3001298" cy="1495794"/>
            </a:xfrm>
            <a:prstGeom prst="rect">
              <a:avLst/>
            </a:prstGeom>
            <a:noFill/>
          </p:spPr>
          <p:txBody>
            <a:bodyPr wrap="square">
              <a:spAutoFit/>
            </a:bodyPr>
            <a:lstStyle/>
            <a:p>
              <a:pPr marL="342900" lvl="2" indent="-342900" defTabSz="456727">
                <a:lnSpc>
                  <a:spcPct val="95000"/>
                </a:lnSpc>
                <a:spcBef>
                  <a:spcPts val="400"/>
                </a:spcBef>
                <a:spcAft>
                  <a:spcPts val="400"/>
                </a:spcAft>
                <a:buSzPct val="90000"/>
                <a:buFont typeface="Arial"/>
                <a:buChar char="•"/>
              </a:pPr>
              <a:r>
                <a:rPr lang="en-US" sz="2400" spc="-20" dirty="0"/>
                <a:t>Important lists and actions not used as frequently as other menus</a:t>
              </a:r>
            </a:p>
          </p:txBody>
        </p:sp>
        <p:sp>
          <p:nvSpPr>
            <p:cNvPr id="69" name="TextBox 68">
              <a:extLst>
                <a:ext uri="{FF2B5EF4-FFF2-40B4-BE49-F238E27FC236}">
                  <a16:creationId xmlns:a16="http://schemas.microsoft.com/office/drawing/2014/main" id="{06E0CA00-1B64-418B-9819-72E957B79BD1}"/>
                </a:ext>
              </a:extLst>
            </p:cNvPr>
            <p:cNvSpPr txBox="1"/>
            <p:nvPr/>
          </p:nvSpPr>
          <p:spPr>
            <a:xfrm>
              <a:off x="8366264" y="18536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03</a:t>
              </a:r>
            </a:p>
          </p:txBody>
        </p:sp>
        <p:cxnSp>
          <p:nvCxnSpPr>
            <p:cNvPr id="73" name="Straight Connector 72">
              <a:extLst>
                <a:ext uri="{FF2B5EF4-FFF2-40B4-BE49-F238E27FC236}">
                  <a16:creationId xmlns:a16="http://schemas.microsoft.com/office/drawing/2014/main" id="{3BD1FCEF-CFA8-4AF3-8585-841DBF1137E3}"/>
                </a:ext>
              </a:extLst>
            </p:cNvPr>
            <p:cNvCxnSpPr>
              <a:cxnSpLocks/>
            </p:cNvCxnSpPr>
            <p:nvPr/>
          </p:nvCxnSpPr>
          <p:spPr>
            <a:xfrm>
              <a:off x="9333513" y="27452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2597187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322"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1261884"/>
          </a:xfrm>
          <a:prstGeom prst="rect">
            <a:avLst/>
          </a:prstGeom>
          <a:noFill/>
        </p:spPr>
        <p:txBody>
          <a:bodyPr wrap="square">
            <a:spAutoFit/>
          </a:bodyPr>
          <a:lstStyle/>
          <a:p>
            <a:r>
              <a:rPr lang="en-US" sz="2400" dirty="0"/>
              <a:t>Your company opened a gift shop and you started stocking the following items. Set them up in QuickBooks:</a:t>
            </a:r>
          </a:p>
          <a:p>
            <a:r>
              <a:rPr lang="en-US" sz="2800" b="1" dirty="0">
                <a:solidFill>
                  <a:srgbClr val="00B4B4"/>
                </a:solidFill>
              </a:rPr>
              <a:t>Water Bottle - SKU #482379</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Your Turn #2…Lesson 10 </a:t>
            </a:r>
          </a:p>
        </p:txBody>
      </p:sp>
      <p:grpSp>
        <p:nvGrpSpPr>
          <p:cNvPr id="2" name="Group 1">
            <a:extLst>
              <a:ext uri="{FF2B5EF4-FFF2-40B4-BE49-F238E27FC236}">
                <a16:creationId xmlns:a16="http://schemas.microsoft.com/office/drawing/2014/main" id="{DE665989-831A-4BEE-943F-ACB7DDD4A267}"/>
              </a:ext>
            </a:extLst>
          </p:cNvPr>
          <p:cNvGrpSpPr/>
          <p:nvPr/>
        </p:nvGrpSpPr>
        <p:grpSpPr>
          <a:xfrm>
            <a:off x="564105" y="2959100"/>
            <a:ext cx="2581367" cy="2603500"/>
            <a:chOff x="564105" y="2959100"/>
            <a:chExt cx="2581367" cy="2603500"/>
          </a:xfrm>
        </p:grpSpPr>
        <p:sp>
          <p:nvSpPr>
            <p:cNvPr id="6" name="Rectangle 5">
              <a:extLst>
                <a:ext uri="{FF2B5EF4-FFF2-40B4-BE49-F238E27FC236}">
                  <a16:creationId xmlns:a16="http://schemas.microsoft.com/office/drawing/2014/main" id="{38EC8C75-FD31-4506-93B0-D2BD86168FBE}"/>
                </a:ext>
              </a:extLst>
            </p:cNvPr>
            <p:cNvSpPr/>
            <p:nvPr/>
          </p:nvSpPr>
          <p:spPr>
            <a:xfrm>
              <a:off x="564105"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664720" y="3476020"/>
              <a:ext cx="2380137" cy="1569660"/>
            </a:xfrm>
            <a:prstGeom prst="rect">
              <a:avLst/>
            </a:prstGeom>
            <a:noFill/>
          </p:spPr>
          <p:txBody>
            <a:bodyPr wrap="square">
              <a:spAutoFit/>
            </a:bodyPr>
            <a:lstStyle/>
            <a:p>
              <a:pPr algn="ctr"/>
              <a:r>
                <a:rPr lang="en-US" sz="2400" b="1" dirty="0"/>
                <a:t>Sales Price </a:t>
              </a:r>
              <a:br>
                <a:rPr lang="en-US" sz="2400" b="1" dirty="0"/>
              </a:br>
              <a:r>
                <a:rPr lang="en-US" sz="2400" dirty="0"/>
                <a:t>– $18 tracked to Sales account. Add HST.</a:t>
              </a:r>
            </a:p>
          </p:txBody>
        </p:sp>
      </p:grpSp>
      <p:grpSp>
        <p:nvGrpSpPr>
          <p:cNvPr id="3" name="Group 2">
            <a:extLst>
              <a:ext uri="{FF2B5EF4-FFF2-40B4-BE49-F238E27FC236}">
                <a16:creationId xmlns:a16="http://schemas.microsoft.com/office/drawing/2014/main" id="{3FB2156D-6718-482F-94C4-E41ED6C130E2}"/>
              </a:ext>
            </a:extLst>
          </p:cNvPr>
          <p:cNvGrpSpPr/>
          <p:nvPr/>
        </p:nvGrpSpPr>
        <p:grpSpPr>
          <a:xfrm>
            <a:off x="3390521" y="2959100"/>
            <a:ext cx="2581367" cy="2603500"/>
            <a:chOff x="3390521" y="2959100"/>
            <a:chExt cx="2581367" cy="2603500"/>
          </a:xfrm>
        </p:grpSpPr>
        <p:sp>
          <p:nvSpPr>
            <p:cNvPr id="14" name="Rectangle 13">
              <a:extLst>
                <a:ext uri="{FF2B5EF4-FFF2-40B4-BE49-F238E27FC236}">
                  <a16:creationId xmlns:a16="http://schemas.microsoft.com/office/drawing/2014/main" id="{59D1E0D9-C872-4369-913A-B1CA56F37A49}"/>
                </a:ext>
              </a:extLst>
            </p:cNvPr>
            <p:cNvSpPr/>
            <p:nvPr/>
          </p:nvSpPr>
          <p:spPr>
            <a:xfrm>
              <a:off x="3390521"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3491136" y="3476020"/>
              <a:ext cx="2380137" cy="1569660"/>
            </a:xfrm>
            <a:prstGeom prst="rect">
              <a:avLst/>
            </a:prstGeom>
            <a:noFill/>
          </p:spPr>
          <p:txBody>
            <a:bodyPr wrap="square">
              <a:spAutoFit/>
            </a:bodyPr>
            <a:lstStyle/>
            <a:p>
              <a:pPr algn="ctr"/>
              <a:r>
                <a:rPr lang="en-US" sz="2400" b="1" dirty="0"/>
                <a:t>Description </a:t>
              </a:r>
            </a:p>
            <a:p>
              <a:pPr algn="ctr"/>
              <a:r>
                <a:rPr lang="en-US" sz="2400" dirty="0"/>
                <a:t>– 16oz. Stainless Steel water bottle</a:t>
              </a:r>
            </a:p>
          </p:txBody>
        </p:sp>
      </p:grpSp>
      <p:grpSp>
        <p:nvGrpSpPr>
          <p:cNvPr id="4" name="Group 3">
            <a:extLst>
              <a:ext uri="{FF2B5EF4-FFF2-40B4-BE49-F238E27FC236}">
                <a16:creationId xmlns:a16="http://schemas.microsoft.com/office/drawing/2014/main" id="{60A47E97-74BE-4EEC-9C56-71192123564D}"/>
              </a:ext>
            </a:extLst>
          </p:cNvPr>
          <p:cNvGrpSpPr/>
          <p:nvPr/>
        </p:nvGrpSpPr>
        <p:grpSpPr>
          <a:xfrm>
            <a:off x="6216937" y="2959100"/>
            <a:ext cx="2581367" cy="2603500"/>
            <a:chOff x="6216937" y="2959100"/>
            <a:chExt cx="2581367" cy="2603500"/>
          </a:xfrm>
        </p:grpSpPr>
        <p:sp>
          <p:nvSpPr>
            <p:cNvPr id="18" name="Rectangle 17">
              <a:extLst>
                <a:ext uri="{FF2B5EF4-FFF2-40B4-BE49-F238E27FC236}">
                  <a16:creationId xmlns:a16="http://schemas.microsoft.com/office/drawing/2014/main" id="{23E71880-CA0D-4AE8-BC19-455F9400ADB2}"/>
                </a:ext>
              </a:extLst>
            </p:cNvPr>
            <p:cNvSpPr/>
            <p:nvPr/>
          </p:nvSpPr>
          <p:spPr>
            <a:xfrm>
              <a:off x="6216937"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6317552" y="3476020"/>
              <a:ext cx="2380137" cy="1569660"/>
            </a:xfrm>
            <a:prstGeom prst="rect">
              <a:avLst/>
            </a:prstGeom>
            <a:noFill/>
          </p:spPr>
          <p:txBody>
            <a:bodyPr wrap="square">
              <a:spAutoFit/>
            </a:bodyPr>
            <a:lstStyle/>
            <a:p>
              <a:pPr algn="ctr"/>
              <a:r>
                <a:rPr lang="en-US" sz="2400" b="1" dirty="0"/>
                <a:t>Cost to purchase </a:t>
              </a:r>
              <a:r>
                <a:rPr lang="en-US" sz="2400" dirty="0"/>
                <a:t>– $7.34 tracked to Cost of Goods Sold. Add HST.</a:t>
              </a:r>
            </a:p>
          </p:txBody>
        </p:sp>
      </p:grpSp>
      <p:grpSp>
        <p:nvGrpSpPr>
          <p:cNvPr id="5" name="Group 4">
            <a:extLst>
              <a:ext uri="{FF2B5EF4-FFF2-40B4-BE49-F238E27FC236}">
                <a16:creationId xmlns:a16="http://schemas.microsoft.com/office/drawing/2014/main" id="{B4F2391D-1205-4D09-89EA-C1A02F2996A1}"/>
              </a:ext>
            </a:extLst>
          </p:cNvPr>
          <p:cNvGrpSpPr/>
          <p:nvPr/>
        </p:nvGrpSpPr>
        <p:grpSpPr>
          <a:xfrm>
            <a:off x="9043352" y="2959100"/>
            <a:ext cx="2581367" cy="2603500"/>
            <a:chOff x="9043352" y="2959100"/>
            <a:chExt cx="2581367" cy="2603500"/>
          </a:xfrm>
        </p:grpSpPr>
        <p:sp>
          <p:nvSpPr>
            <p:cNvPr id="21" name="Rectangle 20">
              <a:extLst>
                <a:ext uri="{FF2B5EF4-FFF2-40B4-BE49-F238E27FC236}">
                  <a16:creationId xmlns:a16="http://schemas.microsoft.com/office/drawing/2014/main" id="{6520B291-F364-40C0-9FCB-58300A9E5CD4}"/>
                </a:ext>
              </a:extLst>
            </p:cNvPr>
            <p:cNvSpPr/>
            <p:nvPr/>
          </p:nvSpPr>
          <p:spPr>
            <a:xfrm>
              <a:off x="9043352"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2" name="TextBox 21">
              <a:extLst>
                <a:ext uri="{FF2B5EF4-FFF2-40B4-BE49-F238E27FC236}">
                  <a16:creationId xmlns:a16="http://schemas.microsoft.com/office/drawing/2014/main" id="{60B096C0-CEA3-4FD1-9E0A-DA5F651A2954}"/>
                </a:ext>
              </a:extLst>
            </p:cNvPr>
            <p:cNvSpPr txBox="1"/>
            <p:nvPr/>
          </p:nvSpPr>
          <p:spPr>
            <a:xfrm>
              <a:off x="9143967" y="3660686"/>
              <a:ext cx="2380137" cy="1200329"/>
            </a:xfrm>
            <a:prstGeom prst="rect">
              <a:avLst/>
            </a:prstGeom>
            <a:noFill/>
          </p:spPr>
          <p:txBody>
            <a:bodyPr wrap="square">
              <a:spAutoFit/>
            </a:bodyPr>
            <a:lstStyle/>
            <a:p>
              <a:pPr algn="ctr"/>
              <a:r>
                <a:rPr lang="en-US" sz="2400" dirty="0"/>
                <a:t>When in stock track them to Inventory Asset.</a:t>
              </a:r>
            </a:p>
          </p:txBody>
        </p:sp>
      </p:grpSp>
    </p:spTree>
    <p:extLst>
      <p:ext uri="{BB962C8B-B14F-4D97-AF65-F5344CB8AC3E}">
        <p14:creationId xmlns:p14="http://schemas.microsoft.com/office/powerpoint/2010/main" val="243629851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3346"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892552"/>
          </a:xfrm>
          <a:prstGeom prst="rect">
            <a:avLst/>
          </a:prstGeom>
          <a:noFill/>
        </p:spPr>
        <p:txBody>
          <a:bodyPr wrap="square">
            <a:spAutoFit/>
          </a:bodyPr>
          <a:lstStyle/>
          <a:p>
            <a:r>
              <a:rPr lang="en-US" sz="2400" dirty="0"/>
              <a:t>Add this item…</a:t>
            </a:r>
          </a:p>
          <a:p>
            <a:r>
              <a:rPr lang="en-US" sz="2800" b="1" dirty="0">
                <a:solidFill>
                  <a:srgbClr val="00B4B4"/>
                </a:solidFill>
              </a:rPr>
              <a:t>Umbrella - SKU #89887</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Your Turn #3…Lesson 10 </a:t>
            </a:r>
          </a:p>
        </p:txBody>
      </p:sp>
      <p:grpSp>
        <p:nvGrpSpPr>
          <p:cNvPr id="2" name="Group 1">
            <a:extLst>
              <a:ext uri="{FF2B5EF4-FFF2-40B4-BE49-F238E27FC236}">
                <a16:creationId xmlns:a16="http://schemas.microsoft.com/office/drawing/2014/main" id="{DE665989-831A-4BEE-943F-ACB7DDD4A267}"/>
              </a:ext>
            </a:extLst>
          </p:cNvPr>
          <p:cNvGrpSpPr/>
          <p:nvPr/>
        </p:nvGrpSpPr>
        <p:grpSpPr>
          <a:xfrm>
            <a:off x="564105" y="2654300"/>
            <a:ext cx="2581367" cy="2603500"/>
            <a:chOff x="564105" y="2959100"/>
            <a:chExt cx="2581367" cy="2603500"/>
          </a:xfrm>
        </p:grpSpPr>
        <p:sp>
          <p:nvSpPr>
            <p:cNvPr id="6" name="Rectangle 5">
              <a:extLst>
                <a:ext uri="{FF2B5EF4-FFF2-40B4-BE49-F238E27FC236}">
                  <a16:creationId xmlns:a16="http://schemas.microsoft.com/office/drawing/2014/main" id="{38EC8C75-FD31-4506-93B0-D2BD86168FBE}"/>
                </a:ext>
              </a:extLst>
            </p:cNvPr>
            <p:cNvSpPr/>
            <p:nvPr/>
          </p:nvSpPr>
          <p:spPr>
            <a:xfrm>
              <a:off x="564105"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664720" y="3476020"/>
              <a:ext cx="2380137" cy="1569660"/>
            </a:xfrm>
            <a:prstGeom prst="rect">
              <a:avLst/>
            </a:prstGeom>
            <a:noFill/>
          </p:spPr>
          <p:txBody>
            <a:bodyPr wrap="square">
              <a:spAutoFit/>
            </a:bodyPr>
            <a:lstStyle/>
            <a:p>
              <a:pPr algn="ctr"/>
              <a:r>
                <a:rPr lang="en-US" sz="2400" b="1" dirty="0"/>
                <a:t>Sales Price </a:t>
              </a:r>
              <a:br>
                <a:rPr lang="en-US" sz="2400" b="1" dirty="0"/>
              </a:br>
              <a:r>
                <a:rPr lang="en-US" sz="2400" dirty="0"/>
                <a:t>– $19.95 tracked to Sales account. Add HST.</a:t>
              </a:r>
            </a:p>
          </p:txBody>
        </p:sp>
      </p:grpSp>
      <p:grpSp>
        <p:nvGrpSpPr>
          <p:cNvPr id="3" name="Group 2">
            <a:extLst>
              <a:ext uri="{FF2B5EF4-FFF2-40B4-BE49-F238E27FC236}">
                <a16:creationId xmlns:a16="http://schemas.microsoft.com/office/drawing/2014/main" id="{3FB2156D-6718-482F-94C4-E41ED6C130E2}"/>
              </a:ext>
            </a:extLst>
          </p:cNvPr>
          <p:cNvGrpSpPr/>
          <p:nvPr/>
        </p:nvGrpSpPr>
        <p:grpSpPr>
          <a:xfrm>
            <a:off x="3390521" y="2654300"/>
            <a:ext cx="2581367" cy="2603500"/>
            <a:chOff x="3390521" y="2959100"/>
            <a:chExt cx="2581367" cy="2603500"/>
          </a:xfrm>
        </p:grpSpPr>
        <p:sp>
          <p:nvSpPr>
            <p:cNvPr id="14" name="Rectangle 13">
              <a:extLst>
                <a:ext uri="{FF2B5EF4-FFF2-40B4-BE49-F238E27FC236}">
                  <a16:creationId xmlns:a16="http://schemas.microsoft.com/office/drawing/2014/main" id="{59D1E0D9-C872-4369-913A-B1CA56F37A49}"/>
                </a:ext>
              </a:extLst>
            </p:cNvPr>
            <p:cNvSpPr/>
            <p:nvPr/>
          </p:nvSpPr>
          <p:spPr>
            <a:xfrm>
              <a:off x="3390521"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3491136" y="3660686"/>
              <a:ext cx="2380137" cy="1200329"/>
            </a:xfrm>
            <a:prstGeom prst="rect">
              <a:avLst/>
            </a:prstGeom>
            <a:noFill/>
          </p:spPr>
          <p:txBody>
            <a:bodyPr wrap="square">
              <a:spAutoFit/>
            </a:bodyPr>
            <a:lstStyle/>
            <a:p>
              <a:pPr algn="ctr"/>
              <a:r>
                <a:rPr lang="en-US" sz="2400" b="1" dirty="0"/>
                <a:t>Description </a:t>
              </a:r>
            </a:p>
            <a:p>
              <a:pPr algn="ctr"/>
              <a:r>
                <a:rPr lang="en-US" sz="2400" dirty="0"/>
                <a:t>– Black umbrella medium</a:t>
              </a:r>
            </a:p>
          </p:txBody>
        </p:sp>
      </p:grpSp>
      <p:grpSp>
        <p:nvGrpSpPr>
          <p:cNvPr id="4" name="Group 3">
            <a:extLst>
              <a:ext uri="{FF2B5EF4-FFF2-40B4-BE49-F238E27FC236}">
                <a16:creationId xmlns:a16="http://schemas.microsoft.com/office/drawing/2014/main" id="{60A47E97-74BE-4EEC-9C56-71192123564D}"/>
              </a:ext>
            </a:extLst>
          </p:cNvPr>
          <p:cNvGrpSpPr/>
          <p:nvPr/>
        </p:nvGrpSpPr>
        <p:grpSpPr>
          <a:xfrm>
            <a:off x="6216937" y="2654300"/>
            <a:ext cx="2581367" cy="2603500"/>
            <a:chOff x="6216937" y="2959100"/>
            <a:chExt cx="2581367" cy="2603500"/>
          </a:xfrm>
        </p:grpSpPr>
        <p:sp>
          <p:nvSpPr>
            <p:cNvPr id="18" name="Rectangle 17">
              <a:extLst>
                <a:ext uri="{FF2B5EF4-FFF2-40B4-BE49-F238E27FC236}">
                  <a16:creationId xmlns:a16="http://schemas.microsoft.com/office/drawing/2014/main" id="{23E71880-CA0D-4AE8-BC19-455F9400ADB2}"/>
                </a:ext>
              </a:extLst>
            </p:cNvPr>
            <p:cNvSpPr/>
            <p:nvPr/>
          </p:nvSpPr>
          <p:spPr>
            <a:xfrm>
              <a:off x="6216937"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6317552" y="3476020"/>
              <a:ext cx="2380137" cy="1569660"/>
            </a:xfrm>
            <a:prstGeom prst="rect">
              <a:avLst/>
            </a:prstGeom>
            <a:noFill/>
          </p:spPr>
          <p:txBody>
            <a:bodyPr wrap="square">
              <a:spAutoFit/>
            </a:bodyPr>
            <a:lstStyle/>
            <a:p>
              <a:pPr algn="ctr"/>
              <a:r>
                <a:rPr lang="en-US" sz="2400" b="1" dirty="0"/>
                <a:t>Cost to purchase </a:t>
              </a:r>
              <a:r>
                <a:rPr lang="en-US" sz="2400" dirty="0"/>
                <a:t>– $3.88 tracked to Cost of Goods Sold. Add HST.</a:t>
              </a:r>
            </a:p>
          </p:txBody>
        </p:sp>
      </p:grpSp>
      <p:grpSp>
        <p:nvGrpSpPr>
          <p:cNvPr id="5" name="Group 4">
            <a:extLst>
              <a:ext uri="{FF2B5EF4-FFF2-40B4-BE49-F238E27FC236}">
                <a16:creationId xmlns:a16="http://schemas.microsoft.com/office/drawing/2014/main" id="{B4F2391D-1205-4D09-89EA-C1A02F2996A1}"/>
              </a:ext>
            </a:extLst>
          </p:cNvPr>
          <p:cNvGrpSpPr/>
          <p:nvPr/>
        </p:nvGrpSpPr>
        <p:grpSpPr>
          <a:xfrm>
            <a:off x="9043352" y="2654300"/>
            <a:ext cx="2581367" cy="2603500"/>
            <a:chOff x="9043352" y="2959100"/>
            <a:chExt cx="2581367" cy="2603500"/>
          </a:xfrm>
        </p:grpSpPr>
        <p:sp>
          <p:nvSpPr>
            <p:cNvPr id="21" name="Rectangle 20">
              <a:extLst>
                <a:ext uri="{FF2B5EF4-FFF2-40B4-BE49-F238E27FC236}">
                  <a16:creationId xmlns:a16="http://schemas.microsoft.com/office/drawing/2014/main" id="{6520B291-F364-40C0-9FCB-58300A9E5CD4}"/>
                </a:ext>
              </a:extLst>
            </p:cNvPr>
            <p:cNvSpPr/>
            <p:nvPr/>
          </p:nvSpPr>
          <p:spPr>
            <a:xfrm>
              <a:off x="9043352"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2" name="TextBox 21">
              <a:extLst>
                <a:ext uri="{FF2B5EF4-FFF2-40B4-BE49-F238E27FC236}">
                  <a16:creationId xmlns:a16="http://schemas.microsoft.com/office/drawing/2014/main" id="{60B096C0-CEA3-4FD1-9E0A-DA5F651A2954}"/>
                </a:ext>
              </a:extLst>
            </p:cNvPr>
            <p:cNvSpPr txBox="1"/>
            <p:nvPr/>
          </p:nvSpPr>
          <p:spPr>
            <a:xfrm>
              <a:off x="9143967" y="3660686"/>
              <a:ext cx="2380137" cy="1200329"/>
            </a:xfrm>
            <a:prstGeom prst="rect">
              <a:avLst/>
            </a:prstGeom>
            <a:noFill/>
          </p:spPr>
          <p:txBody>
            <a:bodyPr wrap="square">
              <a:spAutoFit/>
            </a:bodyPr>
            <a:lstStyle/>
            <a:p>
              <a:pPr algn="ctr"/>
              <a:r>
                <a:rPr lang="en-US" sz="2400" dirty="0"/>
                <a:t>When in stock track them to Inventory Asset.</a:t>
              </a:r>
            </a:p>
          </p:txBody>
        </p:sp>
      </p:grpSp>
    </p:spTree>
    <p:extLst>
      <p:ext uri="{BB962C8B-B14F-4D97-AF65-F5344CB8AC3E}">
        <p14:creationId xmlns:p14="http://schemas.microsoft.com/office/powerpoint/2010/main" val="182690068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4370"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892552"/>
          </a:xfrm>
          <a:prstGeom prst="rect">
            <a:avLst/>
          </a:prstGeom>
          <a:noFill/>
        </p:spPr>
        <p:txBody>
          <a:bodyPr wrap="square">
            <a:spAutoFit/>
          </a:bodyPr>
          <a:lstStyle/>
          <a:p>
            <a:r>
              <a:rPr lang="en-US" sz="2400" dirty="0"/>
              <a:t>Add this item…</a:t>
            </a:r>
          </a:p>
          <a:p>
            <a:r>
              <a:rPr lang="en-US" sz="2800" b="1" dirty="0">
                <a:solidFill>
                  <a:srgbClr val="00B4B4"/>
                </a:solidFill>
              </a:rPr>
              <a:t>Headphones - SKU #99202</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Your Turn #4…Lesson 10 </a:t>
            </a:r>
          </a:p>
        </p:txBody>
      </p:sp>
      <p:grpSp>
        <p:nvGrpSpPr>
          <p:cNvPr id="2" name="Group 1">
            <a:extLst>
              <a:ext uri="{FF2B5EF4-FFF2-40B4-BE49-F238E27FC236}">
                <a16:creationId xmlns:a16="http://schemas.microsoft.com/office/drawing/2014/main" id="{DE665989-831A-4BEE-943F-ACB7DDD4A267}"/>
              </a:ext>
            </a:extLst>
          </p:cNvPr>
          <p:cNvGrpSpPr/>
          <p:nvPr/>
        </p:nvGrpSpPr>
        <p:grpSpPr>
          <a:xfrm>
            <a:off x="564105" y="2654300"/>
            <a:ext cx="2581367" cy="2603500"/>
            <a:chOff x="564105" y="2959100"/>
            <a:chExt cx="2581367" cy="2603500"/>
          </a:xfrm>
        </p:grpSpPr>
        <p:sp>
          <p:nvSpPr>
            <p:cNvPr id="6" name="Rectangle 5">
              <a:extLst>
                <a:ext uri="{FF2B5EF4-FFF2-40B4-BE49-F238E27FC236}">
                  <a16:creationId xmlns:a16="http://schemas.microsoft.com/office/drawing/2014/main" id="{38EC8C75-FD31-4506-93B0-D2BD86168FBE}"/>
                </a:ext>
              </a:extLst>
            </p:cNvPr>
            <p:cNvSpPr/>
            <p:nvPr/>
          </p:nvSpPr>
          <p:spPr>
            <a:xfrm>
              <a:off x="564105"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664720" y="3476020"/>
              <a:ext cx="2380137" cy="1938992"/>
            </a:xfrm>
            <a:prstGeom prst="rect">
              <a:avLst/>
            </a:prstGeom>
            <a:noFill/>
          </p:spPr>
          <p:txBody>
            <a:bodyPr wrap="square">
              <a:spAutoFit/>
            </a:bodyPr>
            <a:lstStyle/>
            <a:p>
              <a:pPr algn="ctr"/>
              <a:r>
                <a:rPr lang="en-US" sz="2400" b="1" dirty="0"/>
                <a:t>Sales Price </a:t>
              </a:r>
              <a:br>
                <a:rPr lang="en-US" sz="2400" b="1" dirty="0"/>
              </a:br>
              <a:r>
                <a:rPr lang="en-US" sz="2400" dirty="0"/>
                <a:t>– $13.95 tracked to Sales account. Add HST.</a:t>
              </a:r>
            </a:p>
            <a:p>
              <a:pPr algn="ctr"/>
              <a:endParaRPr lang="en-US" sz="2400" dirty="0"/>
            </a:p>
          </p:txBody>
        </p:sp>
      </p:grpSp>
      <p:grpSp>
        <p:nvGrpSpPr>
          <p:cNvPr id="3" name="Group 2">
            <a:extLst>
              <a:ext uri="{FF2B5EF4-FFF2-40B4-BE49-F238E27FC236}">
                <a16:creationId xmlns:a16="http://schemas.microsoft.com/office/drawing/2014/main" id="{3FB2156D-6718-482F-94C4-E41ED6C130E2}"/>
              </a:ext>
            </a:extLst>
          </p:cNvPr>
          <p:cNvGrpSpPr/>
          <p:nvPr/>
        </p:nvGrpSpPr>
        <p:grpSpPr>
          <a:xfrm>
            <a:off x="3390521" y="2654300"/>
            <a:ext cx="2581367" cy="2603500"/>
            <a:chOff x="3390521" y="2959100"/>
            <a:chExt cx="2581367" cy="2603500"/>
          </a:xfrm>
        </p:grpSpPr>
        <p:sp>
          <p:nvSpPr>
            <p:cNvPr id="14" name="Rectangle 13">
              <a:extLst>
                <a:ext uri="{FF2B5EF4-FFF2-40B4-BE49-F238E27FC236}">
                  <a16:creationId xmlns:a16="http://schemas.microsoft.com/office/drawing/2014/main" id="{59D1E0D9-C872-4369-913A-B1CA56F37A49}"/>
                </a:ext>
              </a:extLst>
            </p:cNvPr>
            <p:cNvSpPr/>
            <p:nvPr/>
          </p:nvSpPr>
          <p:spPr>
            <a:xfrm>
              <a:off x="3390521"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3491136" y="3660686"/>
              <a:ext cx="2380137" cy="1200329"/>
            </a:xfrm>
            <a:prstGeom prst="rect">
              <a:avLst/>
            </a:prstGeom>
            <a:noFill/>
          </p:spPr>
          <p:txBody>
            <a:bodyPr wrap="square">
              <a:spAutoFit/>
            </a:bodyPr>
            <a:lstStyle/>
            <a:p>
              <a:pPr algn="ctr"/>
              <a:r>
                <a:rPr lang="en-US" sz="2400" b="1" dirty="0"/>
                <a:t>Description </a:t>
              </a:r>
            </a:p>
            <a:p>
              <a:pPr algn="ctr"/>
              <a:r>
                <a:rPr lang="en-US" sz="2400" dirty="0"/>
                <a:t>– White deluxe headphones</a:t>
              </a:r>
            </a:p>
          </p:txBody>
        </p:sp>
      </p:grpSp>
      <p:grpSp>
        <p:nvGrpSpPr>
          <p:cNvPr id="4" name="Group 3">
            <a:extLst>
              <a:ext uri="{FF2B5EF4-FFF2-40B4-BE49-F238E27FC236}">
                <a16:creationId xmlns:a16="http://schemas.microsoft.com/office/drawing/2014/main" id="{60A47E97-74BE-4EEC-9C56-71192123564D}"/>
              </a:ext>
            </a:extLst>
          </p:cNvPr>
          <p:cNvGrpSpPr/>
          <p:nvPr/>
        </p:nvGrpSpPr>
        <p:grpSpPr>
          <a:xfrm>
            <a:off x="6216937" y="2654300"/>
            <a:ext cx="2581367" cy="2603500"/>
            <a:chOff x="6216937" y="2959100"/>
            <a:chExt cx="2581367" cy="2603500"/>
          </a:xfrm>
        </p:grpSpPr>
        <p:sp>
          <p:nvSpPr>
            <p:cNvPr id="18" name="Rectangle 17">
              <a:extLst>
                <a:ext uri="{FF2B5EF4-FFF2-40B4-BE49-F238E27FC236}">
                  <a16:creationId xmlns:a16="http://schemas.microsoft.com/office/drawing/2014/main" id="{23E71880-CA0D-4AE8-BC19-455F9400ADB2}"/>
                </a:ext>
              </a:extLst>
            </p:cNvPr>
            <p:cNvSpPr/>
            <p:nvPr/>
          </p:nvSpPr>
          <p:spPr>
            <a:xfrm>
              <a:off x="6216937"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6317552" y="3476020"/>
              <a:ext cx="2380137" cy="1569660"/>
            </a:xfrm>
            <a:prstGeom prst="rect">
              <a:avLst/>
            </a:prstGeom>
            <a:noFill/>
          </p:spPr>
          <p:txBody>
            <a:bodyPr wrap="square">
              <a:spAutoFit/>
            </a:bodyPr>
            <a:lstStyle/>
            <a:p>
              <a:pPr algn="ctr"/>
              <a:r>
                <a:rPr lang="en-US" sz="2400" b="1" dirty="0"/>
                <a:t>Cost to purchase </a:t>
              </a:r>
              <a:r>
                <a:rPr lang="en-US" sz="2400" dirty="0"/>
                <a:t>– $2.78 tracked to Cost of Goods Sold. Add HST.</a:t>
              </a:r>
            </a:p>
          </p:txBody>
        </p:sp>
      </p:grpSp>
      <p:grpSp>
        <p:nvGrpSpPr>
          <p:cNvPr id="5" name="Group 4">
            <a:extLst>
              <a:ext uri="{FF2B5EF4-FFF2-40B4-BE49-F238E27FC236}">
                <a16:creationId xmlns:a16="http://schemas.microsoft.com/office/drawing/2014/main" id="{B4F2391D-1205-4D09-89EA-C1A02F2996A1}"/>
              </a:ext>
            </a:extLst>
          </p:cNvPr>
          <p:cNvGrpSpPr/>
          <p:nvPr/>
        </p:nvGrpSpPr>
        <p:grpSpPr>
          <a:xfrm>
            <a:off x="9043352" y="2654300"/>
            <a:ext cx="2581367" cy="2603500"/>
            <a:chOff x="9043352" y="2959100"/>
            <a:chExt cx="2581367" cy="2603500"/>
          </a:xfrm>
        </p:grpSpPr>
        <p:sp>
          <p:nvSpPr>
            <p:cNvPr id="21" name="Rectangle 20">
              <a:extLst>
                <a:ext uri="{FF2B5EF4-FFF2-40B4-BE49-F238E27FC236}">
                  <a16:creationId xmlns:a16="http://schemas.microsoft.com/office/drawing/2014/main" id="{6520B291-F364-40C0-9FCB-58300A9E5CD4}"/>
                </a:ext>
              </a:extLst>
            </p:cNvPr>
            <p:cNvSpPr/>
            <p:nvPr/>
          </p:nvSpPr>
          <p:spPr>
            <a:xfrm>
              <a:off x="9043352"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2" name="TextBox 21">
              <a:extLst>
                <a:ext uri="{FF2B5EF4-FFF2-40B4-BE49-F238E27FC236}">
                  <a16:creationId xmlns:a16="http://schemas.microsoft.com/office/drawing/2014/main" id="{60B096C0-CEA3-4FD1-9E0A-DA5F651A2954}"/>
                </a:ext>
              </a:extLst>
            </p:cNvPr>
            <p:cNvSpPr txBox="1"/>
            <p:nvPr/>
          </p:nvSpPr>
          <p:spPr>
            <a:xfrm>
              <a:off x="9143967" y="3660686"/>
              <a:ext cx="2380137" cy="1200329"/>
            </a:xfrm>
            <a:prstGeom prst="rect">
              <a:avLst/>
            </a:prstGeom>
            <a:noFill/>
          </p:spPr>
          <p:txBody>
            <a:bodyPr wrap="square">
              <a:spAutoFit/>
            </a:bodyPr>
            <a:lstStyle/>
            <a:p>
              <a:pPr algn="ctr"/>
              <a:r>
                <a:rPr lang="en-US" sz="2400" dirty="0"/>
                <a:t>When in stock track them to Inventory Asset.</a:t>
              </a:r>
            </a:p>
          </p:txBody>
        </p:sp>
      </p:grpSp>
    </p:spTree>
    <p:extLst>
      <p:ext uri="{BB962C8B-B14F-4D97-AF65-F5344CB8AC3E}">
        <p14:creationId xmlns:p14="http://schemas.microsoft.com/office/powerpoint/2010/main" val="142645112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5394"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892552"/>
          </a:xfrm>
          <a:prstGeom prst="rect">
            <a:avLst/>
          </a:prstGeom>
          <a:noFill/>
        </p:spPr>
        <p:txBody>
          <a:bodyPr wrap="square">
            <a:spAutoFit/>
          </a:bodyPr>
          <a:lstStyle/>
          <a:p>
            <a:r>
              <a:rPr lang="en-US" sz="2400" dirty="0"/>
              <a:t>Add this item…</a:t>
            </a:r>
          </a:p>
          <a:p>
            <a:r>
              <a:rPr lang="en-US" sz="2800" b="1" dirty="0">
                <a:solidFill>
                  <a:srgbClr val="00B4B4"/>
                </a:solidFill>
              </a:rPr>
              <a:t>Cell Phone Charger - SKU #99102</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Your Turn #5…Lesson 10 </a:t>
            </a:r>
          </a:p>
        </p:txBody>
      </p:sp>
      <p:grpSp>
        <p:nvGrpSpPr>
          <p:cNvPr id="2" name="Group 1">
            <a:extLst>
              <a:ext uri="{FF2B5EF4-FFF2-40B4-BE49-F238E27FC236}">
                <a16:creationId xmlns:a16="http://schemas.microsoft.com/office/drawing/2014/main" id="{DE665989-831A-4BEE-943F-ACB7DDD4A267}"/>
              </a:ext>
            </a:extLst>
          </p:cNvPr>
          <p:cNvGrpSpPr/>
          <p:nvPr/>
        </p:nvGrpSpPr>
        <p:grpSpPr>
          <a:xfrm>
            <a:off x="564105" y="2654300"/>
            <a:ext cx="2581367" cy="2603500"/>
            <a:chOff x="564105" y="2959100"/>
            <a:chExt cx="2581367" cy="2603500"/>
          </a:xfrm>
        </p:grpSpPr>
        <p:sp>
          <p:nvSpPr>
            <p:cNvPr id="6" name="Rectangle 5">
              <a:extLst>
                <a:ext uri="{FF2B5EF4-FFF2-40B4-BE49-F238E27FC236}">
                  <a16:creationId xmlns:a16="http://schemas.microsoft.com/office/drawing/2014/main" id="{38EC8C75-FD31-4506-93B0-D2BD86168FBE}"/>
                </a:ext>
              </a:extLst>
            </p:cNvPr>
            <p:cNvSpPr/>
            <p:nvPr/>
          </p:nvSpPr>
          <p:spPr>
            <a:xfrm>
              <a:off x="564105"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664720" y="3476020"/>
              <a:ext cx="2380137" cy="1569660"/>
            </a:xfrm>
            <a:prstGeom prst="rect">
              <a:avLst/>
            </a:prstGeom>
            <a:noFill/>
          </p:spPr>
          <p:txBody>
            <a:bodyPr wrap="square">
              <a:spAutoFit/>
            </a:bodyPr>
            <a:lstStyle/>
            <a:p>
              <a:pPr algn="ctr"/>
              <a:r>
                <a:rPr lang="en-US" sz="2400" b="1" dirty="0"/>
                <a:t>Sales Price </a:t>
              </a:r>
              <a:br>
                <a:rPr lang="en-US" sz="2400" b="1" dirty="0"/>
              </a:br>
              <a:r>
                <a:rPr lang="en-US" sz="2400" dirty="0"/>
                <a:t>– $14.95 tracked to Sales account. Add HST.</a:t>
              </a:r>
            </a:p>
          </p:txBody>
        </p:sp>
      </p:grpSp>
      <p:grpSp>
        <p:nvGrpSpPr>
          <p:cNvPr id="3" name="Group 2">
            <a:extLst>
              <a:ext uri="{FF2B5EF4-FFF2-40B4-BE49-F238E27FC236}">
                <a16:creationId xmlns:a16="http://schemas.microsoft.com/office/drawing/2014/main" id="{3FB2156D-6718-482F-94C4-E41ED6C130E2}"/>
              </a:ext>
            </a:extLst>
          </p:cNvPr>
          <p:cNvGrpSpPr/>
          <p:nvPr/>
        </p:nvGrpSpPr>
        <p:grpSpPr>
          <a:xfrm>
            <a:off x="3390521" y="2654300"/>
            <a:ext cx="2581367" cy="2603500"/>
            <a:chOff x="3390521" y="2959100"/>
            <a:chExt cx="2581367" cy="2603500"/>
          </a:xfrm>
        </p:grpSpPr>
        <p:sp>
          <p:nvSpPr>
            <p:cNvPr id="14" name="Rectangle 13">
              <a:extLst>
                <a:ext uri="{FF2B5EF4-FFF2-40B4-BE49-F238E27FC236}">
                  <a16:creationId xmlns:a16="http://schemas.microsoft.com/office/drawing/2014/main" id="{59D1E0D9-C872-4369-913A-B1CA56F37A49}"/>
                </a:ext>
              </a:extLst>
            </p:cNvPr>
            <p:cNvSpPr/>
            <p:nvPr/>
          </p:nvSpPr>
          <p:spPr>
            <a:xfrm>
              <a:off x="3390521"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3491136" y="3660686"/>
              <a:ext cx="2380137" cy="1200329"/>
            </a:xfrm>
            <a:prstGeom prst="rect">
              <a:avLst/>
            </a:prstGeom>
            <a:noFill/>
          </p:spPr>
          <p:txBody>
            <a:bodyPr wrap="square">
              <a:spAutoFit/>
            </a:bodyPr>
            <a:lstStyle/>
            <a:p>
              <a:pPr algn="ctr"/>
              <a:r>
                <a:rPr lang="en-US" sz="2400" b="1" dirty="0"/>
                <a:t>Description </a:t>
              </a:r>
            </a:p>
            <a:p>
              <a:pPr algn="ctr"/>
              <a:r>
                <a:rPr lang="en-US" sz="2400" dirty="0"/>
                <a:t>– Multi port charger</a:t>
              </a:r>
            </a:p>
          </p:txBody>
        </p:sp>
      </p:grpSp>
      <p:grpSp>
        <p:nvGrpSpPr>
          <p:cNvPr id="4" name="Group 3">
            <a:extLst>
              <a:ext uri="{FF2B5EF4-FFF2-40B4-BE49-F238E27FC236}">
                <a16:creationId xmlns:a16="http://schemas.microsoft.com/office/drawing/2014/main" id="{60A47E97-74BE-4EEC-9C56-71192123564D}"/>
              </a:ext>
            </a:extLst>
          </p:cNvPr>
          <p:cNvGrpSpPr/>
          <p:nvPr/>
        </p:nvGrpSpPr>
        <p:grpSpPr>
          <a:xfrm>
            <a:off x="6216937" y="2654300"/>
            <a:ext cx="2581367" cy="2603500"/>
            <a:chOff x="6216937" y="2959100"/>
            <a:chExt cx="2581367" cy="2603500"/>
          </a:xfrm>
        </p:grpSpPr>
        <p:sp>
          <p:nvSpPr>
            <p:cNvPr id="18" name="Rectangle 17">
              <a:extLst>
                <a:ext uri="{FF2B5EF4-FFF2-40B4-BE49-F238E27FC236}">
                  <a16:creationId xmlns:a16="http://schemas.microsoft.com/office/drawing/2014/main" id="{23E71880-CA0D-4AE8-BC19-455F9400ADB2}"/>
                </a:ext>
              </a:extLst>
            </p:cNvPr>
            <p:cNvSpPr/>
            <p:nvPr/>
          </p:nvSpPr>
          <p:spPr>
            <a:xfrm>
              <a:off x="6216937"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6317552" y="3476020"/>
              <a:ext cx="2380137" cy="1569660"/>
            </a:xfrm>
            <a:prstGeom prst="rect">
              <a:avLst/>
            </a:prstGeom>
            <a:noFill/>
          </p:spPr>
          <p:txBody>
            <a:bodyPr wrap="square">
              <a:spAutoFit/>
            </a:bodyPr>
            <a:lstStyle/>
            <a:p>
              <a:pPr algn="ctr"/>
              <a:r>
                <a:rPr lang="en-US" sz="2400" b="1" dirty="0"/>
                <a:t>Cost to purchase </a:t>
              </a:r>
              <a:r>
                <a:rPr lang="en-US" sz="2400" dirty="0"/>
                <a:t>– $5.09 tracked to Cost of Goods Sold. Add HST.</a:t>
              </a:r>
            </a:p>
          </p:txBody>
        </p:sp>
      </p:grpSp>
      <p:grpSp>
        <p:nvGrpSpPr>
          <p:cNvPr id="5" name="Group 4">
            <a:extLst>
              <a:ext uri="{FF2B5EF4-FFF2-40B4-BE49-F238E27FC236}">
                <a16:creationId xmlns:a16="http://schemas.microsoft.com/office/drawing/2014/main" id="{B4F2391D-1205-4D09-89EA-C1A02F2996A1}"/>
              </a:ext>
            </a:extLst>
          </p:cNvPr>
          <p:cNvGrpSpPr/>
          <p:nvPr/>
        </p:nvGrpSpPr>
        <p:grpSpPr>
          <a:xfrm>
            <a:off x="9043352" y="2654300"/>
            <a:ext cx="2581367" cy="2603500"/>
            <a:chOff x="9043352" y="2959100"/>
            <a:chExt cx="2581367" cy="2603500"/>
          </a:xfrm>
        </p:grpSpPr>
        <p:sp>
          <p:nvSpPr>
            <p:cNvPr id="21" name="Rectangle 20">
              <a:extLst>
                <a:ext uri="{FF2B5EF4-FFF2-40B4-BE49-F238E27FC236}">
                  <a16:creationId xmlns:a16="http://schemas.microsoft.com/office/drawing/2014/main" id="{6520B291-F364-40C0-9FCB-58300A9E5CD4}"/>
                </a:ext>
              </a:extLst>
            </p:cNvPr>
            <p:cNvSpPr/>
            <p:nvPr/>
          </p:nvSpPr>
          <p:spPr>
            <a:xfrm>
              <a:off x="9043352"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2" name="TextBox 21">
              <a:extLst>
                <a:ext uri="{FF2B5EF4-FFF2-40B4-BE49-F238E27FC236}">
                  <a16:creationId xmlns:a16="http://schemas.microsoft.com/office/drawing/2014/main" id="{60B096C0-CEA3-4FD1-9E0A-DA5F651A2954}"/>
                </a:ext>
              </a:extLst>
            </p:cNvPr>
            <p:cNvSpPr txBox="1"/>
            <p:nvPr/>
          </p:nvSpPr>
          <p:spPr>
            <a:xfrm>
              <a:off x="9143967" y="3660686"/>
              <a:ext cx="2380137" cy="1200329"/>
            </a:xfrm>
            <a:prstGeom prst="rect">
              <a:avLst/>
            </a:prstGeom>
            <a:noFill/>
          </p:spPr>
          <p:txBody>
            <a:bodyPr wrap="square">
              <a:spAutoFit/>
            </a:bodyPr>
            <a:lstStyle/>
            <a:p>
              <a:pPr algn="ctr"/>
              <a:r>
                <a:rPr lang="en-US" sz="2400" dirty="0"/>
                <a:t>When in stock track them to Inventory Asset.</a:t>
              </a:r>
            </a:p>
          </p:txBody>
        </p:sp>
      </p:grpSp>
    </p:spTree>
    <p:extLst>
      <p:ext uri="{BB962C8B-B14F-4D97-AF65-F5344CB8AC3E}">
        <p14:creationId xmlns:p14="http://schemas.microsoft.com/office/powerpoint/2010/main" val="21423733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6418"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461665"/>
          </a:xfrm>
          <a:prstGeom prst="rect">
            <a:avLst/>
          </a:prstGeom>
          <a:noFill/>
        </p:spPr>
        <p:txBody>
          <a:bodyPr wrap="square">
            <a:spAutoFit/>
          </a:bodyPr>
          <a:lstStyle/>
          <a:p>
            <a:r>
              <a:rPr lang="en-US" sz="2400" dirty="0"/>
              <a:t>Key features of Purchase Orders:</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Purchase Orders</a:t>
            </a:r>
          </a:p>
        </p:txBody>
      </p:sp>
      <p:sp>
        <p:nvSpPr>
          <p:cNvPr id="8" name="Oval 7">
            <a:extLst>
              <a:ext uri="{FF2B5EF4-FFF2-40B4-BE49-F238E27FC236}">
                <a16:creationId xmlns:a16="http://schemas.microsoft.com/office/drawing/2014/main" id="{1A980054-F05C-48F6-86BC-FE0A92318E19}"/>
              </a:ext>
            </a:extLst>
          </p:cNvPr>
          <p:cNvSpPr/>
          <p:nvPr/>
        </p:nvSpPr>
        <p:spPr>
          <a:xfrm>
            <a:off x="493739" y="2153654"/>
            <a:ext cx="2884046" cy="2884045"/>
          </a:xfrm>
          <a:prstGeom prst="ellipse">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200" dirty="0">
                <a:solidFill>
                  <a:schemeClr val="tx1"/>
                </a:solidFill>
              </a:rPr>
              <a:t>Feature in QuickBooks Online Plus</a:t>
            </a:r>
          </a:p>
        </p:txBody>
      </p:sp>
      <p:sp>
        <p:nvSpPr>
          <p:cNvPr id="20" name="Oval 19">
            <a:extLst>
              <a:ext uri="{FF2B5EF4-FFF2-40B4-BE49-F238E27FC236}">
                <a16:creationId xmlns:a16="http://schemas.microsoft.com/office/drawing/2014/main" id="{E903F8B1-5072-4B07-A34D-94F4B352E209}"/>
              </a:ext>
            </a:extLst>
          </p:cNvPr>
          <p:cNvSpPr/>
          <p:nvPr/>
        </p:nvSpPr>
        <p:spPr>
          <a:xfrm>
            <a:off x="3410553" y="3092116"/>
            <a:ext cx="2884046" cy="2884045"/>
          </a:xfrm>
          <a:prstGeom prst="ellipse">
            <a:avLst/>
          </a:prstGeom>
          <a:solidFill>
            <a:schemeClr val="accent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200" dirty="0">
                <a:solidFill>
                  <a:schemeClr val="tx1"/>
                </a:solidFill>
              </a:rPr>
              <a:t>Used to order inventory parts and manage receipt of products and backorders</a:t>
            </a:r>
          </a:p>
        </p:txBody>
      </p:sp>
      <p:sp>
        <p:nvSpPr>
          <p:cNvPr id="23" name="Oval 22">
            <a:extLst>
              <a:ext uri="{FF2B5EF4-FFF2-40B4-BE49-F238E27FC236}">
                <a16:creationId xmlns:a16="http://schemas.microsoft.com/office/drawing/2014/main" id="{E478EA98-6C9D-45E8-AB53-D92011E7E636}"/>
              </a:ext>
            </a:extLst>
          </p:cNvPr>
          <p:cNvSpPr/>
          <p:nvPr/>
        </p:nvSpPr>
        <p:spPr>
          <a:xfrm>
            <a:off x="5942355" y="1263317"/>
            <a:ext cx="2884046" cy="2884044"/>
          </a:xfrm>
          <a:prstGeom prst="ellipse">
            <a:avLst/>
          </a:prstGeom>
          <a:solidFill>
            <a:schemeClr val="accent3">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200" dirty="0">
                <a:solidFill>
                  <a:schemeClr val="tx1"/>
                </a:solidFill>
              </a:rPr>
              <a:t>PO’s are non-posting transactions</a:t>
            </a:r>
          </a:p>
          <a:p>
            <a:pPr algn="ctr"/>
            <a:r>
              <a:rPr lang="en-US" sz="2200" dirty="0">
                <a:solidFill>
                  <a:schemeClr val="tx1"/>
                </a:solidFill>
              </a:rPr>
              <a:t>Receive against</a:t>
            </a:r>
            <a:endParaRPr lang="en-HK" sz="2200" dirty="0">
              <a:solidFill>
                <a:schemeClr val="tx1"/>
              </a:solidFill>
            </a:endParaRPr>
          </a:p>
        </p:txBody>
      </p:sp>
      <p:sp>
        <p:nvSpPr>
          <p:cNvPr id="24" name="Oval 23">
            <a:extLst>
              <a:ext uri="{FF2B5EF4-FFF2-40B4-BE49-F238E27FC236}">
                <a16:creationId xmlns:a16="http://schemas.microsoft.com/office/drawing/2014/main" id="{1EB42B49-EA83-432A-B5BD-9F7C7178964F}"/>
              </a:ext>
            </a:extLst>
          </p:cNvPr>
          <p:cNvSpPr/>
          <p:nvPr/>
        </p:nvSpPr>
        <p:spPr>
          <a:xfrm>
            <a:off x="8811041" y="2430380"/>
            <a:ext cx="2884046" cy="2884044"/>
          </a:xfrm>
          <a:prstGeom prst="ellipse">
            <a:avLst/>
          </a:prstGeom>
          <a:solidFill>
            <a:schemeClr val="accent4">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200" dirty="0">
                <a:solidFill>
                  <a:schemeClr val="tx1"/>
                </a:solidFill>
              </a:rPr>
              <a:t>PO’s on any purchase transaction</a:t>
            </a:r>
          </a:p>
        </p:txBody>
      </p:sp>
    </p:spTree>
    <p:extLst>
      <p:ext uri="{BB962C8B-B14F-4D97-AF65-F5344CB8AC3E}">
        <p14:creationId xmlns:p14="http://schemas.microsoft.com/office/powerpoint/2010/main" val="378116546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0" grpId="0" animBg="1"/>
      <p:bldP spid="23" grpId="0" animBg="1"/>
      <p:bldP spid="2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42"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892552"/>
          </a:xfrm>
          <a:prstGeom prst="rect">
            <a:avLst/>
          </a:prstGeom>
          <a:noFill/>
        </p:spPr>
        <p:txBody>
          <a:bodyPr wrap="square">
            <a:spAutoFit/>
          </a:bodyPr>
          <a:lstStyle/>
          <a:p>
            <a:pPr lvl="0"/>
            <a:r>
              <a:rPr lang="en-US" sz="2400" dirty="0">
                <a:solidFill>
                  <a:srgbClr val="000000"/>
                </a:solidFill>
              </a:rPr>
              <a:t>Order the following items on a purchase order to a new Vendor called:</a:t>
            </a:r>
          </a:p>
          <a:p>
            <a:pPr>
              <a:defRPr/>
            </a:pPr>
            <a:r>
              <a:rPr lang="en-US" sz="2800" b="1" dirty="0">
                <a:solidFill>
                  <a:srgbClr val="00B4B4"/>
                </a:solidFill>
                <a:latin typeface="AvenirNext forINTUIT"/>
              </a:rPr>
              <a:t>Gift Shop Wholesale</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Your Turn #6…Lesson 10 </a:t>
            </a:r>
          </a:p>
        </p:txBody>
      </p:sp>
      <p:grpSp>
        <p:nvGrpSpPr>
          <p:cNvPr id="24" name="Group 23">
            <a:extLst>
              <a:ext uri="{FF2B5EF4-FFF2-40B4-BE49-F238E27FC236}">
                <a16:creationId xmlns:a16="http://schemas.microsoft.com/office/drawing/2014/main" id="{50F2510D-52C7-4A4D-8BB7-B660128ED4DD}"/>
              </a:ext>
            </a:extLst>
          </p:cNvPr>
          <p:cNvGrpSpPr/>
          <p:nvPr/>
        </p:nvGrpSpPr>
        <p:grpSpPr>
          <a:xfrm>
            <a:off x="8168346" y="2692400"/>
            <a:ext cx="3486014" cy="2844800"/>
            <a:chOff x="8168346" y="2806700"/>
            <a:chExt cx="3486014" cy="2844800"/>
          </a:xfrm>
        </p:grpSpPr>
        <p:sp>
          <p:nvSpPr>
            <p:cNvPr id="25" name="Rectangle 24">
              <a:extLst>
                <a:ext uri="{FF2B5EF4-FFF2-40B4-BE49-F238E27FC236}">
                  <a16:creationId xmlns:a16="http://schemas.microsoft.com/office/drawing/2014/main" id="{9AC147BA-5105-46EB-A7A4-00782EFFA0D7}"/>
                </a:ext>
              </a:extLst>
            </p:cNvPr>
            <p:cNvSpPr/>
            <p:nvPr/>
          </p:nvSpPr>
          <p:spPr>
            <a:xfrm>
              <a:off x="8168346" y="3365500"/>
              <a:ext cx="3486014" cy="22860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6" name="TextBox 25">
              <a:extLst>
                <a:ext uri="{FF2B5EF4-FFF2-40B4-BE49-F238E27FC236}">
                  <a16:creationId xmlns:a16="http://schemas.microsoft.com/office/drawing/2014/main" id="{4A7D817E-5362-41CC-9685-68BD4F91F34E}"/>
                </a:ext>
              </a:extLst>
            </p:cNvPr>
            <p:cNvSpPr txBox="1"/>
            <p:nvPr/>
          </p:nvSpPr>
          <p:spPr>
            <a:xfrm>
              <a:off x="8304222" y="4405640"/>
              <a:ext cx="3214262" cy="1031051"/>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Water Bottle</a:t>
              </a:r>
            </a:p>
            <a:p>
              <a:pPr algn="ctr">
                <a:spcBef>
                  <a:spcPts val="300"/>
                </a:spcBef>
                <a:spcAft>
                  <a:spcPts val="300"/>
                </a:spcAft>
                <a:defRPr/>
              </a:pPr>
              <a:r>
                <a:rPr lang="en-US" sz="2800" b="1" dirty="0">
                  <a:solidFill>
                    <a:schemeClr val="accent1"/>
                  </a:solidFill>
                  <a:latin typeface="AvenirNext forINTUIT"/>
                </a:rPr>
                <a:t>Quantity 25</a:t>
              </a:r>
            </a:p>
          </p:txBody>
        </p:sp>
        <p:sp>
          <p:nvSpPr>
            <p:cNvPr id="27" name="Oval 26">
              <a:extLst>
                <a:ext uri="{FF2B5EF4-FFF2-40B4-BE49-F238E27FC236}">
                  <a16:creationId xmlns:a16="http://schemas.microsoft.com/office/drawing/2014/main" id="{5CEE8D9B-4B8E-4EA0-A7E3-68D58DC4AB24}"/>
                </a:ext>
              </a:extLst>
            </p:cNvPr>
            <p:cNvSpPr/>
            <p:nvPr/>
          </p:nvSpPr>
          <p:spPr>
            <a:xfrm>
              <a:off x="923190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rgbClr val="000000"/>
                </a:solidFill>
                <a:latin typeface="AvenirNext forINTUIT"/>
              </a:endParaRPr>
            </a:p>
          </p:txBody>
        </p:sp>
        <p:pic>
          <p:nvPicPr>
            <p:cNvPr id="28" name="Picture 27" descr="A close up of a logo&#10;&#10;Description automatically generated">
              <a:extLst>
                <a:ext uri="{FF2B5EF4-FFF2-40B4-BE49-F238E27FC236}">
                  <a16:creationId xmlns:a16="http://schemas.microsoft.com/office/drawing/2014/main" id="{9BA61087-E5E8-46DE-BD40-BB1717BA1C43}"/>
                </a:ext>
              </a:extLst>
            </p:cNvPr>
            <p:cNvPicPr>
              <a:picLocks noChangeAspect="1"/>
            </p:cNvPicPr>
            <p:nvPr/>
          </p:nvPicPr>
          <p:blipFill>
            <a:blip r:embed="rId7"/>
            <a:stretch>
              <a:fillRect/>
            </a:stretch>
          </p:blipFill>
          <p:spPr>
            <a:xfrm>
              <a:off x="9485480" y="3060278"/>
              <a:ext cx="851745" cy="851745"/>
            </a:xfrm>
            <a:prstGeom prst="rect">
              <a:avLst/>
            </a:prstGeom>
          </p:spPr>
        </p:pic>
      </p:grpSp>
      <p:grpSp>
        <p:nvGrpSpPr>
          <p:cNvPr id="29" name="Group 28">
            <a:extLst>
              <a:ext uri="{FF2B5EF4-FFF2-40B4-BE49-F238E27FC236}">
                <a16:creationId xmlns:a16="http://schemas.microsoft.com/office/drawing/2014/main" id="{38B0CBF4-2A3A-4464-9449-A2AB54391B17}"/>
              </a:ext>
            </a:extLst>
          </p:cNvPr>
          <p:cNvGrpSpPr/>
          <p:nvPr/>
        </p:nvGrpSpPr>
        <p:grpSpPr>
          <a:xfrm>
            <a:off x="534465" y="2692400"/>
            <a:ext cx="3486014" cy="2844800"/>
            <a:chOff x="534465" y="2806700"/>
            <a:chExt cx="3486014" cy="2844800"/>
          </a:xfrm>
        </p:grpSpPr>
        <p:sp>
          <p:nvSpPr>
            <p:cNvPr id="30" name="Rectangle 29">
              <a:extLst>
                <a:ext uri="{FF2B5EF4-FFF2-40B4-BE49-F238E27FC236}">
                  <a16:creationId xmlns:a16="http://schemas.microsoft.com/office/drawing/2014/main" id="{E3D91F54-AD8F-4929-91F8-8007498C0987}"/>
                </a:ext>
              </a:extLst>
            </p:cNvPr>
            <p:cNvSpPr/>
            <p:nvPr/>
          </p:nvSpPr>
          <p:spPr>
            <a:xfrm>
              <a:off x="534465" y="3365500"/>
              <a:ext cx="3486014" cy="22860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1" name="TextBox 30">
              <a:extLst>
                <a:ext uri="{FF2B5EF4-FFF2-40B4-BE49-F238E27FC236}">
                  <a16:creationId xmlns:a16="http://schemas.microsoft.com/office/drawing/2014/main" id="{452DB5A7-6327-4942-A163-4B6653A888F9}"/>
                </a:ext>
              </a:extLst>
            </p:cNvPr>
            <p:cNvSpPr txBox="1"/>
            <p:nvPr/>
          </p:nvSpPr>
          <p:spPr>
            <a:xfrm>
              <a:off x="670341" y="4405640"/>
              <a:ext cx="3214262" cy="1031051"/>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Cell Phone Charger</a:t>
              </a:r>
            </a:p>
            <a:p>
              <a:pPr algn="ctr">
                <a:spcBef>
                  <a:spcPts val="300"/>
                </a:spcBef>
                <a:spcAft>
                  <a:spcPts val="300"/>
                </a:spcAft>
              </a:pPr>
              <a:r>
                <a:rPr kumimoji="0" lang="en-US" sz="2800" b="1" i="0" u="none" strike="noStrike" kern="1200" cap="none" spc="0" normalizeH="0" baseline="0" noProof="0" dirty="0">
                  <a:ln>
                    <a:noFill/>
                  </a:ln>
                  <a:solidFill>
                    <a:schemeClr val="accent1"/>
                  </a:solidFill>
                  <a:effectLst/>
                  <a:uLnTx/>
                  <a:uFillTx/>
                  <a:latin typeface="AvenirNext forINTUIT"/>
                  <a:ea typeface="+mn-ea"/>
                  <a:cs typeface="+mn-cs"/>
                </a:rPr>
                <a:t>Quantity 20</a:t>
              </a:r>
            </a:p>
          </p:txBody>
        </p:sp>
        <p:sp>
          <p:nvSpPr>
            <p:cNvPr id="32" name="Oval 31">
              <a:extLst>
                <a:ext uri="{FF2B5EF4-FFF2-40B4-BE49-F238E27FC236}">
                  <a16:creationId xmlns:a16="http://schemas.microsoft.com/office/drawing/2014/main" id="{96A645F2-BEDD-4CD0-9642-E34B7E3ED33E}"/>
                </a:ext>
              </a:extLst>
            </p:cNvPr>
            <p:cNvSpPr/>
            <p:nvPr/>
          </p:nvSpPr>
          <p:spPr>
            <a:xfrm>
              <a:off x="159802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rgbClr val="000000"/>
                </a:solidFill>
                <a:latin typeface="AvenirNext forINTUIT"/>
              </a:endParaRPr>
            </a:p>
          </p:txBody>
        </p:sp>
        <p:pic>
          <p:nvPicPr>
            <p:cNvPr id="33" name="Picture 32" descr="A close up of a logo&#10;&#10;Description automatically generated">
              <a:extLst>
                <a:ext uri="{FF2B5EF4-FFF2-40B4-BE49-F238E27FC236}">
                  <a16:creationId xmlns:a16="http://schemas.microsoft.com/office/drawing/2014/main" id="{D9010A49-C360-4A12-800E-076C34B1DF54}"/>
                </a:ext>
              </a:extLst>
            </p:cNvPr>
            <p:cNvPicPr>
              <a:picLocks noChangeAspect="1"/>
            </p:cNvPicPr>
            <p:nvPr/>
          </p:nvPicPr>
          <p:blipFill>
            <a:blip r:embed="rId8"/>
            <a:stretch>
              <a:fillRect/>
            </a:stretch>
          </p:blipFill>
          <p:spPr>
            <a:xfrm>
              <a:off x="1824445" y="3033124"/>
              <a:ext cx="906056" cy="906054"/>
            </a:xfrm>
            <a:prstGeom prst="rect">
              <a:avLst/>
            </a:prstGeom>
          </p:spPr>
        </p:pic>
      </p:grpSp>
      <p:grpSp>
        <p:nvGrpSpPr>
          <p:cNvPr id="34" name="Group 33">
            <a:extLst>
              <a:ext uri="{FF2B5EF4-FFF2-40B4-BE49-F238E27FC236}">
                <a16:creationId xmlns:a16="http://schemas.microsoft.com/office/drawing/2014/main" id="{E52F40DD-36A9-4E89-8B95-41DA91113EE0}"/>
              </a:ext>
            </a:extLst>
          </p:cNvPr>
          <p:cNvGrpSpPr/>
          <p:nvPr/>
        </p:nvGrpSpPr>
        <p:grpSpPr>
          <a:xfrm>
            <a:off x="4351406" y="2692400"/>
            <a:ext cx="3486014" cy="2844800"/>
            <a:chOff x="4351406" y="2806700"/>
            <a:chExt cx="3486014" cy="2844800"/>
          </a:xfrm>
        </p:grpSpPr>
        <p:sp>
          <p:nvSpPr>
            <p:cNvPr id="35" name="Rectangle 34">
              <a:extLst>
                <a:ext uri="{FF2B5EF4-FFF2-40B4-BE49-F238E27FC236}">
                  <a16:creationId xmlns:a16="http://schemas.microsoft.com/office/drawing/2014/main" id="{B3C3ADC4-3F8C-48AA-9D44-2A2580CB8C20}"/>
                </a:ext>
              </a:extLst>
            </p:cNvPr>
            <p:cNvSpPr/>
            <p:nvPr/>
          </p:nvSpPr>
          <p:spPr>
            <a:xfrm>
              <a:off x="4351406" y="3365500"/>
              <a:ext cx="3486014" cy="22860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6" name="TextBox 35">
              <a:extLst>
                <a:ext uri="{FF2B5EF4-FFF2-40B4-BE49-F238E27FC236}">
                  <a16:creationId xmlns:a16="http://schemas.microsoft.com/office/drawing/2014/main" id="{2292F4EC-38F9-4594-B9BD-FCFD91355C24}"/>
                </a:ext>
              </a:extLst>
            </p:cNvPr>
            <p:cNvSpPr txBox="1"/>
            <p:nvPr/>
          </p:nvSpPr>
          <p:spPr>
            <a:xfrm>
              <a:off x="4487282" y="4405640"/>
              <a:ext cx="3214262" cy="1031051"/>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Umbrella</a:t>
              </a:r>
            </a:p>
            <a:p>
              <a:pPr algn="ctr">
                <a:spcBef>
                  <a:spcPts val="300"/>
                </a:spcBef>
                <a:spcAft>
                  <a:spcPts val="300"/>
                </a:spcAft>
                <a:defRPr/>
              </a:pPr>
              <a:r>
                <a:rPr lang="en-US" sz="2800" b="1" dirty="0">
                  <a:solidFill>
                    <a:schemeClr val="accent1"/>
                  </a:solidFill>
                  <a:latin typeface="AvenirNext forINTUIT"/>
                </a:rPr>
                <a:t>Quantity  5 </a:t>
              </a:r>
            </a:p>
          </p:txBody>
        </p:sp>
        <p:sp>
          <p:nvSpPr>
            <p:cNvPr id="37" name="Oval 36">
              <a:extLst>
                <a:ext uri="{FF2B5EF4-FFF2-40B4-BE49-F238E27FC236}">
                  <a16:creationId xmlns:a16="http://schemas.microsoft.com/office/drawing/2014/main" id="{E2BC59DC-5601-42D2-917A-8A41FDE25FE2}"/>
                </a:ext>
              </a:extLst>
            </p:cNvPr>
            <p:cNvSpPr/>
            <p:nvPr/>
          </p:nvSpPr>
          <p:spPr>
            <a:xfrm>
              <a:off x="541496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rgbClr val="000000"/>
                </a:solidFill>
                <a:latin typeface="AvenirNext forINTUIT"/>
              </a:endParaRPr>
            </a:p>
          </p:txBody>
        </p:sp>
        <p:pic>
          <p:nvPicPr>
            <p:cNvPr id="38" name="Picture 37" descr="A close up of a logo&#10;&#10;Description automatically generated">
              <a:extLst>
                <a:ext uri="{FF2B5EF4-FFF2-40B4-BE49-F238E27FC236}">
                  <a16:creationId xmlns:a16="http://schemas.microsoft.com/office/drawing/2014/main" id="{7CC2F50B-603F-4AB0-8A84-F39D35659EC8}"/>
                </a:ext>
              </a:extLst>
            </p:cNvPr>
            <p:cNvPicPr>
              <a:picLocks noChangeAspect="1"/>
            </p:cNvPicPr>
            <p:nvPr/>
          </p:nvPicPr>
          <p:blipFill>
            <a:blip r:embed="rId9"/>
            <a:stretch>
              <a:fillRect/>
            </a:stretch>
          </p:blipFill>
          <p:spPr>
            <a:xfrm>
              <a:off x="5696819" y="3088557"/>
              <a:ext cx="795186" cy="795186"/>
            </a:xfrm>
            <a:prstGeom prst="rect">
              <a:avLst/>
            </a:prstGeom>
          </p:spPr>
        </p:pic>
      </p:grpSp>
    </p:spTree>
    <p:extLst>
      <p:ext uri="{BB962C8B-B14F-4D97-AF65-F5344CB8AC3E}">
        <p14:creationId xmlns:p14="http://schemas.microsoft.com/office/powerpoint/2010/main" val="101392609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466"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892552"/>
          </a:xfrm>
          <a:prstGeom prst="rect">
            <a:avLst/>
          </a:prstGeom>
          <a:noFill/>
        </p:spPr>
        <p:txBody>
          <a:bodyPr wrap="square">
            <a:spAutoFit/>
          </a:bodyPr>
          <a:lstStyle/>
          <a:p>
            <a:pPr lvl="0"/>
            <a:r>
              <a:rPr lang="en-US" sz="2400" dirty="0">
                <a:solidFill>
                  <a:srgbClr val="000000"/>
                </a:solidFill>
              </a:rPr>
              <a:t>Receive the following items on a bill </a:t>
            </a:r>
            <a:r>
              <a:rPr lang="en-US" sz="2400" b="1" dirty="0">
                <a:solidFill>
                  <a:srgbClr val="000000"/>
                </a:solidFill>
              </a:rPr>
              <a:t>(#2892) </a:t>
            </a:r>
            <a:r>
              <a:rPr lang="en-US" sz="2400" dirty="0">
                <a:solidFill>
                  <a:srgbClr val="000000"/>
                </a:solidFill>
              </a:rPr>
              <a:t>from </a:t>
            </a:r>
          </a:p>
          <a:p>
            <a:pPr>
              <a:defRPr/>
            </a:pPr>
            <a:r>
              <a:rPr lang="en-US" sz="2800" b="1" dirty="0">
                <a:solidFill>
                  <a:srgbClr val="00B4B4"/>
                </a:solidFill>
                <a:latin typeface="AvenirNext forINTUIT"/>
              </a:rPr>
              <a:t>Gift Shop Wholesale</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Your Turn #7…Lesson 10 </a:t>
            </a:r>
          </a:p>
        </p:txBody>
      </p:sp>
      <p:grpSp>
        <p:nvGrpSpPr>
          <p:cNvPr id="21" name="Group 20">
            <a:extLst>
              <a:ext uri="{FF2B5EF4-FFF2-40B4-BE49-F238E27FC236}">
                <a16:creationId xmlns:a16="http://schemas.microsoft.com/office/drawing/2014/main" id="{D649B110-733A-482C-A002-D47504F90237}"/>
              </a:ext>
            </a:extLst>
          </p:cNvPr>
          <p:cNvGrpSpPr/>
          <p:nvPr/>
        </p:nvGrpSpPr>
        <p:grpSpPr>
          <a:xfrm>
            <a:off x="8168346" y="2692400"/>
            <a:ext cx="3486014" cy="2844800"/>
            <a:chOff x="8168346" y="2806700"/>
            <a:chExt cx="3486014" cy="2844800"/>
          </a:xfrm>
        </p:grpSpPr>
        <p:sp>
          <p:nvSpPr>
            <p:cNvPr id="22" name="Rectangle 21">
              <a:extLst>
                <a:ext uri="{FF2B5EF4-FFF2-40B4-BE49-F238E27FC236}">
                  <a16:creationId xmlns:a16="http://schemas.microsoft.com/office/drawing/2014/main" id="{54EA62A8-9090-4ED8-A817-C89A21E56276}"/>
                </a:ext>
              </a:extLst>
            </p:cNvPr>
            <p:cNvSpPr/>
            <p:nvPr/>
          </p:nvSpPr>
          <p:spPr>
            <a:xfrm>
              <a:off x="8168346" y="3365500"/>
              <a:ext cx="3486014" cy="22860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4" name="TextBox 23">
              <a:extLst>
                <a:ext uri="{FF2B5EF4-FFF2-40B4-BE49-F238E27FC236}">
                  <a16:creationId xmlns:a16="http://schemas.microsoft.com/office/drawing/2014/main" id="{A4059E67-6936-41AF-9F40-E3C54DCD1E64}"/>
                </a:ext>
              </a:extLst>
            </p:cNvPr>
            <p:cNvSpPr txBox="1"/>
            <p:nvPr/>
          </p:nvSpPr>
          <p:spPr>
            <a:xfrm>
              <a:off x="8304222" y="4405640"/>
              <a:ext cx="3214262" cy="1031051"/>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Water Bottle</a:t>
              </a:r>
            </a:p>
            <a:p>
              <a:pPr algn="ctr">
                <a:spcBef>
                  <a:spcPts val="300"/>
                </a:spcBef>
                <a:spcAft>
                  <a:spcPts val="300"/>
                </a:spcAft>
                <a:defRPr/>
              </a:pPr>
              <a:r>
                <a:rPr lang="en-US" sz="2800" b="1" dirty="0">
                  <a:solidFill>
                    <a:schemeClr val="accent1"/>
                  </a:solidFill>
                  <a:latin typeface="AvenirNext forINTUIT"/>
                </a:rPr>
                <a:t>Quantity </a:t>
              </a:r>
              <a:r>
                <a:rPr lang="en-US" altLang="zh-TW" sz="2800" b="1" dirty="0">
                  <a:solidFill>
                    <a:schemeClr val="accent1"/>
                  </a:solidFill>
                  <a:latin typeface="AvenirNext forINTUIT"/>
                </a:rPr>
                <a:t>22</a:t>
              </a:r>
              <a:endParaRPr lang="en-US" sz="2800" b="1" dirty="0">
                <a:solidFill>
                  <a:schemeClr val="accent1"/>
                </a:solidFill>
                <a:latin typeface="AvenirNext forINTUIT"/>
              </a:endParaRPr>
            </a:p>
          </p:txBody>
        </p:sp>
        <p:sp>
          <p:nvSpPr>
            <p:cNvPr id="25" name="Oval 24">
              <a:extLst>
                <a:ext uri="{FF2B5EF4-FFF2-40B4-BE49-F238E27FC236}">
                  <a16:creationId xmlns:a16="http://schemas.microsoft.com/office/drawing/2014/main" id="{1E399551-422C-4614-BB5C-EBD5EFFC34DC}"/>
                </a:ext>
              </a:extLst>
            </p:cNvPr>
            <p:cNvSpPr/>
            <p:nvPr/>
          </p:nvSpPr>
          <p:spPr>
            <a:xfrm>
              <a:off x="923190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rgbClr val="000000"/>
                </a:solidFill>
                <a:latin typeface="AvenirNext forINTUIT"/>
              </a:endParaRPr>
            </a:p>
          </p:txBody>
        </p:sp>
        <p:pic>
          <p:nvPicPr>
            <p:cNvPr id="26" name="Picture 25" descr="A close up of a logo&#10;&#10;Description automatically generated">
              <a:extLst>
                <a:ext uri="{FF2B5EF4-FFF2-40B4-BE49-F238E27FC236}">
                  <a16:creationId xmlns:a16="http://schemas.microsoft.com/office/drawing/2014/main" id="{687CD961-7618-4BF5-843B-02F6FA79587C}"/>
                </a:ext>
              </a:extLst>
            </p:cNvPr>
            <p:cNvPicPr>
              <a:picLocks noChangeAspect="1"/>
            </p:cNvPicPr>
            <p:nvPr/>
          </p:nvPicPr>
          <p:blipFill>
            <a:blip r:embed="rId7"/>
            <a:stretch>
              <a:fillRect/>
            </a:stretch>
          </p:blipFill>
          <p:spPr>
            <a:xfrm>
              <a:off x="9485480" y="3060278"/>
              <a:ext cx="851745" cy="851745"/>
            </a:xfrm>
            <a:prstGeom prst="rect">
              <a:avLst/>
            </a:prstGeom>
          </p:spPr>
        </p:pic>
      </p:grpSp>
      <p:grpSp>
        <p:nvGrpSpPr>
          <p:cNvPr id="27" name="Group 26">
            <a:extLst>
              <a:ext uri="{FF2B5EF4-FFF2-40B4-BE49-F238E27FC236}">
                <a16:creationId xmlns:a16="http://schemas.microsoft.com/office/drawing/2014/main" id="{47E9D2D2-A30C-46C7-8896-DB9D893D99E3}"/>
              </a:ext>
            </a:extLst>
          </p:cNvPr>
          <p:cNvGrpSpPr/>
          <p:nvPr/>
        </p:nvGrpSpPr>
        <p:grpSpPr>
          <a:xfrm>
            <a:off x="534465" y="2692400"/>
            <a:ext cx="3486014" cy="2844800"/>
            <a:chOff x="534465" y="2806700"/>
            <a:chExt cx="3486014" cy="2844800"/>
          </a:xfrm>
        </p:grpSpPr>
        <p:sp>
          <p:nvSpPr>
            <p:cNvPr id="28" name="Rectangle 27">
              <a:extLst>
                <a:ext uri="{FF2B5EF4-FFF2-40B4-BE49-F238E27FC236}">
                  <a16:creationId xmlns:a16="http://schemas.microsoft.com/office/drawing/2014/main" id="{FC07DC28-0D8B-4906-A2F8-9DDAFDC1B3F2}"/>
                </a:ext>
              </a:extLst>
            </p:cNvPr>
            <p:cNvSpPr/>
            <p:nvPr/>
          </p:nvSpPr>
          <p:spPr>
            <a:xfrm>
              <a:off x="534465" y="3365500"/>
              <a:ext cx="3486014" cy="22860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9" name="TextBox 28">
              <a:extLst>
                <a:ext uri="{FF2B5EF4-FFF2-40B4-BE49-F238E27FC236}">
                  <a16:creationId xmlns:a16="http://schemas.microsoft.com/office/drawing/2014/main" id="{33782887-E174-49AD-98D4-1C2B81E7AB69}"/>
                </a:ext>
              </a:extLst>
            </p:cNvPr>
            <p:cNvSpPr txBox="1"/>
            <p:nvPr/>
          </p:nvSpPr>
          <p:spPr>
            <a:xfrm>
              <a:off x="670341" y="4405640"/>
              <a:ext cx="3214262" cy="1031051"/>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Cell Phone Charger</a:t>
              </a:r>
            </a:p>
            <a:p>
              <a:pPr algn="ctr">
                <a:spcBef>
                  <a:spcPts val="300"/>
                </a:spcBef>
                <a:spcAft>
                  <a:spcPts val="300"/>
                </a:spcAft>
              </a:pPr>
              <a:r>
                <a:rPr kumimoji="0" lang="en-US" sz="2800" b="1" i="0" u="none" strike="noStrike" kern="1200" cap="none" spc="0" normalizeH="0" baseline="0" noProof="0" dirty="0">
                  <a:ln>
                    <a:noFill/>
                  </a:ln>
                  <a:solidFill>
                    <a:schemeClr val="accent1"/>
                  </a:solidFill>
                  <a:effectLst/>
                  <a:uLnTx/>
                  <a:uFillTx/>
                  <a:latin typeface="AvenirNext forINTUIT"/>
                  <a:ea typeface="+mn-ea"/>
                  <a:cs typeface="+mn-cs"/>
                </a:rPr>
                <a:t>Quantity </a:t>
              </a:r>
              <a:r>
                <a:rPr kumimoji="0" lang="en-US" altLang="zh-TW" sz="2800" b="1" i="0" u="none" strike="noStrike" kern="1200" cap="none" spc="0" normalizeH="0" baseline="0" noProof="0" dirty="0">
                  <a:ln>
                    <a:noFill/>
                  </a:ln>
                  <a:solidFill>
                    <a:schemeClr val="accent1"/>
                  </a:solidFill>
                  <a:effectLst/>
                  <a:uLnTx/>
                  <a:uFillTx/>
                  <a:latin typeface="AvenirNext forINTUIT"/>
                  <a:ea typeface="+mn-ea"/>
                  <a:cs typeface="+mn-cs"/>
                </a:rPr>
                <a:t>18</a:t>
              </a:r>
              <a:endParaRPr kumimoji="0" lang="en-US" sz="2800" b="1" i="0" u="none" strike="noStrike" kern="1200" cap="none" spc="0" normalizeH="0" baseline="0" noProof="0" dirty="0">
                <a:ln>
                  <a:noFill/>
                </a:ln>
                <a:solidFill>
                  <a:schemeClr val="accent1"/>
                </a:solidFill>
                <a:effectLst/>
                <a:uLnTx/>
                <a:uFillTx/>
                <a:latin typeface="AvenirNext forINTUIT"/>
                <a:ea typeface="+mn-ea"/>
                <a:cs typeface="+mn-cs"/>
              </a:endParaRPr>
            </a:p>
          </p:txBody>
        </p:sp>
        <p:sp>
          <p:nvSpPr>
            <p:cNvPr id="30" name="Oval 29">
              <a:extLst>
                <a:ext uri="{FF2B5EF4-FFF2-40B4-BE49-F238E27FC236}">
                  <a16:creationId xmlns:a16="http://schemas.microsoft.com/office/drawing/2014/main" id="{9DA77BE4-43AF-403F-91B8-1B78C8E24609}"/>
                </a:ext>
              </a:extLst>
            </p:cNvPr>
            <p:cNvSpPr/>
            <p:nvPr/>
          </p:nvSpPr>
          <p:spPr>
            <a:xfrm>
              <a:off x="159802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rgbClr val="000000"/>
                </a:solidFill>
                <a:latin typeface="AvenirNext forINTUIT"/>
              </a:endParaRPr>
            </a:p>
          </p:txBody>
        </p:sp>
        <p:pic>
          <p:nvPicPr>
            <p:cNvPr id="31" name="Picture 30" descr="A close up of a logo&#10;&#10;Description automatically generated">
              <a:extLst>
                <a:ext uri="{FF2B5EF4-FFF2-40B4-BE49-F238E27FC236}">
                  <a16:creationId xmlns:a16="http://schemas.microsoft.com/office/drawing/2014/main" id="{42A9A7C1-059D-44C6-8240-C72E7EE1EE26}"/>
                </a:ext>
              </a:extLst>
            </p:cNvPr>
            <p:cNvPicPr>
              <a:picLocks noChangeAspect="1"/>
            </p:cNvPicPr>
            <p:nvPr/>
          </p:nvPicPr>
          <p:blipFill>
            <a:blip r:embed="rId8"/>
            <a:stretch>
              <a:fillRect/>
            </a:stretch>
          </p:blipFill>
          <p:spPr>
            <a:xfrm>
              <a:off x="1824445" y="3033124"/>
              <a:ext cx="906056" cy="906054"/>
            </a:xfrm>
            <a:prstGeom prst="rect">
              <a:avLst/>
            </a:prstGeom>
          </p:spPr>
        </p:pic>
      </p:grpSp>
      <p:grpSp>
        <p:nvGrpSpPr>
          <p:cNvPr id="32" name="Group 31">
            <a:extLst>
              <a:ext uri="{FF2B5EF4-FFF2-40B4-BE49-F238E27FC236}">
                <a16:creationId xmlns:a16="http://schemas.microsoft.com/office/drawing/2014/main" id="{4E45BA2F-A56B-432B-9057-5F49626A9DF9}"/>
              </a:ext>
            </a:extLst>
          </p:cNvPr>
          <p:cNvGrpSpPr/>
          <p:nvPr/>
        </p:nvGrpSpPr>
        <p:grpSpPr>
          <a:xfrm>
            <a:off x="4351406" y="2692400"/>
            <a:ext cx="3486014" cy="2844800"/>
            <a:chOff x="4351406" y="2806700"/>
            <a:chExt cx="3486014" cy="2844800"/>
          </a:xfrm>
        </p:grpSpPr>
        <p:sp>
          <p:nvSpPr>
            <p:cNvPr id="33" name="Rectangle 32">
              <a:extLst>
                <a:ext uri="{FF2B5EF4-FFF2-40B4-BE49-F238E27FC236}">
                  <a16:creationId xmlns:a16="http://schemas.microsoft.com/office/drawing/2014/main" id="{04BC8B2A-8FE9-4519-B805-9FE7AA7F166C}"/>
                </a:ext>
              </a:extLst>
            </p:cNvPr>
            <p:cNvSpPr/>
            <p:nvPr/>
          </p:nvSpPr>
          <p:spPr>
            <a:xfrm>
              <a:off x="4351406" y="3365500"/>
              <a:ext cx="3486014" cy="22860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4" name="TextBox 33">
              <a:extLst>
                <a:ext uri="{FF2B5EF4-FFF2-40B4-BE49-F238E27FC236}">
                  <a16:creationId xmlns:a16="http://schemas.microsoft.com/office/drawing/2014/main" id="{2E4AE9C0-0675-4B68-9A0A-93D1055139E4}"/>
                </a:ext>
              </a:extLst>
            </p:cNvPr>
            <p:cNvSpPr txBox="1"/>
            <p:nvPr/>
          </p:nvSpPr>
          <p:spPr>
            <a:xfrm>
              <a:off x="4487282" y="4405640"/>
              <a:ext cx="3214262" cy="1031051"/>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Umbrella</a:t>
              </a:r>
            </a:p>
            <a:p>
              <a:pPr algn="ctr">
                <a:spcBef>
                  <a:spcPts val="300"/>
                </a:spcBef>
                <a:spcAft>
                  <a:spcPts val="300"/>
                </a:spcAft>
                <a:defRPr/>
              </a:pPr>
              <a:r>
                <a:rPr lang="en-US" sz="2800" b="1" dirty="0">
                  <a:solidFill>
                    <a:schemeClr val="accent1"/>
                  </a:solidFill>
                  <a:latin typeface="AvenirNext forINTUIT"/>
                </a:rPr>
                <a:t>Quantity  5 </a:t>
              </a:r>
            </a:p>
          </p:txBody>
        </p:sp>
        <p:sp>
          <p:nvSpPr>
            <p:cNvPr id="35" name="Oval 34">
              <a:extLst>
                <a:ext uri="{FF2B5EF4-FFF2-40B4-BE49-F238E27FC236}">
                  <a16:creationId xmlns:a16="http://schemas.microsoft.com/office/drawing/2014/main" id="{B142D103-21C2-46EA-B9AC-5C3DCB2EEB91}"/>
                </a:ext>
              </a:extLst>
            </p:cNvPr>
            <p:cNvSpPr/>
            <p:nvPr/>
          </p:nvSpPr>
          <p:spPr>
            <a:xfrm>
              <a:off x="541496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rgbClr val="000000"/>
                </a:solidFill>
                <a:latin typeface="AvenirNext forINTUIT"/>
              </a:endParaRPr>
            </a:p>
          </p:txBody>
        </p:sp>
        <p:pic>
          <p:nvPicPr>
            <p:cNvPr id="36" name="Picture 35" descr="A close up of a logo&#10;&#10;Description automatically generated">
              <a:extLst>
                <a:ext uri="{FF2B5EF4-FFF2-40B4-BE49-F238E27FC236}">
                  <a16:creationId xmlns:a16="http://schemas.microsoft.com/office/drawing/2014/main" id="{26C01706-4258-47CA-8AEE-A6D881163840}"/>
                </a:ext>
              </a:extLst>
            </p:cNvPr>
            <p:cNvPicPr>
              <a:picLocks noChangeAspect="1"/>
            </p:cNvPicPr>
            <p:nvPr/>
          </p:nvPicPr>
          <p:blipFill>
            <a:blip r:embed="rId9"/>
            <a:stretch>
              <a:fillRect/>
            </a:stretch>
          </p:blipFill>
          <p:spPr>
            <a:xfrm>
              <a:off x="5696819" y="3088557"/>
              <a:ext cx="795186" cy="795186"/>
            </a:xfrm>
            <a:prstGeom prst="rect">
              <a:avLst/>
            </a:prstGeom>
          </p:spPr>
        </p:pic>
      </p:grpSp>
    </p:spTree>
    <p:extLst>
      <p:ext uri="{BB962C8B-B14F-4D97-AF65-F5344CB8AC3E}">
        <p14:creationId xmlns:p14="http://schemas.microsoft.com/office/powerpoint/2010/main" val="196261255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9490"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892552"/>
          </a:xfrm>
          <a:prstGeom prst="rect">
            <a:avLst/>
          </a:prstGeom>
          <a:noFill/>
        </p:spPr>
        <p:txBody>
          <a:bodyPr wrap="square">
            <a:spAutoFit/>
          </a:bodyPr>
          <a:lstStyle/>
          <a:p>
            <a:pPr lvl="0"/>
            <a:r>
              <a:rPr lang="en-US" sz="2400" dirty="0">
                <a:solidFill>
                  <a:srgbClr val="000000"/>
                </a:solidFill>
              </a:rPr>
              <a:t>Receive the remaining items on a bill </a:t>
            </a:r>
            <a:r>
              <a:rPr lang="en-US" sz="2400" b="1" dirty="0">
                <a:solidFill>
                  <a:srgbClr val="000000"/>
                </a:solidFill>
              </a:rPr>
              <a:t>(#2899) </a:t>
            </a:r>
            <a:r>
              <a:rPr lang="en-US" sz="2400" dirty="0">
                <a:solidFill>
                  <a:srgbClr val="000000"/>
                </a:solidFill>
              </a:rPr>
              <a:t>from</a:t>
            </a:r>
          </a:p>
          <a:p>
            <a:pPr lvl="0"/>
            <a:r>
              <a:rPr lang="en-US" sz="2800" b="1" dirty="0">
                <a:solidFill>
                  <a:srgbClr val="00B4B4"/>
                </a:solidFill>
                <a:latin typeface="AvenirNext forINTUIT"/>
              </a:rPr>
              <a:t>Gift Shop Wholesale</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Your Turn #7…Lesson 10 </a:t>
            </a:r>
          </a:p>
        </p:txBody>
      </p:sp>
      <p:grpSp>
        <p:nvGrpSpPr>
          <p:cNvPr id="29" name="Group 28">
            <a:extLst>
              <a:ext uri="{FF2B5EF4-FFF2-40B4-BE49-F238E27FC236}">
                <a16:creationId xmlns:a16="http://schemas.microsoft.com/office/drawing/2014/main" id="{CF4B2B03-8FC1-4051-986D-AAC710D61553}"/>
              </a:ext>
            </a:extLst>
          </p:cNvPr>
          <p:cNvGrpSpPr/>
          <p:nvPr/>
        </p:nvGrpSpPr>
        <p:grpSpPr>
          <a:xfrm>
            <a:off x="8168346" y="2806700"/>
            <a:ext cx="3486014" cy="2705100"/>
            <a:chOff x="8168346" y="2806700"/>
            <a:chExt cx="3486014" cy="2705100"/>
          </a:xfrm>
        </p:grpSpPr>
        <p:sp>
          <p:nvSpPr>
            <p:cNvPr id="18" name="Rectangle 17">
              <a:extLst>
                <a:ext uri="{FF2B5EF4-FFF2-40B4-BE49-F238E27FC236}">
                  <a16:creationId xmlns:a16="http://schemas.microsoft.com/office/drawing/2014/main" id="{23E71880-CA0D-4AE8-BC19-455F9400ADB2}"/>
                </a:ext>
              </a:extLst>
            </p:cNvPr>
            <p:cNvSpPr/>
            <p:nvPr/>
          </p:nvSpPr>
          <p:spPr>
            <a:xfrm>
              <a:off x="8168346" y="3365500"/>
              <a:ext cx="3486014" cy="21463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8304222" y="4405640"/>
              <a:ext cx="3214262" cy="523220"/>
            </a:xfrm>
            <a:prstGeom prst="rect">
              <a:avLst/>
            </a:prstGeom>
            <a:noFill/>
          </p:spPr>
          <p:txBody>
            <a:bodyPr wrap="square">
              <a:spAutoFit/>
            </a:bodyPr>
            <a:lstStyle/>
            <a:p>
              <a:pPr marL="0" marR="0" lvl="0" indent="0" algn="ctr" defTabSz="457791" rtl="0" eaLnBrk="1" fontAlgn="auto" latinLnBrk="0" hangingPunct="1">
                <a:lnSpc>
                  <a:spcPct val="100000"/>
                </a:lnSpc>
                <a:spcBef>
                  <a:spcPts val="500"/>
                </a:spcBef>
                <a:spcAft>
                  <a:spcPts val="5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Water Bottle</a:t>
              </a:r>
            </a:p>
          </p:txBody>
        </p:sp>
        <p:sp>
          <p:nvSpPr>
            <p:cNvPr id="22" name="Oval 21">
              <a:extLst>
                <a:ext uri="{FF2B5EF4-FFF2-40B4-BE49-F238E27FC236}">
                  <a16:creationId xmlns:a16="http://schemas.microsoft.com/office/drawing/2014/main" id="{54F5F386-FC5B-4430-A06F-7CB2714E8EAB}"/>
                </a:ext>
              </a:extLst>
            </p:cNvPr>
            <p:cNvSpPr/>
            <p:nvPr/>
          </p:nvSpPr>
          <p:spPr>
            <a:xfrm>
              <a:off x="923190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rgbClr val="000000"/>
                </a:solidFill>
                <a:latin typeface="AvenirNext forINTUIT"/>
              </a:endParaRPr>
            </a:p>
          </p:txBody>
        </p:sp>
        <p:pic>
          <p:nvPicPr>
            <p:cNvPr id="8" name="Picture 7" descr="A close up of a logo&#10;&#10;Description automatically generated">
              <a:extLst>
                <a:ext uri="{FF2B5EF4-FFF2-40B4-BE49-F238E27FC236}">
                  <a16:creationId xmlns:a16="http://schemas.microsoft.com/office/drawing/2014/main" id="{A5F2A692-21D6-4A18-95DA-6728C9612B30}"/>
                </a:ext>
              </a:extLst>
            </p:cNvPr>
            <p:cNvPicPr>
              <a:picLocks noChangeAspect="1"/>
            </p:cNvPicPr>
            <p:nvPr/>
          </p:nvPicPr>
          <p:blipFill>
            <a:blip r:embed="rId7"/>
            <a:stretch>
              <a:fillRect/>
            </a:stretch>
          </p:blipFill>
          <p:spPr>
            <a:xfrm>
              <a:off x="9485480" y="3060278"/>
              <a:ext cx="851745" cy="851745"/>
            </a:xfrm>
            <a:prstGeom prst="rect">
              <a:avLst/>
            </a:prstGeom>
          </p:spPr>
        </p:pic>
      </p:grpSp>
      <p:grpSp>
        <p:nvGrpSpPr>
          <p:cNvPr id="27" name="Group 26">
            <a:extLst>
              <a:ext uri="{FF2B5EF4-FFF2-40B4-BE49-F238E27FC236}">
                <a16:creationId xmlns:a16="http://schemas.microsoft.com/office/drawing/2014/main" id="{54A7621A-AE8A-4842-8EAE-8FFEF7734458}"/>
              </a:ext>
            </a:extLst>
          </p:cNvPr>
          <p:cNvGrpSpPr/>
          <p:nvPr/>
        </p:nvGrpSpPr>
        <p:grpSpPr>
          <a:xfrm>
            <a:off x="534465" y="2806700"/>
            <a:ext cx="3486014" cy="2705100"/>
            <a:chOff x="534465" y="2806700"/>
            <a:chExt cx="3486014" cy="2705100"/>
          </a:xfrm>
        </p:grpSpPr>
        <p:sp>
          <p:nvSpPr>
            <p:cNvPr id="6" name="Rectangle 5">
              <a:extLst>
                <a:ext uri="{FF2B5EF4-FFF2-40B4-BE49-F238E27FC236}">
                  <a16:creationId xmlns:a16="http://schemas.microsoft.com/office/drawing/2014/main" id="{38EC8C75-FD31-4506-93B0-D2BD86168FBE}"/>
                </a:ext>
              </a:extLst>
            </p:cNvPr>
            <p:cNvSpPr/>
            <p:nvPr/>
          </p:nvSpPr>
          <p:spPr>
            <a:xfrm>
              <a:off x="534465" y="3365500"/>
              <a:ext cx="3486014" cy="21463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670341" y="4405640"/>
              <a:ext cx="3214262" cy="523220"/>
            </a:xfrm>
            <a:prstGeom prst="rect">
              <a:avLst/>
            </a:prstGeom>
            <a:noFill/>
          </p:spPr>
          <p:txBody>
            <a:bodyPr wrap="square">
              <a:spAutoFit/>
            </a:bodyPr>
            <a:lstStyle/>
            <a:p>
              <a:pPr marL="0" marR="0" lvl="0" indent="0" algn="ctr" defTabSz="457791" rtl="0" eaLnBrk="1" fontAlgn="auto" latinLnBrk="0" hangingPunct="1">
                <a:lnSpc>
                  <a:spcPct val="100000"/>
                </a:lnSpc>
                <a:spcBef>
                  <a:spcPts val="500"/>
                </a:spcBef>
                <a:spcAft>
                  <a:spcPts val="5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Cell Phone Charger</a:t>
              </a:r>
            </a:p>
          </p:txBody>
        </p:sp>
        <p:sp>
          <p:nvSpPr>
            <p:cNvPr id="25" name="Oval 24">
              <a:extLst>
                <a:ext uri="{FF2B5EF4-FFF2-40B4-BE49-F238E27FC236}">
                  <a16:creationId xmlns:a16="http://schemas.microsoft.com/office/drawing/2014/main" id="{C23794B3-906A-428F-8F31-7DFE544757B7}"/>
                </a:ext>
              </a:extLst>
            </p:cNvPr>
            <p:cNvSpPr/>
            <p:nvPr/>
          </p:nvSpPr>
          <p:spPr>
            <a:xfrm>
              <a:off x="159802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rgbClr val="000000"/>
                </a:solidFill>
                <a:latin typeface="AvenirNext forINTUIT"/>
              </a:endParaRPr>
            </a:p>
          </p:txBody>
        </p:sp>
        <p:pic>
          <p:nvPicPr>
            <p:cNvPr id="10" name="Picture 9" descr="A close up of a logo&#10;&#10;Description automatically generated">
              <a:extLst>
                <a:ext uri="{FF2B5EF4-FFF2-40B4-BE49-F238E27FC236}">
                  <a16:creationId xmlns:a16="http://schemas.microsoft.com/office/drawing/2014/main" id="{1BB08C15-BD47-4E9E-9616-611ADE45310A}"/>
                </a:ext>
              </a:extLst>
            </p:cNvPr>
            <p:cNvPicPr>
              <a:picLocks noChangeAspect="1"/>
            </p:cNvPicPr>
            <p:nvPr/>
          </p:nvPicPr>
          <p:blipFill>
            <a:blip r:embed="rId8"/>
            <a:stretch>
              <a:fillRect/>
            </a:stretch>
          </p:blipFill>
          <p:spPr>
            <a:xfrm>
              <a:off x="1824445" y="3033124"/>
              <a:ext cx="906056" cy="906054"/>
            </a:xfrm>
            <a:prstGeom prst="rect">
              <a:avLst/>
            </a:prstGeom>
          </p:spPr>
        </p:pic>
      </p:grpSp>
      <p:grpSp>
        <p:nvGrpSpPr>
          <p:cNvPr id="28" name="Group 27">
            <a:extLst>
              <a:ext uri="{FF2B5EF4-FFF2-40B4-BE49-F238E27FC236}">
                <a16:creationId xmlns:a16="http://schemas.microsoft.com/office/drawing/2014/main" id="{EE477739-F322-47DC-868D-AB5AE94B340C}"/>
              </a:ext>
            </a:extLst>
          </p:cNvPr>
          <p:cNvGrpSpPr/>
          <p:nvPr/>
        </p:nvGrpSpPr>
        <p:grpSpPr>
          <a:xfrm>
            <a:off x="4351406" y="2806700"/>
            <a:ext cx="3486014" cy="2705100"/>
            <a:chOff x="4351406" y="2806700"/>
            <a:chExt cx="3486014" cy="2705100"/>
          </a:xfrm>
        </p:grpSpPr>
        <p:sp>
          <p:nvSpPr>
            <p:cNvPr id="14" name="Rectangle 13">
              <a:extLst>
                <a:ext uri="{FF2B5EF4-FFF2-40B4-BE49-F238E27FC236}">
                  <a16:creationId xmlns:a16="http://schemas.microsoft.com/office/drawing/2014/main" id="{59D1E0D9-C872-4369-913A-B1CA56F37A49}"/>
                </a:ext>
              </a:extLst>
            </p:cNvPr>
            <p:cNvSpPr/>
            <p:nvPr/>
          </p:nvSpPr>
          <p:spPr>
            <a:xfrm>
              <a:off x="4351406" y="3365500"/>
              <a:ext cx="3486014" cy="21463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4487282" y="4405640"/>
              <a:ext cx="3214262" cy="523220"/>
            </a:xfrm>
            <a:prstGeom prst="rect">
              <a:avLst/>
            </a:prstGeom>
            <a:noFill/>
          </p:spPr>
          <p:txBody>
            <a:bodyPr wrap="square">
              <a:spAutoFit/>
            </a:bodyPr>
            <a:lstStyle/>
            <a:p>
              <a:pPr marL="0" marR="0" lvl="0" indent="0" algn="ctr" defTabSz="457791" rtl="0" eaLnBrk="1" fontAlgn="auto" latinLnBrk="0" hangingPunct="1">
                <a:lnSpc>
                  <a:spcPct val="100000"/>
                </a:lnSpc>
                <a:spcBef>
                  <a:spcPts val="500"/>
                </a:spcBef>
                <a:spcAft>
                  <a:spcPts val="5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Umbrella </a:t>
              </a:r>
            </a:p>
          </p:txBody>
        </p:sp>
        <p:sp>
          <p:nvSpPr>
            <p:cNvPr id="24" name="Oval 23">
              <a:extLst>
                <a:ext uri="{FF2B5EF4-FFF2-40B4-BE49-F238E27FC236}">
                  <a16:creationId xmlns:a16="http://schemas.microsoft.com/office/drawing/2014/main" id="{1BC86781-72C8-4173-A2FE-0FAF0408B31F}"/>
                </a:ext>
              </a:extLst>
            </p:cNvPr>
            <p:cNvSpPr/>
            <p:nvPr/>
          </p:nvSpPr>
          <p:spPr>
            <a:xfrm>
              <a:off x="541496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rgbClr val="000000"/>
                </a:solidFill>
                <a:latin typeface="AvenirNext forINTUIT"/>
              </a:endParaRPr>
            </a:p>
          </p:txBody>
        </p:sp>
        <p:pic>
          <p:nvPicPr>
            <p:cNvPr id="21" name="Picture 20" descr="A close up of a logo&#10;&#10;Description automatically generated">
              <a:extLst>
                <a:ext uri="{FF2B5EF4-FFF2-40B4-BE49-F238E27FC236}">
                  <a16:creationId xmlns:a16="http://schemas.microsoft.com/office/drawing/2014/main" id="{1338C0B1-092A-436B-B503-F3E3F71B11C8}"/>
                </a:ext>
              </a:extLst>
            </p:cNvPr>
            <p:cNvPicPr>
              <a:picLocks noChangeAspect="1"/>
            </p:cNvPicPr>
            <p:nvPr/>
          </p:nvPicPr>
          <p:blipFill>
            <a:blip r:embed="rId9"/>
            <a:stretch>
              <a:fillRect/>
            </a:stretch>
          </p:blipFill>
          <p:spPr>
            <a:xfrm>
              <a:off x="5696819" y="3088557"/>
              <a:ext cx="795186" cy="795186"/>
            </a:xfrm>
            <a:prstGeom prst="rect">
              <a:avLst/>
            </a:prstGeom>
          </p:spPr>
        </p:pic>
      </p:grpSp>
    </p:spTree>
    <p:extLst>
      <p:ext uri="{BB962C8B-B14F-4D97-AF65-F5344CB8AC3E}">
        <p14:creationId xmlns:p14="http://schemas.microsoft.com/office/powerpoint/2010/main" val="52464953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514"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861320"/>
            <a:ext cx="11047759" cy="461665"/>
          </a:xfrm>
          <a:prstGeom prst="rect">
            <a:avLst/>
          </a:prstGeom>
          <a:noFill/>
        </p:spPr>
        <p:txBody>
          <a:bodyPr wrap="square">
            <a:spAutoFit/>
          </a:bodyPr>
          <a:lstStyle/>
          <a:p>
            <a:pPr lvl="0"/>
            <a:r>
              <a:rPr lang="en-US" sz="2400" dirty="0">
                <a:solidFill>
                  <a:srgbClr val="000000"/>
                </a:solidFill>
              </a:rPr>
              <a:t>You need to report on your inventory for your boss. Create the following reports:</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lvl="0"/>
            <a:r>
              <a:rPr lang="en-US" dirty="0">
                <a:solidFill>
                  <a:srgbClr val="000000"/>
                </a:solidFill>
              </a:rPr>
              <a:t>Your Turn #9…Lesson 10 </a:t>
            </a:r>
            <a:endPar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endParaRPr>
          </a:p>
        </p:txBody>
      </p:sp>
      <p:grpSp>
        <p:nvGrpSpPr>
          <p:cNvPr id="4" name="Group 3">
            <a:extLst>
              <a:ext uri="{FF2B5EF4-FFF2-40B4-BE49-F238E27FC236}">
                <a16:creationId xmlns:a16="http://schemas.microsoft.com/office/drawing/2014/main" id="{A40D81B8-6AEA-4EA1-B740-CAF444AB1F72}"/>
              </a:ext>
            </a:extLst>
          </p:cNvPr>
          <p:cNvGrpSpPr/>
          <p:nvPr/>
        </p:nvGrpSpPr>
        <p:grpSpPr>
          <a:xfrm>
            <a:off x="1580095" y="2604616"/>
            <a:ext cx="4291535" cy="2286000"/>
            <a:chOff x="534465" y="3251200"/>
            <a:chExt cx="3486014" cy="2286000"/>
          </a:xfrm>
        </p:grpSpPr>
        <p:sp>
          <p:nvSpPr>
            <p:cNvPr id="2" name="Rectangle 1">
              <a:extLst>
                <a:ext uri="{FF2B5EF4-FFF2-40B4-BE49-F238E27FC236}">
                  <a16:creationId xmlns:a16="http://schemas.microsoft.com/office/drawing/2014/main" id="{795D2D98-3AFC-4E2A-B822-77D8D09F6B14}"/>
                </a:ext>
              </a:extLst>
            </p:cNvPr>
            <p:cNvSpPr/>
            <p:nvPr/>
          </p:nvSpPr>
          <p:spPr>
            <a:xfrm>
              <a:off x="534465" y="3251200"/>
              <a:ext cx="3486014" cy="22860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 name="TextBox 2">
              <a:extLst>
                <a:ext uri="{FF2B5EF4-FFF2-40B4-BE49-F238E27FC236}">
                  <a16:creationId xmlns:a16="http://schemas.microsoft.com/office/drawing/2014/main" id="{183F6890-9AC9-4291-BF66-A2B7FC69A131}"/>
                </a:ext>
              </a:extLst>
            </p:cNvPr>
            <p:cNvSpPr txBox="1"/>
            <p:nvPr/>
          </p:nvSpPr>
          <p:spPr>
            <a:xfrm>
              <a:off x="670341" y="3878675"/>
              <a:ext cx="3214262" cy="1077218"/>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venirNext forINTUIT"/>
                  <a:ea typeface="+mn-ea"/>
                  <a:cs typeface="+mn-cs"/>
                </a:rPr>
                <a:t>Inventory Valuation Summary</a:t>
              </a:r>
            </a:p>
          </p:txBody>
        </p:sp>
      </p:grpSp>
      <p:grpSp>
        <p:nvGrpSpPr>
          <p:cNvPr id="26" name="Group 25">
            <a:extLst>
              <a:ext uri="{FF2B5EF4-FFF2-40B4-BE49-F238E27FC236}">
                <a16:creationId xmlns:a16="http://schemas.microsoft.com/office/drawing/2014/main" id="{DD654ABF-90D9-49BD-AF6F-1FF425FD9188}"/>
              </a:ext>
            </a:extLst>
          </p:cNvPr>
          <p:cNvGrpSpPr/>
          <p:nvPr/>
        </p:nvGrpSpPr>
        <p:grpSpPr>
          <a:xfrm>
            <a:off x="6317195" y="2604616"/>
            <a:ext cx="4291535" cy="2286000"/>
            <a:chOff x="534465" y="3251200"/>
            <a:chExt cx="3486014" cy="2286000"/>
          </a:xfrm>
        </p:grpSpPr>
        <p:sp>
          <p:nvSpPr>
            <p:cNvPr id="30" name="Rectangle 29">
              <a:extLst>
                <a:ext uri="{FF2B5EF4-FFF2-40B4-BE49-F238E27FC236}">
                  <a16:creationId xmlns:a16="http://schemas.microsoft.com/office/drawing/2014/main" id="{D4BCA3E2-5DB7-43CB-A482-60B1AE7FA4A6}"/>
                </a:ext>
              </a:extLst>
            </p:cNvPr>
            <p:cNvSpPr/>
            <p:nvPr/>
          </p:nvSpPr>
          <p:spPr>
            <a:xfrm>
              <a:off x="534465" y="3251200"/>
              <a:ext cx="3486014" cy="22860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1" name="TextBox 30">
              <a:extLst>
                <a:ext uri="{FF2B5EF4-FFF2-40B4-BE49-F238E27FC236}">
                  <a16:creationId xmlns:a16="http://schemas.microsoft.com/office/drawing/2014/main" id="{B33DDEA2-ABE5-4DEB-96F8-78936935F6BC}"/>
                </a:ext>
              </a:extLst>
            </p:cNvPr>
            <p:cNvSpPr txBox="1"/>
            <p:nvPr/>
          </p:nvSpPr>
          <p:spPr>
            <a:xfrm>
              <a:off x="670341" y="3878675"/>
              <a:ext cx="3214262" cy="1077218"/>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venirNext forINTUIT"/>
                  <a:ea typeface="+mn-ea"/>
                  <a:cs typeface="+mn-cs"/>
                </a:rPr>
                <a:t>Inventory Valuation Detail</a:t>
              </a:r>
            </a:p>
          </p:txBody>
        </p:sp>
      </p:grpSp>
    </p:spTree>
    <p:extLst>
      <p:ext uri="{BB962C8B-B14F-4D97-AF65-F5344CB8AC3E}">
        <p14:creationId xmlns:p14="http://schemas.microsoft.com/office/powerpoint/2010/main" val="194180288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1538"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830997"/>
          </a:xfrm>
          <a:prstGeom prst="rect">
            <a:avLst/>
          </a:prstGeom>
          <a:noFill/>
        </p:spPr>
        <p:txBody>
          <a:bodyPr wrap="square">
            <a:spAutoFit/>
          </a:bodyPr>
          <a:lstStyle/>
          <a:p>
            <a:pPr lvl="0"/>
            <a:r>
              <a:rPr lang="en-US" sz="2400" dirty="0">
                <a:solidFill>
                  <a:srgbClr val="000000"/>
                </a:solidFill>
              </a:rPr>
              <a:t>You need to adjust your inventory for damaged and missing goods. You lost the following items to damage</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lvl="0"/>
            <a:r>
              <a:rPr lang="en-US" dirty="0">
                <a:solidFill>
                  <a:srgbClr val="000000"/>
                </a:solidFill>
              </a:rPr>
              <a:t>Your Turn #10…Lesson 10 </a:t>
            </a:r>
            <a:endPar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endParaRPr>
          </a:p>
        </p:txBody>
      </p:sp>
      <p:grpSp>
        <p:nvGrpSpPr>
          <p:cNvPr id="21" name="Group 20">
            <a:extLst>
              <a:ext uri="{FF2B5EF4-FFF2-40B4-BE49-F238E27FC236}">
                <a16:creationId xmlns:a16="http://schemas.microsoft.com/office/drawing/2014/main" id="{D649B110-733A-482C-A002-D47504F90237}"/>
              </a:ext>
            </a:extLst>
          </p:cNvPr>
          <p:cNvGrpSpPr/>
          <p:nvPr/>
        </p:nvGrpSpPr>
        <p:grpSpPr>
          <a:xfrm>
            <a:off x="8168346" y="2501900"/>
            <a:ext cx="3486014" cy="2984500"/>
            <a:chOff x="8168346" y="2806700"/>
            <a:chExt cx="3486014" cy="2984500"/>
          </a:xfrm>
        </p:grpSpPr>
        <p:sp>
          <p:nvSpPr>
            <p:cNvPr id="22" name="Rectangle 21">
              <a:extLst>
                <a:ext uri="{FF2B5EF4-FFF2-40B4-BE49-F238E27FC236}">
                  <a16:creationId xmlns:a16="http://schemas.microsoft.com/office/drawing/2014/main" id="{54EA62A8-9090-4ED8-A817-C89A21E56276}"/>
                </a:ext>
              </a:extLst>
            </p:cNvPr>
            <p:cNvSpPr/>
            <p:nvPr/>
          </p:nvSpPr>
          <p:spPr>
            <a:xfrm>
              <a:off x="8168346" y="3365500"/>
              <a:ext cx="3486014" cy="2425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4" name="TextBox 23">
              <a:extLst>
                <a:ext uri="{FF2B5EF4-FFF2-40B4-BE49-F238E27FC236}">
                  <a16:creationId xmlns:a16="http://schemas.microsoft.com/office/drawing/2014/main" id="{A4059E67-6936-41AF-9F40-E3C54DCD1E64}"/>
                </a:ext>
              </a:extLst>
            </p:cNvPr>
            <p:cNvSpPr txBox="1"/>
            <p:nvPr/>
          </p:nvSpPr>
          <p:spPr>
            <a:xfrm>
              <a:off x="8304222" y="4405640"/>
              <a:ext cx="3214262" cy="1031051"/>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Water Bottle</a:t>
              </a:r>
            </a:p>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2CA01C"/>
                  </a:solidFill>
                  <a:effectLst/>
                  <a:uLnTx/>
                  <a:uFillTx/>
                  <a:latin typeface="AvenirNext forINTUIT"/>
                  <a:ea typeface="+mn-ea"/>
                  <a:cs typeface="+mn-cs"/>
                </a:rPr>
                <a:t>3 were stolen</a:t>
              </a:r>
            </a:p>
          </p:txBody>
        </p:sp>
        <p:sp>
          <p:nvSpPr>
            <p:cNvPr id="25" name="Oval 24">
              <a:extLst>
                <a:ext uri="{FF2B5EF4-FFF2-40B4-BE49-F238E27FC236}">
                  <a16:creationId xmlns:a16="http://schemas.microsoft.com/office/drawing/2014/main" id="{1E399551-422C-4614-BB5C-EBD5EFFC34DC}"/>
                </a:ext>
              </a:extLst>
            </p:cNvPr>
            <p:cNvSpPr/>
            <p:nvPr/>
          </p:nvSpPr>
          <p:spPr>
            <a:xfrm>
              <a:off x="923190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pic>
          <p:nvPicPr>
            <p:cNvPr id="26" name="Picture 25" descr="A close up of a logo&#10;&#10;Description automatically generated">
              <a:extLst>
                <a:ext uri="{FF2B5EF4-FFF2-40B4-BE49-F238E27FC236}">
                  <a16:creationId xmlns:a16="http://schemas.microsoft.com/office/drawing/2014/main" id="{687CD961-7618-4BF5-843B-02F6FA79587C}"/>
                </a:ext>
              </a:extLst>
            </p:cNvPr>
            <p:cNvPicPr>
              <a:picLocks noChangeAspect="1"/>
            </p:cNvPicPr>
            <p:nvPr/>
          </p:nvPicPr>
          <p:blipFill>
            <a:blip r:embed="rId7"/>
            <a:stretch>
              <a:fillRect/>
            </a:stretch>
          </p:blipFill>
          <p:spPr>
            <a:xfrm>
              <a:off x="9485480" y="3060278"/>
              <a:ext cx="851745" cy="851745"/>
            </a:xfrm>
            <a:prstGeom prst="rect">
              <a:avLst/>
            </a:prstGeom>
          </p:spPr>
        </p:pic>
      </p:grpSp>
      <p:grpSp>
        <p:nvGrpSpPr>
          <p:cNvPr id="27" name="Group 26">
            <a:extLst>
              <a:ext uri="{FF2B5EF4-FFF2-40B4-BE49-F238E27FC236}">
                <a16:creationId xmlns:a16="http://schemas.microsoft.com/office/drawing/2014/main" id="{47E9D2D2-A30C-46C7-8896-DB9D893D99E3}"/>
              </a:ext>
            </a:extLst>
          </p:cNvPr>
          <p:cNvGrpSpPr/>
          <p:nvPr/>
        </p:nvGrpSpPr>
        <p:grpSpPr>
          <a:xfrm>
            <a:off x="534465" y="2501900"/>
            <a:ext cx="3486014" cy="2984500"/>
            <a:chOff x="534465" y="2806700"/>
            <a:chExt cx="3486014" cy="2984500"/>
          </a:xfrm>
        </p:grpSpPr>
        <p:sp>
          <p:nvSpPr>
            <p:cNvPr id="28" name="Rectangle 27">
              <a:extLst>
                <a:ext uri="{FF2B5EF4-FFF2-40B4-BE49-F238E27FC236}">
                  <a16:creationId xmlns:a16="http://schemas.microsoft.com/office/drawing/2014/main" id="{FC07DC28-0D8B-4906-A2F8-9DDAFDC1B3F2}"/>
                </a:ext>
              </a:extLst>
            </p:cNvPr>
            <p:cNvSpPr/>
            <p:nvPr/>
          </p:nvSpPr>
          <p:spPr>
            <a:xfrm>
              <a:off x="534465" y="3365500"/>
              <a:ext cx="3486014" cy="2425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9" name="TextBox 28">
              <a:extLst>
                <a:ext uri="{FF2B5EF4-FFF2-40B4-BE49-F238E27FC236}">
                  <a16:creationId xmlns:a16="http://schemas.microsoft.com/office/drawing/2014/main" id="{33782887-E174-49AD-98D4-1C2B81E7AB69}"/>
                </a:ext>
              </a:extLst>
            </p:cNvPr>
            <p:cNvSpPr txBox="1"/>
            <p:nvPr/>
          </p:nvSpPr>
          <p:spPr>
            <a:xfrm>
              <a:off x="670341" y="4405640"/>
              <a:ext cx="3214262" cy="1031051"/>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Cell Phone Charger</a:t>
              </a:r>
            </a:p>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2CA01C"/>
                  </a:solidFill>
                  <a:effectLst/>
                  <a:uLnTx/>
                  <a:uFillTx/>
                  <a:latin typeface="AvenirNext forINTUIT"/>
                  <a:ea typeface="+mn-ea"/>
                  <a:cs typeface="+mn-cs"/>
                </a:rPr>
                <a:t>2 were damaged</a:t>
              </a:r>
            </a:p>
          </p:txBody>
        </p:sp>
        <p:sp>
          <p:nvSpPr>
            <p:cNvPr id="30" name="Oval 29">
              <a:extLst>
                <a:ext uri="{FF2B5EF4-FFF2-40B4-BE49-F238E27FC236}">
                  <a16:creationId xmlns:a16="http://schemas.microsoft.com/office/drawing/2014/main" id="{9DA77BE4-43AF-403F-91B8-1B78C8E24609}"/>
                </a:ext>
              </a:extLst>
            </p:cNvPr>
            <p:cNvSpPr/>
            <p:nvPr/>
          </p:nvSpPr>
          <p:spPr>
            <a:xfrm>
              <a:off x="159802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pic>
          <p:nvPicPr>
            <p:cNvPr id="31" name="Picture 30" descr="A close up of a logo&#10;&#10;Description automatically generated">
              <a:extLst>
                <a:ext uri="{FF2B5EF4-FFF2-40B4-BE49-F238E27FC236}">
                  <a16:creationId xmlns:a16="http://schemas.microsoft.com/office/drawing/2014/main" id="{42A9A7C1-059D-44C6-8240-C72E7EE1EE26}"/>
                </a:ext>
              </a:extLst>
            </p:cNvPr>
            <p:cNvPicPr>
              <a:picLocks noChangeAspect="1"/>
            </p:cNvPicPr>
            <p:nvPr/>
          </p:nvPicPr>
          <p:blipFill>
            <a:blip r:embed="rId8"/>
            <a:stretch>
              <a:fillRect/>
            </a:stretch>
          </p:blipFill>
          <p:spPr>
            <a:xfrm>
              <a:off x="1824445" y="3033124"/>
              <a:ext cx="906056" cy="906054"/>
            </a:xfrm>
            <a:prstGeom prst="rect">
              <a:avLst/>
            </a:prstGeom>
          </p:spPr>
        </p:pic>
      </p:grpSp>
      <p:grpSp>
        <p:nvGrpSpPr>
          <p:cNvPr id="32" name="Group 31">
            <a:extLst>
              <a:ext uri="{FF2B5EF4-FFF2-40B4-BE49-F238E27FC236}">
                <a16:creationId xmlns:a16="http://schemas.microsoft.com/office/drawing/2014/main" id="{4E45BA2F-A56B-432B-9057-5F49626A9DF9}"/>
              </a:ext>
            </a:extLst>
          </p:cNvPr>
          <p:cNvGrpSpPr/>
          <p:nvPr/>
        </p:nvGrpSpPr>
        <p:grpSpPr>
          <a:xfrm>
            <a:off x="4351406" y="2501900"/>
            <a:ext cx="3486014" cy="2984500"/>
            <a:chOff x="4351406" y="2806700"/>
            <a:chExt cx="3486014" cy="2984500"/>
          </a:xfrm>
        </p:grpSpPr>
        <p:sp>
          <p:nvSpPr>
            <p:cNvPr id="33" name="Rectangle 32">
              <a:extLst>
                <a:ext uri="{FF2B5EF4-FFF2-40B4-BE49-F238E27FC236}">
                  <a16:creationId xmlns:a16="http://schemas.microsoft.com/office/drawing/2014/main" id="{04BC8B2A-8FE9-4519-B805-9FE7AA7F166C}"/>
                </a:ext>
              </a:extLst>
            </p:cNvPr>
            <p:cNvSpPr/>
            <p:nvPr/>
          </p:nvSpPr>
          <p:spPr>
            <a:xfrm>
              <a:off x="4351406" y="3365500"/>
              <a:ext cx="3486014" cy="2425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4" name="TextBox 33">
              <a:extLst>
                <a:ext uri="{FF2B5EF4-FFF2-40B4-BE49-F238E27FC236}">
                  <a16:creationId xmlns:a16="http://schemas.microsoft.com/office/drawing/2014/main" id="{2E4AE9C0-0675-4B68-9A0A-93D1055139E4}"/>
                </a:ext>
              </a:extLst>
            </p:cNvPr>
            <p:cNvSpPr txBox="1"/>
            <p:nvPr/>
          </p:nvSpPr>
          <p:spPr>
            <a:xfrm>
              <a:off x="4487282" y="4405640"/>
              <a:ext cx="3214262" cy="1031051"/>
            </a:xfrm>
            <a:prstGeom prst="rect">
              <a:avLst/>
            </a:prstGeom>
            <a:noFill/>
          </p:spPr>
          <p:txBody>
            <a:bodyPr wrap="square">
              <a:spAutoFit/>
            </a:bodyPr>
            <a:lstStyle/>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Next forINTUIT"/>
                  <a:ea typeface="+mn-ea"/>
                  <a:cs typeface="+mn-cs"/>
                </a:rPr>
                <a:t>Umbrella</a:t>
              </a:r>
            </a:p>
            <a:p>
              <a:pPr marL="0" marR="0" lvl="0" indent="0" algn="ctr" defTabSz="457791"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2CA01C"/>
                  </a:solidFill>
                  <a:effectLst/>
                  <a:uLnTx/>
                  <a:uFillTx/>
                  <a:latin typeface="AvenirNext forINTUIT"/>
                  <a:ea typeface="+mn-ea"/>
                  <a:cs typeface="+mn-cs"/>
                </a:rPr>
                <a:t>1 was stolen</a:t>
              </a:r>
            </a:p>
          </p:txBody>
        </p:sp>
        <p:sp>
          <p:nvSpPr>
            <p:cNvPr id="35" name="Oval 34">
              <a:extLst>
                <a:ext uri="{FF2B5EF4-FFF2-40B4-BE49-F238E27FC236}">
                  <a16:creationId xmlns:a16="http://schemas.microsoft.com/office/drawing/2014/main" id="{B142D103-21C2-46EA-B9AC-5C3DCB2EEB91}"/>
                </a:ext>
              </a:extLst>
            </p:cNvPr>
            <p:cNvSpPr/>
            <p:nvPr/>
          </p:nvSpPr>
          <p:spPr>
            <a:xfrm>
              <a:off x="5414962" y="2806700"/>
              <a:ext cx="1358900" cy="1358900"/>
            </a:xfrm>
            <a:prstGeom prst="ellipse">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pic>
          <p:nvPicPr>
            <p:cNvPr id="36" name="Picture 35" descr="A close up of a logo&#10;&#10;Description automatically generated">
              <a:extLst>
                <a:ext uri="{FF2B5EF4-FFF2-40B4-BE49-F238E27FC236}">
                  <a16:creationId xmlns:a16="http://schemas.microsoft.com/office/drawing/2014/main" id="{26C01706-4258-47CA-8AEE-A6D881163840}"/>
                </a:ext>
              </a:extLst>
            </p:cNvPr>
            <p:cNvPicPr>
              <a:picLocks noChangeAspect="1"/>
            </p:cNvPicPr>
            <p:nvPr/>
          </p:nvPicPr>
          <p:blipFill>
            <a:blip r:embed="rId9"/>
            <a:stretch>
              <a:fillRect/>
            </a:stretch>
          </p:blipFill>
          <p:spPr>
            <a:xfrm>
              <a:off x="5696819" y="3088557"/>
              <a:ext cx="795186" cy="795186"/>
            </a:xfrm>
            <a:prstGeom prst="rect">
              <a:avLst/>
            </a:prstGeom>
          </p:spPr>
        </p:pic>
      </p:grpSp>
    </p:spTree>
    <p:extLst>
      <p:ext uri="{BB962C8B-B14F-4D97-AF65-F5344CB8AC3E}">
        <p14:creationId xmlns:p14="http://schemas.microsoft.com/office/powerpoint/2010/main" val="3248726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674468" cy="3062287"/>
          </a:xfrm>
        </p:spPr>
        <p:txBody>
          <a:bodyPr/>
          <a:lstStyle/>
          <a:p>
            <a:pPr algn="l"/>
            <a:r>
              <a:rPr lang="en-US" dirty="0"/>
              <a:t>QuickBooks Online Navigation Demo</a:t>
            </a:r>
          </a:p>
        </p:txBody>
      </p:sp>
    </p:spTree>
    <p:extLst>
      <p:ext uri="{BB962C8B-B14F-4D97-AF65-F5344CB8AC3E}">
        <p14:creationId xmlns:p14="http://schemas.microsoft.com/office/powerpoint/2010/main" val="1558915533"/>
      </p:ext>
    </p:extLst>
  </p:cSld>
  <p:clrMapOvr>
    <a:masterClrMapping/>
  </p:clrMapOvr>
  <p:transition spd="med">
    <p:wipe dir="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2" y="2736503"/>
            <a:ext cx="8878888" cy="1384995"/>
          </a:xfrm>
          <a:prstGeom prst="rect">
            <a:avLst/>
          </a:prstGeom>
          <a:noFill/>
        </p:spPr>
        <p:txBody>
          <a:bodyPr wrap="square">
            <a:sp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venirNext forINTUIT"/>
                <a:ea typeface="+mn-ea"/>
                <a:cs typeface="+mn-cs"/>
              </a:rPr>
              <a:t>Lesson 11</a:t>
            </a:r>
          </a:p>
          <a:p>
            <a:pPr marL="0" marR="0" lvl="0" indent="0" algn="l" defTabSz="457791" rtl="0" eaLnBrk="1" fontAlgn="auto" latinLnBrk="0" hangingPunct="1">
              <a:lnSpc>
                <a:spcPct val="100000"/>
              </a:lnSpc>
              <a:spcBef>
                <a:spcPts val="0"/>
              </a:spcBef>
              <a:spcAft>
                <a:spcPts val="0"/>
              </a:spcAft>
              <a:buClrTx/>
              <a:buSzTx/>
              <a:buFontTx/>
              <a:buNone/>
              <a:tabLst/>
              <a:defRPr/>
            </a:pPr>
            <a:r>
              <a:rPr kumimoji="0" lang="en-HK" sz="4400" b="1" i="0" u="none" strike="noStrike" kern="1200" cap="none" spc="0" normalizeH="0" baseline="0" noProof="0" dirty="0">
                <a:ln>
                  <a:noFill/>
                </a:ln>
                <a:solidFill>
                  <a:srgbClr val="000000"/>
                </a:solidFill>
                <a:effectLst/>
                <a:uLnTx/>
                <a:uFillTx/>
                <a:latin typeface="AvenirNext forINTUIT"/>
                <a:ea typeface="+mn-ea"/>
                <a:cs typeface="+mn-cs"/>
              </a:rPr>
              <a:t>QuickBooks Reports</a:t>
            </a:r>
            <a:endParaRPr kumimoji="0" lang="en-US" sz="4400" b="1" i="0" u="none" strike="noStrike" kern="1200" cap="none" spc="0" normalizeH="0" baseline="0" noProof="0" dirty="0">
              <a:ln>
                <a:noFill/>
              </a:ln>
              <a:solidFill>
                <a:srgbClr val="000000"/>
              </a:solidFill>
              <a:effectLst/>
              <a:uLnTx/>
              <a:uFillTx/>
              <a:latin typeface="AvenirNext forINTUIT"/>
              <a:ea typeface="+mn-ea"/>
              <a:cs typeface="+mn-cs"/>
            </a:endParaRPr>
          </a:p>
        </p:txBody>
      </p:sp>
    </p:spTree>
    <p:extLst>
      <p:ext uri="{BB962C8B-B14F-4D97-AF65-F5344CB8AC3E}">
        <p14:creationId xmlns:p14="http://schemas.microsoft.com/office/powerpoint/2010/main" val="477573375"/>
      </p:ext>
    </p:extLst>
  </p:cSld>
  <p:clrMapOvr>
    <a:masterClrMapping/>
  </p:clrMapOvr>
  <p:transition spd="med">
    <p:wipe dir="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2562"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461665"/>
          </a:xfrm>
          <a:prstGeom prst="rect">
            <a:avLst/>
          </a:prstGeom>
          <a:noFill/>
        </p:spPr>
        <p:txBody>
          <a:bodyPr wrap="square">
            <a:spAutoFit/>
          </a:bodyPr>
          <a:lstStyle/>
          <a:p>
            <a:pPr lvl="0"/>
            <a:r>
              <a:rPr lang="en-US" sz="2400" dirty="0">
                <a:solidFill>
                  <a:srgbClr val="000000"/>
                </a:solidFill>
              </a:rPr>
              <a:t>In this Lesson you’ll learn the following:</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Lesson 11 – Learning Objectives</a:t>
            </a:r>
          </a:p>
        </p:txBody>
      </p:sp>
      <p:grpSp>
        <p:nvGrpSpPr>
          <p:cNvPr id="2" name="Group 1">
            <a:extLst>
              <a:ext uri="{FF2B5EF4-FFF2-40B4-BE49-F238E27FC236}">
                <a16:creationId xmlns:a16="http://schemas.microsoft.com/office/drawing/2014/main" id="{DE665989-831A-4BEE-943F-ACB7DDD4A267}"/>
              </a:ext>
            </a:extLst>
          </p:cNvPr>
          <p:cNvGrpSpPr/>
          <p:nvPr/>
        </p:nvGrpSpPr>
        <p:grpSpPr>
          <a:xfrm>
            <a:off x="564105" y="2654300"/>
            <a:ext cx="2581367" cy="2603500"/>
            <a:chOff x="564105" y="2959100"/>
            <a:chExt cx="2581367" cy="2603500"/>
          </a:xfrm>
        </p:grpSpPr>
        <p:sp>
          <p:nvSpPr>
            <p:cNvPr id="6" name="Rectangle 5">
              <a:extLst>
                <a:ext uri="{FF2B5EF4-FFF2-40B4-BE49-F238E27FC236}">
                  <a16:creationId xmlns:a16="http://schemas.microsoft.com/office/drawing/2014/main" id="{38EC8C75-FD31-4506-93B0-D2BD86168FBE}"/>
                </a:ext>
              </a:extLst>
            </p:cNvPr>
            <p:cNvSpPr/>
            <p:nvPr/>
          </p:nvSpPr>
          <p:spPr>
            <a:xfrm>
              <a:off x="564105"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664720" y="3476020"/>
              <a:ext cx="2380137" cy="1569660"/>
            </a:xfrm>
            <a:prstGeom prst="rect">
              <a:avLst/>
            </a:prstGeom>
            <a:noFill/>
          </p:spPr>
          <p:txBody>
            <a:bodyPr wrap="square">
              <a:spAutoFit/>
            </a:bodyP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0000"/>
                  </a:solidFill>
                  <a:effectLst/>
                  <a:uLnTx/>
                  <a:uFillTx/>
                  <a:latin typeface="AvenirNext forINTUIT"/>
                  <a:ea typeface="+mn-ea"/>
                  <a:cs typeface="+mn-cs"/>
                </a:rPr>
                <a:t>Create basic reports in QuickBooks Online</a:t>
              </a:r>
            </a:p>
          </p:txBody>
        </p:sp>
      </p:grpSp>
      <p:grpSp>
        <p:nvGrpSpPr>
          <p:cNvPr id="3" name="Group 2">
            <a:extLst>
              <a:ext uri="{FF2B5EF4-FFF2-40B4-BE49-F238E27FC236}">
                <a16:creationId xmlns:a16="http://schemas.microsoft.com/office/drawing/2014/main" id="{3FB2156D-6718-482F-94C4-E41ED6C130E2}"/>
              </a:ext>
            </a:extLst>
          </p:cNvPr>
          <p:cNvGrpSpPr/>
          <p:nvPr/>
        </p:nvGrpSpPr>
        <p:grpSpPr>
          <a:xfrm>
            <a:off x="3390521" y="2654300"/>
            <a:ext cx="2581367" cy="2603500"/>
            <a:chOff x="3390521" y="2959100"/>
            <a:chExt cx="2581367" cy="2603500"/>
          </a:xfrm>
        </p:grpSpPr>
        <p:sp>
          <p:nvSpPr>
            <p:cNvPr id="14" name="Rectangle 13">
              <a:extLst>
                <a:ext uri="{FF2B5EF4-FFF2-40B4-BE49-F238E27FC236}">
                  <a16:creationId xmlns:a16="http://schemas.microsoft.com/office/drawing/2014/main" id="{59D1E0D9-C872-4369-913A-B1CA56F37A49}"/>
                </a:ext>
              </a:extLst>
            </p:cNvPr>
            <p:cNvSpPr/>
            <p:nvPr/>
          </p:nvSpPr>
          <p:spPr>
            <a:xfrm>
              <a:off x="3390521"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3491136" y="3476020"/>
              <a:ext cx="2380137" cy="1569660"/>
            </a:xfrm>
            <a:prstGeom prst="rect">
              <a:avLst/>
            </a:prstGeom>
            <a:noFill/>
          </p:spPr>
          <p:txBody>
            <a:bodyPr wrap="square">
              <a:spAutoFit/>
            </a:bodyP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0000"/>
                  </a:solidFill>
                  <a:effectLst/>
                  <a:uLnTx/>
                  <a:uFillTx/>
                  <a:latin typeface="AvenirNext forINTUIT"/>
                  <a:ea typeface="+mn-ea"/>
                  <a:cs typeface="+mn-cs"/>
                </a:rPr>
                <a:t>Customize reports using Filters and</a:t>
              </a:r>
            </a:p>
            <a:p>
              <a:pPr algn="ctr"/>
              <a:r>
                <a:rPr kumimoji="0" lang="en-US" sz="2400" i="0" u="none" strike="noStrike" kern="1200" cap="none" spc="0" normalizeH="0" baseline="0" noProof="0" dirty="0">
                  <a:ln>
                    <a:noFill/>
                  </a:ln>
                  <a:solidFill>
                    <a:srgbClr val="000000"/>
                  </a:solidFill>
                  <a:effectLst/>
                  <a:uLnTx/>
                  <a:uFillTx/>
                  <a:latin typeface="AvenirNext forINTUIT"/>
                  <a:ea typeface="+mn-ea"/>
                  <a:cs typeface="+mn-cs"/>
                </a:rPr>
                <a:t>Columns / Rows</a:t>
              </a:r>
            </a:p>
          </p:txBody>
        </p:sp>
      </p:grpSp>
      <p:grpSp>
        <p:nvGrpSpPr>
          <p:cNvPr id="4" name="Group 3">
            <a:extLst>
              <a:ext uri="{FF2B5EF4-FFF2-40B4-BE49-F238E27FC236}">
                <a16:creationId xmlns:a16="http://schemas.microsoft.com/office/drawing/2014/main" id="{60A47E97-74BE-4EEC-9C56-71192123564D}"/>
              </a:ext>
            </a:extLst>
          </p:cNvPr>
          <p:cNvGrpSpPr/>
          <p:nvPr/>
        </p:nvGrpSpPr>
        <p:grpSpPr>
          <a:xfrm>
            <a:off x="6216937" y="2654300"/>
            <a:ext cx="2581367" cy="2603500"/>
            <a:chOff x="6216937" y="2959100"/>
            <a:chExt cx="2581367" cy="2603500"/>
          </a:xfrm>
        </p:grpSpPr>
        <p:sp>
          <p:nvSpPr>
            <p:cNvPr id="18" name="Rectangle 17">
              <a:extLst>
                <a:ext uri="{FF2B5EF4-FFF2-40B4-BE49-F238E27FC236}">
                  <a16:creationId xmlns:a16="http://schemas.microsoft.com/office/drawing/2014/main" id="{23E71880-CA0D-4AE8-BC19-455F9400ADB2}"/>
                </a:ext>
              </a:extLst>
            </p:cNvPr>
            <p:cNvSpPr/>
            <p:nvPr/>
          </p:nvSpPr>
          <p:spPr>
            <a:xfrm>
              <a:off x="6216937"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6317552" y="3660686"/>
              <a:ext cx="2380137" cy="1200329"/>
            </a:xfrm>
            <a:prstGeom prst="rect">
              <a:avLst/>
            </a:prstGeom>
            <a:noFill/>
          </p:spPr>
          <p:txBody>
            <a:bodyPr wrap="square">
              <a:spAutoFit/>
            </a:bodyPr>
            <a:lstStyle/>
            <a:p>
              <a:pPr algn="ctr"/>
              <a:r>
                <a:rPr kumimoji="0" lang="en-US" sz="2400" i="0" u="none" strike="noStrike" kern="1200" cap="none" spc="0" normalizeH="0" baseline="0" noProof="0" dirty="0">
                  <a:ln>
                    <a:noFill/>
                  </a:ln>
                  <a:solidFill>
                    <a:srgbClr val="000000"/>
                  </a:solidFill>
                  <a:effectLst/>
                  <a:uLnTx/>
                  <a:uFillTx/>
                  <a:latin typeface="AvenirNext forINTUIT"/>
                  <a:ea typeface="+mn-ea"/>
                  <a:cs typeface="+mn-cs"/>
                </a:rPr>
                <a:t>Saving </a:t>
              </a:r>
              <a:r>
                <a:rPr kumimoji="0" lang="en-US" sz="2400" b="0" i="0" u="none" strike="noStrike" kern="1200" cap="none" spc="0" normalizeH="0" baseline="0" noProof="0" dirty="0">
                  <a:ln>
                    <a:noFill/>
                  </a:ln>
                  <a:solidFill>
                    <a:srgbClr val="000000"/>
                  </a:solidFill>
                  <a:effectLst/>
                  <a:uLnTx/>
                  <a:uFillTx/>
                  <a:latin typeface="AvenirNext forINTUIT"/>
                  <a:ea typeface="+mn-ea"/>
                  <a:cs typeface="+mn-cs"/>
                </a:rPr>
                <a:t>Customized reports</a:t>
              </a:r>
            </a:p>
          </p:txBody>
        </p:sp>
      </p:grpSp>
      <p:grpSp>
        <p:nvGrpSpPr>
          <p:cNvPr id="5" name="Group 4">
            <a:extLst>
              <a:ext uri="{FF2B5EF4-FFF2-40B4-BE49-F238E27FC236}">
                <a16:creationId xmlns:a16="http://schemas.microsoft.com/office/drawing/2014/main" id="{B4F2391D-1205-4D09-89EA-C1A02F2996A1}"/>
              </a:ext>
            </a:extLst>
          </p:cNvPr>
          <p:cNvGrpSpPr/>
          <p:nvPr/>
        </p:nvGrpSpPr>
        <p:grpSpPr>
          <a:xfrm>
            <a:off x="9043352" y="2654300"/>
            <a:ext cx="2581367" cy="2603500"/>
            <a:chOff x="9043352" y="2959100"/>
            <a:chExt cx="2581367" cy="2603500"/>
          </a:xfrm>
        </p:grpSpPr>
        <p:sp>
          <p:nvSpPr>
            <p:cNvPr id="21" name="Rectangle 20">
              <a:extLst>
                <a:ext uri="{FF2B5EF4-FFF2-40B4-BE49-F238E27FC236}">
                  <a16:creationId xmlns:a16="http://schemas.microsoft.com/office/drawing/2014/main" id="{6520B291-F364-40C0-9FCB-58300A9E5CD4}"/>
                </a:ext>
              </a:extLst>
            </p:cNvPr>
            <p:cNvSpPr/>
            <p:nvPr/>
          </p:nvSpPr>
          <p:spPr>
            <a:xfrm>
              <a:off x="9043352" y="2959100"/>
              <a:ext cx="2581367" cy="26035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2" name="TextBox 21">
              <a:extLst>
                <a:ext uri="{FF2B5EF4-FFF2-40B4-BE49-F238E27FC236}">
                  <a16:creationId xmlns:a16="http://schemas.microsoft.com/office/drawing/2014/main" id="{60B096C0-CEA3-4FD1-9E0A-DA5F651A2954}"/>
                </a:ext>
              </a:extLst>
            </p:cNvPr>
            <p:cNvSpPr txBox="1"/>
            <p:nvPr/>
          </p:nvSpPr>
          <p:spPr>
            <a:xfrm>
              <a:off x="9143967" y="3845352"/>
              <a:ext cx="2380137" cy="830997"/>
            </a:xfrm>
            <a:prstGeom prst="rect">
              <a:avLst/>
            </a:prstGeom>
            <a:noFill/>
          </p:spPr>
          <p:txBody>
            <a:bodyPr wrap="square">
              <a:spAutoFit/>
            </a:bodyP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Next forINTUIT"/>
                  <a:ea typeface="+mn-ea"/>
                  <a:cs typeface="+mn-cs"/>
                </a:rPr>
                <a:t>Automating reports</a:t>
              </a:r>
            </a:p>
          </p:txBody>
        </p:sp>
      </p:grpSp>
    </p:spTree>
    <p:extLst>
      <p:ext uri="{BB962C8B-B14F-4D97-AF65-F5344CB8AC3E}">
        <p14:creationId xmlns:p14="http://schemas.microsoft.com/office/powerpoint/2010/main" val="34968184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3586"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64104" y="1505720"/>
            <a:ext cx="11047759" cy="461665"/>
          </a:xfrm>
          <a:prstGeom prst="rect">
            <a:avLst/>
          </a:prstGeom>
          <a:noFill/>
        </p:spPr>
        <p:txBody>
          <a:bodyPr wrap="square">
            <a:spAutoFit/>
          </a:bodyPr>
          <a:lstStyle/>
          <a:p>
            <a:pPr lvl="0"/>
            <a:r>
              <a:rPr lang="en-US" sz="2400" dirty="0">
                <a:solidFill>
                  <a:srgbClr val="000000"/>
                </a:solidFill>
              </a:rPr>
              <a:t>There are several report types that you can work with in QuickBooks:</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Report Types</a:t>
            </a:r>
          </a:p>
        </p:txBody>
      </p:sp>
      <p:sp>
        <p:nvSpPr>
          <p:cNvPr id="8" name="Oval 7">
            <a:extLst>
              <a:ext uri="{FF2B5EF4-FFF2-40B4-BE49-F238E27FC236}">
                <a16:creationId xmlns:a16="http://schemas.microsoft.com/office/drawing/2014/main" id="{71715C5E-2E05-450B-A9F6-8430FA68AFCA}"/>
              </a:ext>
            </a:extLst>
          </p:cNvPr>
          <p:cNvSpPr/>
          <p:nvPr/>
        </p:nvSpPr>
        <p:spPr>
          <a:xfrm>
            <a:off x="771796" y="2502569"/>
            <a:ext cx="2406316" cy="240631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schemeClr val="bg1"/>
                </a:solidFill>
              </a:rPr>
              <a:t>Transaction reports  </a:t>
            </a:r>
          </a:p>
        </p:txBody>
      </p:sp>
      <p:sp>
        <p:nvSpPr>
          <p:cNvPr id="20" name="Oval 19">
            <a:extLst>
              <a:ext uri="{FF2B5EF4-FFF2-40B4-BE49-F238E27FC236}">
                <a16:creationId xmlns:a16="http://schemas.microsoft.com/office/drawing/2014/main" id="{D89853B1-52BC-4DCA-9F86-52F8F5877211}"/>
              </a:ext>
            </a:extLst>
          </p:cNvPr>
          <p:cNvSpPr/>
          <p:nvPr/>
        </p:nvSpPr>
        <p:spPr>
          <a:xfrm>
            <a:off x="3518102" y="2502569"/>
            <a:ext cx="2406316" cy="2406316"/>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schemeClr val="bg1"/>
                </a:solidFill>
              </a:rPr>
              <a:t>List reports</a:t>
            </a:r>
          </a:p>
        </p:txBody>
      </p:sp>
      <p:sp>
        <p:nvSpPr>
          <p:cNvPr id="23" name="Oval 22">
            <a:extLst>
              <a:ext uri="{FF2B5EF4-FFF2-40B4-BE49-F238E27FC236}">
                <a16:creationId xmlns:a16="http://schemas.microsoft.com/office/drawing/2014/main" id="{F2ED29E3-5B55-4103-A9E7-DF564994C60B}"/>
              </a:ext>
            </a:extLst>
          </p:cNvPr>
          <p:cNvSpPr/>
          <p:nvPr/>
        </p:nvSpPr>
        <p:spPr>
          <a:xfrm>
            <a:off x="6264408" y="2502569"/>
            <a:ext cx="2406316" cy="2406316"/>
          </a:xfrm>
          <a:prstGeom prst="ellipse">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schemeClr val="bg1"/>
                </a:solidFill>
              </a:rPr>
              <a:t>Summary reports</a:t>
            </a:r>
          </a:p>
        </p:txBody>
      </p:sp>
      <p:sp>
        <p:nvSpPr>
          <p:cNvPr id="24" name="Oval 23">
            <a:extLst>
              <a:ext uri="{FF2B5EF4-FFF2-40B4-BE49-F238E27FC236}">
                <a16:creationId xmlns:a16="http://schemas.microsoft.com/office/drawing/2014/main" id="{DC380382-FC00-45C6-BD1D-E874BF2BC0F6}"/>
              </a:ext>
            </a:extLst>
          </p:cNvPr>
          <p:cNvSpPr/>
          <p:nvPr/>
        </p:nvSpPr>
        <p:spPr>
          <a:xfrm>
            <a:off x="9010713" y="2502569"/>
            <a:ext cx="2406316" cy="2406316"/>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schemeClr val="bg1"/>
                </a:solidFill>
              </a:rPr>
              <a:t>Detail reports</a:t>
            </a:r>
          </a:p>
        </p:txBody>
      </p:sp>
    </p:spTree>
    <p:extLst>
      <p:ext uri="{BB962C8B-B14F-4D97-AF65-F5344CB8AC3E}">
        <p14:creationId xmlns:p14="http://schemas.microsoft.com/office/powerpoint/2010/main" val="365508750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0" grpId="0" animBg="1"/>
      <p:bldP spid="23" grpId="0" animBg="1"/>
      <p:bldP spid="2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4610"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826357" y="1594620"/>
            <a:ext cx="10536110" cy="3749744"/>
          </a:xfrm>
          <a:prstGeom prst="rect">
            <a:avLst/>
          </a:prstGeom>
          <a:noFill/>
        </p:spPr>
        <p:txBody>
          <a:bodyPr wrap="square">
            <a:spAutoFit/>
          </a:bodyPr>
          <a:lstStyle/>
          <a:p>
            <a:pPr lvl="0">
              <a:spcBef>
                <a:spcPts val="500"/>
              </a:spcBef>
              <a:spcAft>
                <a:spcPts val="500"/>
              </a:spcAft>
            </a:pPr>
            <a:r>
              <a:rPr lang="en-US" sz="2800" b="1" dirty="0">
                <a:solidFill>
                  <a:srgbClr val="000000"/>
                </a:solidFill>
              </a:rPr>
              <a:t>There are several transaction reports that every company needs:</a:t>
            </a:r>
          </a:p>
          <a:p>
            <a:pPr marL="292100" lvl="2" defTabSz="456727">
              <a:spcBef>
                <a:spcPts val="500"/>
              </a:spcBef>
              <a:spcAft>
                <a:spcPts val="500"/>
              </a:spcAft>
              <a:buSzPct val="90000"/>
              <a:defRPr/>
            </a:pPr>
            <a:r>
              <a:rPr lang="en-US" sz="2800" b="1" spc="-20" dirty="0">
                <a:solidFill>
                  <a:srgbClr val="00B4B4"/>
                </a:solidFill>
              </a:rPr>
              <a:t>Profit &amp; Loss Report </a:t>
            </a:r>
            <a:r>
              <a:rPr lang="en-US" sz="2800" spc="-20" dirty="0"/>
              <a:t>- reports on the financial performance of your business </a:t>
            </a:r>
          </a:p>
          <a:p>
            <a:pPr marL="292100" lvl="2" defTabSz="456727">
              <a:spcBef>
                <a:spcPts val="500"/>
              </a:spcBef>
              <a:spcAft>
                <a:spcPts val="500"/>
              </a:spcAft>
              <a:buSzPct val="90000"/>
              <a:defRPr/>
            </a:pPr>
            <a:r>
              <a:rPr lang="en-US" sz="2800" b="1" spc="-20" dirty="0">
                <a:solidFill>
                  <a:srgbClr val="00B4B4"/>
                </a:solidFill>
              </a:rPr>
              <a:t>Balance Sheet </a:t>
            </a:r>
            <a:r>
              <a:rPr lang="en-US" sz="2800" spc="-20" dirty="0"/>
              <a:t>- reports on the financial position of your business </a:t>
            </a:r>
          </a:p>
          <a:p>
            <a:pPr marL="292100" lvl="2" defTabSz="456727">
              <a:spcBef>
                <a:spcPts val="500"/>
              </a:spcBef>
              <a:spcAft>
                <a:spcPts val="500"/>
              </a:spcAft>
              <a:buSzPct val="90000"/>
              <a:defRPr/>
            </a:pPr>
            <a:r>
              <a:rPr lang="en-US" sz="2800" b="1" spc="-20" dirty="0">
                <a:solidFill>
                  <a:srgbClr val="00B4B4"/>
                </a:solidFill>
              </a:rPr>
              <a:t>A/R Aging Summary </a:t>
            </a:r>
            <a:r>
              <a:rPr lang="en-US" sz="2800" spc="-20" dirty="0"/>
              <a:t>- reports on your outstanding customer accounts </a:t>
            </a:r>
          </a:p>
          <a:p>
            <a:pPr marL="292100" lvl="2" defTabSz="456727">
              <a:spcBef>
                <a:spcPts val="500"/>
              </a:spcBef>
              <a:spcAft>
                <a:spcPts val="500"/>
              </a:spcAft>
              <a:buSzPct val="90000"/>
              <a:defRPr/>
            </a:pPr>
            <a:r>
              <a:rPr lang="en-US" sz="2800" b="1" spc="-20" dirty="0">
                <a:solidFill>
                  <a:srgbClr val="00B4B4"/>
                </a:solidFill>
              </a:rPr>
              <a:t>A/P Aging Summary </a:t>
            </a:r>
            <a:r>
              <a:rPr lang="en-US" sz="2800" spc="-20" dirty="0"/>
              <a:t>- reports on your outstanding supplier accounts </a:t>
            </a:r>
          </a:p>
          <a:p>
            <a:pPr marL="292100" lvl="2" defTabSz="456727">
              <a:spcBef>
                <a:spcPts val="500"/>
              </a:spcBef>
              <a:spcAft>
                <a:spcPts val="500"/>
              </a:spcAft>
              <a:buSzPct val="90000"/>
              <a:defRPr/>
            </a:pPr>
            <a:r>
              <a:rPr lang="en-US" sz="2800" b="1" spc="-20" dirty="0">
                <a:solidFill>
                  <a:srgbClr val="00B4B4"/>
                </a:solidFill>
              </a:rPr>
              <a:t>General Ledger </a:t>
            </a:r>
            <a:r>
              <a:rPr lang="en-US" sz="2800" spc="-20" dirty="0"/>
              <a:t>- reports on your transactions by account</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Transaction Reports</a:t>
            </a:r>
          </a:p>
        </p:txBody>
      </p:sp>
    </p:spTree>
    <p:extLst>
      <p:ext uri="{BB962C8B-B14F-4D97-AF65-F5344CB8AC3E}">
        <p14:creationId xmlns:p14="http://schemas.microsoft.com/office/powerpoint/2010/main" val="80246442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5634"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Summary vs. Detail Reports</a:t>
            </a:r>
          </a:p>
        </p:txBody>
      </p:sp>
      <p:sp>
        <p:nvSpPr>
          <p:cNvPr id="14" name="TextBox 13">
            <a:extLst>
              <a:ext uri="{FF2B5EF4-FFF2-40B4-BE49-F238E27FC236}">
                <a16:creationId xmlns:a16="http://schemas.microsoft.com/office/drawing/2014/main" id="{4309A714-3F2E-4966-8598-C9922859DD79}"/>
              </a:ext>
            </a:extLst>
          </p:cNvPr>
          <p:cNvSpPr txBox="1"/>
          <p:nvPr/>
        </p:nvSpPr>
        <p:spPr>
          <a:xfrm>
            <a:off x="501904" y="1653441"/>
            <a:ext cx="10446182" cy="461665"/>
          </a:xfrm>
          <a:prstGeom prst="rect">
            <a:avLst/>
          </a:prstGeom>
          <a:noFill/>
        </p:spPr>
        <p:txBody>
          <a:bodyPr wrap="square">
            <a:spAutoFit/>
          </a:bodyPr>
          <a:lstStyle/>
          <a:p>
            <a:pPr lvl="0"/>
            <a:r>
              <a:rPr lang="en-US" sz="2400" dirty="0">
                <a:solidFill>
                  <a:srgbClr val="000000"/>
                </a:solidFill>
              </a:rPr>
              <a:t>List reports include the following:</a:t>
            </a:r>
          </a:p>
        </p:txBody>
      </p:sp>
      <p:grpSp>
        <p:nvGrpSpPr>
          <p:cNvPr id="9" name="Group 8">
            <a:extLst>
              <a:ext uri="{FF2B5EF4-FFF2-40B4-BE49-F238E27FC236}">
                <a16:creationId xmlns:a16="http://schemas.microsoft.com/office/drawing/2014/main" id="{C945D01C-4C72-40BC-97A5-4CD20850D314}"/>
              </a:ext>
            </a:extLst>
          </p:cNvPr>
          <p:cNvGrpSpPr/>
          <p:nvPr/>
        </p:nvGrpSpPr>
        <p:grpSpPr>
          <a:xfrm>
            <a:off x="573215" y="2829569"/>
            <a:ext cx="3239917" cy="1853681"/>
            <a:chOff x="501905" y="2411430"/>
            <a:chExt cx="3239917" cy="1853681"/>
          </a:xfrm>
        </p:grpSpPr>
        <p:sp>
          <p:nvSpPr>
            <p:cNvPr id="18" name="TextBox 17">
              <a:extLst>
                <a:ext uri="{FF2B5EF4-FFF2-40B4-BE49-F238E27FC236}">
                  <a16:creationId xmlns:a16="http://schemas.microsoft.com/office/drawing/2014/main" id="{71737323-D578-4BD3-8D29-18F312CF1C38}"/>
                </a:ext>
              </a:extLst>
            </p:cNvPr>
            <p:cNvSpPr txBox="1"/>
            <p:nvPr/>
          </p:nvSpPr>
          <p:spPr>
            <a:xfrm>
              <a:off x="604172" y="2411430"/>
              <a:ext cx="3035382" cy="954107"/>
            </a:xfrm>
            <a:prstGeom prst="rect">
              <a:avLst/>
            </a:prstGeom>
            <a:noFill/>
          </p:spPr>
          <p:txBody>
            <a:bodyPr wrap="square">
              <a:spAutoFit/>
            </a:bodyPr>
            <a:lstStyle/>
            <a:p>
              <a:pPr lvl="0" algn="ctr"/>
              <a:r>
                <a:rPr lang="en-US" sz="2800" b="1" dirty="0">
                  <a:solidFill>
                    <a:schemeClr val="accent1"/>
                  </a:solidFill>
                </a:rPr>
                <a:t>Account </a:t>
              </a:r>
              <a:br>
                <a:rPr lang="en-US" sz="2800" b="1" dirty="0">
                  <a:solidFill>
                    <a:schemeClr val="accent1"/>
                  </a:solidFill>
                </a:rPr>
              </a:br>
              <a:r>
                <a:rPr lang="en-US" sz="2800" b="1" dirty="0">
                  <a:solidFill>
                    <a:schemeClr val="accent1"/>
                  </a:solidFill>
                </a:rPr>
                <a:t>Listing</a:t>
              </a:r>
            </a:p>
          </p:txBody>
        </p:sp>
        <p:sp>
          <p:nvSpPr>
            <p:cNvPr id="22" name="TextBox 21">
              <a:extLst>
                <a:ext uri="{FF2B5EF4-FFF2-40B4-BE49-F238E27FC236}">
                  <a16:creationId xmlns:a16="http://schemas.microsoft.com/office/drawing/2014/main" id="{A2F6DAB9-9E33-41A8-BEA8-BD36EC276D65}"/>
                </a:ext>
              </a:extLst>
            </p:cNvPr>
            <p:cNvSpPr txBox="1"/>
            <p:nvPr/>
          </p:nvSpPr>
          <p:spPr>
            <a:xfrm>
              <a:off x="501905" y="3434114"/>
              <a:ext cx="3239917" cy="830997"/>
            </a:xfrm>
            <a:prstGeom prst="rect">
              <a:avLst/>
            </a:prstGeom>
            <a:noFill/>
          </p:spPr>
          <p:txBody>
            <a:bodyPr wrap="square">
              <a:spAutoFit/>
            </a:bodyPr>
            <a:lstStyle/>
            <a:p>
              <a:pPr lvl="0" algn="ctr"/>
              <a:r>
                <a:rPr lang="en-US" sz="2400" dirty="0">
                  <a:solidFill>
                    <a:srgbClr val="000000"/>
                  </a:solidFill>
                </a:rPr>
                <a:t>run report from the Chart of Accounts</a:t>
              </a:r>
            </a:p>
          </p:txBody>
        </p:sp>
      </p:grpSp>
      <p:grpSp>
        <p:nvGrpSpPr>
          <p:cNvPr id="8" name="Group 7">
            <a:extLst>
              <a:ext uri="{FF2B5EF4-FFF2-40B4-BE49-F238E27FC236}">
                <a16:creationId xmlns:a16="http://schemas.microsoft.com/office/drawing/2014/main" id="{4C26222E-5024-4D2D-AC59-D4234FA54B5E}"/>
              </a:ext>
            </a:extLst>
          </p:cNvPr>
          <p:cNvGrpSpPr/>
          <p:nvPr/>
        </p:nvGrpSpPr>
        <p:grpSpPr>
          <a:xfrm>
            <a:off x="4474454" y="3014235"/>
            <a:ext cx="3239917" cy="1484349"/>
            <a:chOff x="4105362" y="2411430"/>
            <a:chExt cx="3239917" cy="1484349"/>
          </a:xfrm>
        </p:grpSpPr>
        <p:sp>
          <p:nvSpPr>
            <p:cNvPr id="19" name="TextBox 18">
              <a:extLst>
                <a:ext uri="{FF2B5EF4-FFF2-40B4-BE49-F238E27FC236}">
                  <a16:creationId xmlns:a16="http://schemas.microsoft.com/office/drawing/2014/main" id="{6C2AAF04-02CF-4650-A013-D94FD1B0833A}"/>
                </a:ext>
              </a:extLst>
            </p:cNvPr>
            <p:cNvSpPr txBox="1"/>
            <p:nvPr/>
          </p:nvSpPr>
          <p:spPr>
            <a:xfrm>
              <a:off x="4207629" y="2411430"/>
              <a:ext cx="3035382" cy="954107"/>
            </a:xfrm>
            <a:prstGeom prst="rect">
              <a:avLst/>
            </a:prstGeom>
            <a:noFill/>
          </p:spPr>
          <p:txBody>
            <a:bodyPr wrap="square">
              <a:spAutoFit/>
            </a:bodyPr>
            <a:lstStyle/>
            <a:p>
              <a:pPr lvl="0" algn="ctr"/>
              <a:r>
                <a:rPr lang="en-US" sz="2800" b="1" dirty="0">
                  <a:solidFill>
                    <a:schemeClr val="accent1"/>
                  </a:solidFill>
                </a:rPr>
                <a:t>Customer </a:t>
              </a:r>
              <a:br>
                <a:rPr lang="en-US" sz="2800" b="1" dirty="0">
                  <a:solidFill>
                    <a:schemeClr val="accent1"/>
                  </a:solidFill>
                </a:rPr>
              </a:br>
              <a:r>
                <a:rPr lang="en-US" sz="2800" b="1" dirty="0">
                  <a:solidFill>
                    <a:schemeClr val="accent1"/>
                  </a:solidFill>
                </a:rPr>
                <a:t>Contact List</a:t>
              </a:r>
            </a:p>
          </p:txBody>
        </p:sp>
        <p:sp>
          <p:nvSpPr>
            <p:cNvPr id="25" name="TextBox 24">
              <a:extLst>
                <a:ext uri="{FF2B5EF4-FFF2-40B4-BE49-F238E27FC236}">
                  <a16:creationId xmlns:a16="http://schemas.microsoft.com/office/drawing/2014/main" id="{FE76E200-FE09-4A73-ABBF-0FFDA6C2F199}"/>
                </a:ext>
              </a:extLst>
            </p:cNvPr>
            <p:cNvSpPr txBox="1"/>
            <p:nvPr/>
          </p:nvSpPr>
          <p:spPr>
            <a:xfrm>
              <a:off x="4105362" y="3434114"/>
              <a:ext cx="3239917" cy="461665"/>
            </a:xfrm>
            <a:prstGeom prst="rect">
              <a:avLst/>
            </a:prstGeom>
            <a:noFill/>
          </p:spPr>
          <p:txBody>
            <a:bodyPr wrap="square">
              <a:spAutoFit/>
            </a:bodyPr>
            <a:lstStyle/>
            <a:p>
              <a:pPr algn="ctr"/>
              <a:r>
                <a:rPr lang="en-US" sz="2400" dirty="0">
                  <a:solidFill>
                    <a:srgbClr val="000000"/>
                  </a:solidFill>
                </a:rPr>
                <a:t>list of customers</a:t>
              </a:r>
            </a:p>
          </p:txBody>
        </p:sp>
      </p:grpSp>
      <p:grpSp>
        <p:nvGrpSpPr>
          <p:cNvPr id="6" name="Group 5">
            <a:extLst>
              <a:ext uri="{FF2B5EF4-FFF2-40B4-BE49-F238E27FC236}">
                <a16:creationId xmlns:a16="http://schemas.microsoft.com/office/drawing/2014/main" id="{0AD714C8-D59A-4918-8CFE-52398778EFD3}"/>
              </a:ext>
            </a:extLst>
          </p:cNvPr>
          <p:cNvGrpSpPr/>
          <p:nvPr/>
        </p:nvGrpSpPr>
        <p:grpSpPr>
          <a:xfrm>
            <a:off x="8375693" y="3014235"/>
            <a:ext cx="3239917" cy="1484349"/>
            <a:chOff x="7823120" y="2411430"/>
            <a:chExt cx="3239917" cy="1484349"/>
          </a:xfrm>
        </p:grpSpPr>
        <p:sp>
          <p:nvSpPr>
            <p:cNvPr id="21" name="TextBox 20">
              <a:extLst>
                <a:ext uri="{FF2B5EF4-FFF2-40B4-BE49-F238E27FC236}">
                  <a16:creationId xmlns:a16="http://schemas.microsoft.com/office/drawing/2014/main" id="{130D721A-345C-456D-891D-5EA92FDF546D}"/>
                </a:ext>
              </a:extLst>
            </p:cNvPr>
            <p:cNvSpPr txBox="1"/>
            <p:nvPr/>
          </p:nvSpPr>
          <p:spPr>
            <a:xfrm>
              <a:off x="7925387" y="2411430"/>
              <a:ext cx="3035382" cy="954107"/>
            </a:xfrm>
            <a:prstGeom prst="rect">
              <a:avLst/>
            </a:prstGeom>
            <a:noFill/>
          </p:spPr>
          <p:txBody>
            <a:bodyPr wrap="square">
              <a:spAutoFit/>
            </a:bodyPr>
            <a:lstStyle/>
            <a:p>
              <a:pPr lvl="0" algn="ctr"/>
              <a:r>
                <a:rPr lang="en-US" sz="2800" b="1" dirty="0">
                  <a:solidFill>
                    <a:schemeClr val="accent1"/>
                  </a:solidFill>
                </a:rPr>
                <a:t>Supplier </a:t>
              </a:r>
              <a:br>
                <a:rPr lang="en-US" sz="2800" b="1" dirty="0">
                  <a:solidFill>
                    <a:schemeClr val="accent1"/>
                  </a:solidFill>
                </a:rPr>
              </a:br>
              <a:r>
                <a:rPr lang="en-US" sz="2800" b="1" dirty="0">
                  <a:solidFill>
                    <a:schemeClr val="accent1"/>
                  </a:solidFill>
                </a:rPr>
                <a:t>Contact List</a:t>
              </a:r>
            </a:p>
          </p:txBody>
        </p:sp>
        <p:sp>
          <p:nvSpPr>
            <p:cNvPr id="26" name="TextBox 25">
              <a:extLst>
                <a:ext uri="{FF2B5EF4-FFF2-40B4-BE49-F238E27FC236}">
                  <a16:creationId xmlns:a16="http://schemas.microsoft.com/office/drawing/2014/main" id="{8B62E11A-3AF0-49F6-92ED-CFCD93EE1AC2}"/>
                </a:ext>
              </a:extLst>
            </p:cNvPr>
            <p:cNvSpPr txBox="1"/>
            <p:nvPr/>
          </p:nvSpPr>
          <p:spPr>
            <a:xfrm>
              <a:off x="7823120" y="3434114"/>
              <a:ext cx="3239917" cy="461665"/>
            </a:xfrm>
            <a:prstGeom prst="rect">
              <a:avLst/>
            </a:prstGeom>
            <a:noFill/>
          </p:spPr>
          <p:txBody>
            <a:bodyPr wrap="square">
              <a:spAutoFit/>
            </a:bodyPr>
            <a:lstStyle/>
            <a:p>
              <a:pPr algn="ctr"/>
              <a:r>
                <a:rPr lang="en-US" sz="2400" dirty="0">
                  <a:solidFill>
                    <a:srgbClr val="000000"/>
                  </a:solidFill>
                </a:rPr>
                <a:t>list of suppliers</a:t>
              </a:r>
            </a:p>
          </p:txBody>
        </p:sp>
      </p:grpSp>
      <p:cxnSp>
        <p:nvCxnSpPr>
          <p:cNvPr id="12" name="Straight Connector 11">
            <a:extLst>
              <a:ext uri="{FF2B5EF4-FFF2-40B4-BE49-F238E27FC236}">
                <a16:creationId xmlns:a16="http://schemas.microsoft.com/office/drawing/2014/main" id="{0BDD7E67-B63F-40CF-B06C-A6F0723031C4}"/>
              </a:ext>
            </a:extLst>
          </p:cNvPr>
          <p:cNvCxnSpPr>
            <a:cxnSpLocks/>
          </p:cNvCxnSpPr>
          <p:nvPr/>
        </p:nvCxnSpPr>
        <p:spPr>
          <a:xfrm>
            <a:off x="4143793" y="2820503"/>
            <a:ext cx="0" cy="1871812"/>
          </a:xfrm>
          <a:prstGeom prst="line">
            <a:avLst/>
          </a:prstGeom>
          <a:ln w="1270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25F4E92-D3E1-44C8-9F1E-DD3AF588DD80}"/>
              </a:ext>
            </a:extLst>
          </p:cNvPr>
          <p:cNvCxnSpPr>
            <a:cxnSpLocks/>
          </p:cNvCxnSpPr>
          <p:nvPr/>
        </p:nvCxnSpPr>
        <p:spPr>
          <a:xfrm>
            <a:off x="8045032" y="2820503"/>
            <a:ext cx="0" cy="1871812"/>
          </a:xfrm>
          <a:prstGeom prst="line">
            <a:avLst/>
          </a:prstGeom>
          <a:ln w="1270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455702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6658"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Summary vs. Detail Reports</a:t>
            </a:r>
          </a:p>
        </p:txBody>
      </p:sp>
      <p:grpSp>
        <p:nvGrpSpPr>
          <p:cNvPr id="30" name="Group 29">
            <a:extLst>
              <a:ext uri="{FF2B5EF4-FFF2-40B4-BE49-F238E27FC236}">
                <a16:creationId xmlns:a16="http://schemas.microsoft.com/office/drawing/2014/main" id="{BCB8D02B-B220-44A7-8F8C-CAECF90D313C}"/>
              </a:ext>
            </a:extLst>
          </p:cNvPr>
          <p:cNvGrpSpPr/>
          <p:nvPr/>
        </p:nvGrpSpPr>
        <p:grpSpPr>
          <a:xfrm>
            <a:off x="591132" y="1636294"/>
            <a:ext cx="5327656" cy="3729790"/>
            <a:chOff x="519691" y="2045368"/>
            <a:chExt cx="5327656" cy="3729790"/>
          </a:xfrm>
        </p:grpSpPr>
        <p:sp>
          <p:nvSpPr>
            <p:cNvPr id="27" name="Rectangle 26">
              <a:extLst>
                <a:ext uri="{FF2B5EF4-FFF2-40B4-BE49-F238E27FC236}">
                  <a16:creationId xmlns:a16="http://schemas.microsoft.com/office/drawing/2014/main" id="{2B8853AF-64B9-4BA9-BE4B-54413537A244}"/>
                </a:ext>
              </a:extLst>
            </p:cNvPr>
            <p:cNvSpPr/>
            <p:nvPr/>
          </p:nvSpPr>
          <p:spPr>
            <a:xfrm>
              <a:off x="519691" y="2045368"/>
              <a:ext cx="5327656" cy="372979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400" b="0" i="0" u="none" strike="noStrike" kern="1200" cap="none" spc="0" normalizeH="0" baseline="0" noProof="0" dirty="0">
                <a:ln>
                  <a:noFill/>
                </a:ln>
                <a:solidFill>
                  <a:srgbClr val="000000"/>
                </a:solidFill>
                <a:effectLst/>
                <a:uLnTx/>
                <a:uFillTx/>
                <a:latin typeface="AvenirNext forINTUIT"/>
                <a:ea typeface="+mn-ea"/>
                <a:cs typeface="+mn-cs"/>
              </a:endParaRPr>
            </a:p>
          </p:txBody>
        </p:sp>
        <p:grpSp>
          <p:nvGrpSpPr>
            <p:cNvPr id="13" name="Group 12">
              <a:extLst>
                <a:ext uri="{FF2B5EF4-FFF2-40B4-BE49-F238E27FC236}">
                  <a16:creationId xmlns:a16="http://schemas.microsoft.com/office/drawing/2014/main" id="{E98D3022-78DA-4E2B-B083-922C05284F78}"/>
                </a:ext>
              </a:extLst>
            </p:cNvPr>
            <p:cNvGrpSpPr/>
            <p:nvPr/>
          </p:nvGrpSpPr>
          <p:grpSpPr>
            <a:xfrm>
              <a:off x="914877" y="2523906"/>
              <a:ext cx="4537285" cy="2772715"/>
              <a:chOff x="992333" y="2179488"/>
              <a:chExt cx="4537285" cy="2772715"/>
            </a:xfrm>
          </p:grpSpPr>
          <p:sp>
            <p:nvSpPr>
              <p:cNvPr id="7" name="TextBox 6">
                <a:extLst>
                  <a:ext uri="{FF2B5EF4-FFF2-40B4-BE49-F238E27FC236}">
                    <a16:creationId xmlns:a16="http://schemas.microsoft.com/office/drawing/2014/main" id="{5B9EED70-1AB4-44E6-93C8-D534722F64C9}"/>
                  </a:ext>
                </a:extLst>
              </p:cNvPr>
              <p:cNvSpPr txBox="1"/>
              <p:nvPr/>
            </p:nvSpPr>
            <p:spPr>
              <a:xfrm>
                <a:off x="992333" y="3033729"/>
                <a:ext cx="4537285" cy="1918474"/>
              </a:xfrm>
              <a:prstGeom prst="rect">
                <a:avLst/>
              </a:prstGeom>
              <a:noFill/>
            </p:spPr>
            <p:txBody>
              <a:bodyPr wrap="square">
                <a:spAutoFit/>
              </a:bodyPr>
              <a:lstStyle/>
              <a:p>
                <a:pPr lvl="0" algn="ctr">
                  <a:spcBef>
                    <a:spcPts val="400"/>
                  </a:spcBef>
                  <a:spcAft>
                    <a:spcPts val="400"/>
                  </a:spcAft>
                </a:pPr>
                <a:r>
                  <a:rPr lang="en-US" sz="2800" dirty="0">
                    <a:solidFill>
                      <a:srgbClr val="000000"/>
                    </a:solidFill>
                  </a:rPr>
                  <a:t>Summary of transactions in balances i.e. A/R Aging Summary </a:t>
                </a:r>
              </a:p>
              <a:p>
                <a:pPr lvl="0" algn="ctr">
                  <a:spcBef>
                    <a:spcPts val="400"/>
                  </a:spcBef>
                  <a:spcAft>
                    <a:spcPts val="400"/>
                  </a:spcAft>
                </a:pPr>
                <a:r>
                  <a:rPr lang="en-US" sz="2800" dirty="0">
                    <a:solidFill>
                      <a:srgbClr val="000000"/>
                    </a:solidFill>
                  </a:rPr>
                  <a:t>Limited customization</a:t>
                </a:r>
              </a:p>
            </p:txBody>
          </p:sp>
          <p:sp>
            <p:nvSpPr>
              <p:cNvPr id="23" name="TextBox 22">
                <a:extLst>
                  <a:ext uri="{FF2B5EF4-FFF2-40B4-BE49-F238E27FC236}">
                    <a16:creationId xmlns:a16="http://schemas.microsoft.com/office/drawing/2014/main" id="{54040DFC-4331-4D65-BB56-63E488B4F6C2}"/>
                  </a:ext>
                </a:extLst>
              </p:cNvPr>
              <p:cNvSpPr txBox="1"/>
              <p:nvPr/>
            </p:nvSpPr>
            <p:spPr>
              <a:xfrm>
                <a:off x="992333" y="2179488"/>
                <a:ext cx="4537285" cy="646331"/>
              </a:xfrm>
              <a:prstGeom prst="rect">
                <a:avLst/>
              </a:prstGeom>
              <a:noFill/>
            </p:spPr>
            <p:txBody>
              <a:bodyPr wrap="square">
                <a:spAutoFit/>
              </a:bodyPr>
              <a:lstStyle/>
              <a:p>
                <a:pPr lvl="0" algn="ctr"/>
                <a:r>
                  <a:rPr lang="en-US" sz="3600" b="1" dirty="0">
                    <a:solidFill>
                      <a:schemeClr val="accent1"/>
                    </a:solidFill>
                  </a:rPr>
                  <a:t>Summary Reports</a:t>
                </a:r>
              </a:p>
            </p:txBody>
          </p:sp>
        </p:grpSp>
      </p:grpSp>
      <p:grpSp>
        <p:nvGrpSpPr>
          <p:cNvPr id="29" name="Group 28">
            <a:extLst>
              <a:ext uri="{FF2B5EF4-FFF2-40B4-BE49-F238E27FC236}">
                <a16:creationId xmlns:a16="http://schemas.microsoft.com/office/drawing/2014/main" id="{4CAAD126-25A4-4F9B-8492-940F1BF0A2F5}"/>
              </a:ext>
            </a:extLst>
          </p:cNvPr>
          <p:cNvGrpSpPr/>
          <p:nvPr/>
        </p:nvGrpSpPr>
        <p:grpSpPr>
          <a:xfrm>
            <a:off x="6270037" y="1636294"/>
            <a:ext cx="5327656" cy="3729790"/>
            <a:chOff x="6198596" y="2045368"/>
            <a:chExt cx="5327656" cy="3729790"/>
          </a:xfrm>
        </p:grpSpPr>
        <p:sp>
          <p:nvSpPr>
            <p:cNvPr id="28" name="Rectangle 27">
              <a:extLst>
                <a:ext uri="{FF2B5EF4-FFF2-40B4-BE49-F238E27FC236}">
                  <a16:creationId xmlns:a16="http://schemas.microsoft.com/office/drawing/2014/main" id="{A9CB61F4-EF7C-4963-8515-69D1714D199E}"/>
                </a:ext>
              </a:extLst>
            </p:cNvPr>
            <p:cNvSpPr/>
            <p:nvPr/>
          </p:nvSpPr>
          <p:spPr>
            <a:xfrm>
              <a:off x="6198596" y="2045368"/>
              <a:ext cx="5327656" cy="372979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400" b="0" i="0" u="none" strike="noStrike" kern="1200" cap="none" spc="0" normalizeH="0" baseline="0" noProof="0" dirty="0">
                <a:ln>
                  <a:noFill/>
                </a:ln>
                <a:solidFill>
                  <a:srgbClr val="000000"/>
                </a:solidFill>
                <a:effectLst/>
                <a:uLnTx/>
                <a:uFillTx/>
                <a:latin typeface="AvenirNext forINTUIT"/>
                <a:ea typeface="+mn-ea"/>
                <a:cs typeface="+mn-cs"/>
              </a:endParaRPr>
            </a:p>
          </p:txBody>
        </p:sp>
        <p:grpSp>
          <p:nvGrpSpPr>
            <p:cNvPr id="11" name="Group 10">
              <a:extLst>
                <a:ext uri="{FF2B5EF4-FFF2-40B4-BE49-F238E27FC236}">
                  <a16:creationId xmlns:a16="http://schemas.microsoft.com/office/drawing/2014/main" id="{AC347F67-003C-48C0-8F79-2B5A8BCEF9A4}"/>
                </a:ext>
              </a:extLst>
            </p:cNvPr>
            <p:cNvGrpSpPr/>
            <p:nvPr/>
          </p:nvGrpSpPr>
          <p:grpSpPr>
            <a:xfrm>
              <a:off x="6593782" y="2523906"/>
              <a:ext cx="4537285" cy="2341828"/>
              <a:chOff x="6659207" y="1964045"/>
              <a:chExt cx="4537285" cy="2341828"/>
            </a:xfrm>
          </p:grpSpPr>
          <p:sp>
            <p:nvSpPr>
              <p:cNvPr id="20" name="TextBox 19">
                <a:extLst>
                  <a:ext uri="{FF2B5EF4-FFF2-40B4-BE49-F238E27FC236}">
                    <a16:creationId xmlns:a16="http://schemas.microsoft.com/office/drawing/2014/main" id="{D7F330F3-0CA6-474F-932A-A21711F94BAF}"/>
                  </a:ext>
                </a:extLst>
              </p:cNvPr>
              <p:cNvSpPr txBox="1"/>
              <p:nvPr/>
            </p:nvSpPr>
            <p:spPr>
              <a:xfrm>
                <a:off x="6659207" y="2818286"/>
                <a:ext cx="4537285" cy="1487587"/>
              </a:xfrm>
              <a:prstGeom prst="rect">
                <a:avLst/>
              </a:prstGeom>
              <a:noFill/>
            </p:spPr>
            <p:txBody>
              <a:bodyPr wrap="square">
                <a:spAutoFit/>
              </a:bodyPr>
              <a:lstStyle/>
              <a:p>
                <a:pPr algn="ctr">
                  <a:spcBef>
                    <a:spcPts val="400"/>
                  </a:spcBef>
                  <a:spcAft>
                    <a:spcPts val="400"/>
                  </a:spcAft>
                </a:pPr>
                <a:r>
                  <a:rPr lang="en-US" sz="2800" dirty="0">
                    <a:solidFill>
                      <a:srgbClr val="000000"/>
                    </a:solidFill>
                  </a:rPr>
                  <a:t>Details of individual transactions in </a:t>
                </a:r>
              </a:p>
              <a:p>
                <a:pPr algn="ctr">
                  <a:spcBef>
                    <a:spcPts val="400"/>
                  </a:spcBef>
                  <a:spcAft>
                    <a:spcPts val="400"/>
                  </a:spcAft>
                </a:pPr>
                <a:r>
                  <a:rPr lang="en-US" sz="2800" dirty="0">
                    <a:solidFill>
                      <a:srgbClr val="000000"/>
                    </a:solidFill>
                  </a:rPr>
                  <a:t>Full customization</a:t>
                </a:r>
              </a:p>
            </p:txBody>
          </p:sp>
          <p:sp>
            <p:nvSpPr>
              <p:cNvPr id="24" name="TextBox 23">
                <a:extLst>
                  <a:ext uri="{FF2B5EF4-FFF2-40B4-BE49-F238E27FC236}">
                    <a16:creationId xmlns:a16="http://schemas.microsoft.com/office/drawing/2014/main" id="{8886F913-9FD0-48A4-8FB1-ABA9739B011A}"/>
                  </a:ext>
                </a:extLst>
              </p:cNvPr>
              <p:cNvSpPr txBox="1"/>
              <p:nvPr/>
            </p:nvSpPr>
            <p:spPr>
              <a:xfrm>
                <a:off x="6659207" y="1964045"/>
                <a:ext cx="4537285" cy="646331"/>
              </a:xfrm>
              <a:prstGeom prst="rect">
                <a:avLst/>
              </a:prstGeom>
              <a:noFill/>
            </p:spPr>
            <p:txBody>
              <a:bodyPr wrap="square">
                <a:spAutoFit/>
              </a:bodyPr>
              <a:lstStyle/>
              <a:p>
                <a:pPr lvl="0" algn="ctr"/>
                <a:r>
                  <a:rPr lang="en-US" sz="3600" b="1" dirty="0">
                    <a:solidFill>
                      <a:schemeClr val="accent1"/>
                    </a:solidFill>
                  </a:rPr>
                  <a:t>Detail Reports</a:t>
                </a:r>
              </a:p>
            </p:txBody>
          </p:sp>
        </p:grpSp>
      </p:grpSp>
    </p:spTree>
    <p:extLst>
      <p:ext uri="{BB962C8B-B14F-4D97-AF65-F5344CB8AC3E}">
        <p14:creationId xmlns:p14="http://schemas.microsoft.com/office/powerpoint/2010/main" val="281819109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682"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Your Turn #1…Lesson 11 </a:t>
            </a:r>
          </a:p>
        </p:txBody>
      </p:sp>
      <p:sp>
        <p:nvSpPr>
          <p:cNvPr id="10" name="TextBox 9">
            <a:extLst>
              <a:ext uri="{FF2B5EF4-FFF2-40B4-BE49-F238E27FC236}">
                <a16:creationId xmlns:a16="http://schemas.microsoft.com/office/drawing/2014/main" id="{E9485664-9FB4-40F3-A81A-76D5A4588C64}"/>
              </a:ext>
            </a:extLst>
          </p:cNvPr>
          <p:cNvSpPr txBox="1"/>
          <p:nvPr/>
        </p:nvSpPr>
        <p:spPr>
          <a:xfrm>
            <a:off x="501904" y="2026420"/>
            <a:ext cx="10446182" cy="461665"/>
          </a:xfrm>
          <a:prstGeom prst="rect">
            <a:avLst/>
          </a:prstGeom>
          <a:noFill/>
        </p:spPr>
        <p:txBody>
          <a:bodyPr wrap="square">
            <a:spAutoFit/>
          </a:bodyPr>
          <a:lstStyle/>
          <a:p>
            <a:pPr lvl="0"/>
            <a:r>
              <a:rPr lang="en-US" sz="2400" dirty="0">
                <a:solidFill>
                  <a:srgbClr val="000000"/>
                </a:solidFill>
              </a:rPr>
              <a:t>Create the following reports</a:t>
            </a:r>
          </a:p>
        </p:txBody>
      </p:sp>
      <p:grpSp>
        <p:nvGrpSpPr>
          <p:cNvPr id="2" name="Group 1">
            <a:extLst>
              <a:ext uri="{FF2B5EF4-FFF2-40B4-BE49-F238E27FC236}">
                <a16:creationId xmlns:a16="http://schemas.microsoft.com/office/drawing/2014/main" id="{5425B422-FDDE-47F8-B9BB-6F867B694218}"/>
              </a:ext>
            </a:extLst>
          </p:cNvPr>
          <p:cNvGrpSpPr/>
          <p:nvPr/>
        </p:nvGrpSpPr>
        <p:grpSpPr>
          <a:xfrm>
            <a:off x="519691" y="2730997"/>
            <a:ext cx="2056656" cy="2260600"/>
            <a:chOff x="519691" y="2730997"/>
            <a:chExt cx="2056656" cy="2260600"/>
          </a:xfrm>
        </p:grpSpPr>
        <p:sp>
          <p:nvSpPr>
            <p:cNvPr id="12" name="Rectangle 11">
              <a:extLst>
                <a:ext uri="{FF2B5EF4-FFF2-40B4-BE49-F238E27FC236}">
                  <a16:creationId xmlns:a16="http://schemas.microsoft.com/office/drawing/2014/main" id="{5A54BCA4-068F-4D20-A9A7-A6A56F74FB7C}"/>
                </a:ext>
              </a:extLst>
            </p:cNvPr>
            <p:cNvSpPr/>
            <p:nvPr/>
          </p:nvSpPr>
          <p:spPr>
            <a:xfrm>
              <a:off x="519691"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4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3" name="TextBox 12">
              <a:extLst>
                <a:ext uri="{FF2B5EF4-FFF2-40B4-BE49-F238E27FC236}">
                  <a16:creationId xmlns:a16="http://schemas.microsoft.com/office/drawing/2014/main" id="{8CB7B102-4FD3-4DB2-8D3C-71EFA6796521}"/>
                </a:ext>
              </a:extLst>
            </p:cNvPr>
            <p:cNvSpPr txBox="1"/>
            <p:nvPr/>
          </p:nvSpPr>
          <p:spPr>
            <a:xfrm>
              <a:off x="599854" y="3307299"/>
              <a:ext cx="1896330" cy="1107996"/>
            </a:xfrm>
            <a:prstGeom prst="rect">
              <a:avLst/>
            </a:prstGeom>
            <a:noFill/>
          </p:spPr>
          <p:txBody>
            <a:bodyPr wrap="square">
              <a:spAutoFit/>
            </a:bodyPr>
            <a:lstStyle/>
            <a:p>
              <a:pPr marL="0" marR="0" lvl="0" indent="0" algn="ctr" defTabSz="457791" rtl="0" eaLnBrk="1" fontAlgn="auto" latinLnBrk="0" hangingPunct="1">
                <a:lnSpc>
                  <a:spcPct val="100000"/>
                </a:lnSpc>
                <a:spcBef>
                  <a:spcPts val="400"/>
                </a:spcBef>
                <a:spcAft>
                  <a:spcPts val="4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venirNext forINTUIT"/>
                  <a:ea typeface="+mn-ea"/>
                  <a:cs typeface="+mn-cs"/>
                </a:rPr>
                <a:t>Profit &amp; Loss for this year to date</a:t>
              </a:r>
            </a:p>
          </p:txBody>
        </p:sp>
      </p:grpSp>
      <p:grpSp>
        <p:nvGrpSpPr>
          <p:cNvPr id="3" name="Group 2">
            <a:extLst>
              <a:ext uri="{FF2B5EF4-FFF2-40B4-BE49-F238E27FC236}">
                <a16:creationId xmlns:a16="http://schemas.microsoft.com/office/drawing/2014/main" id="{8D89533C-C523-4814-AFBC-35B76B6536CC}"/>
              </a:ext>
            </a:extLst>
          </p:cNvPr>
          <p:cNvGrpSpPr/>
          <p:nvPr/>
        </p:nvGrpSpPr>
        <p:grpSpPr>
          <a:xfrm>
            <a:off x="2792888" y="2730997"/>
            <a:ext cx="2056656" cy="2260600"/>
            <a:chOff x="2792888" y="2730997"/>
            <a:chExt cx="2056656" cy="2260600"/>
          </a:xfrm>
        </p:grpSpPr>
        <p:sp>
          <p:nvSpPr>
            <p:cNvPr id="16" name="Rectangle 15">
              <a:extLst>
                <a:ext uri="{FF2B5EF4-FFF2-40B4-BE49-F238E27FC236}">
                  <a16:creationId xmlns:a16="http://schemas.microsoft.com/office/drawing/2014/main" id="{5D3C3598-9C1B-4EFE-82DE-B58BFC6C962B}"/>
                </a:ext>
              </a:extLst>
            </p:cNvPr>
            <p:cNvSpPr/>
            <p:nvPr/>
          </p:nvSpPr>
          <p:spPr>
            <a:xfrm>
              <a:off x="2792888"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4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8" name="TextBox 17">
              <a:extLst>
                <a:ext uri="{FF2B5EF4-FFF2-40B4-BE49-F238E27FC236}">
                  <a16:creationId xmlns:a16="http://schemas.microsoft.com/office/drawing/2014/main" id="{0A75C948-4450-485C-BC3D-2DFD95AAD647}"/>
                </a:ext>
              </a:extLst>
            </p:cNvPr>
            <p:cNvSpPr txBox="1"/>
            <p:nvPr/>
          </p:nvSpPr>
          <p:spPr>
            <a:xfrm>
              <a:off x="2873052" y="3645854"/>
              <a:ext cx="1896330" cy="430887"/>
            </a:xfrm>
            <a:prstGeom prst="rect">
              <a:avLst/>
            </a:prstGeom>
            <a:noFill/>
          </p:spPr>
          <p:txBody>
            <a:bodyPr wrap="square">
              <a:spAutoFit/>
            </a:bodyPr>
            <a:lstStyle/>
            <a:p>
              <a:pPr marL="0" marR="0" lvl="0" indent="0" algn="ctr" defTabSz="457791" rtl="0" eaLnBrk="1" fontAlgn="auto" latinLnBrk="0" hangingPunct="1">
                <a:lnSpc>
                  <a:spcPct val="100000"/>
                </a:lnSpc>
                <a:spcBef>
                  <a:spcPts val="400"/>
                </a:spcBef>
                <a:spcAft>
                  <a:spcPts val="4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venirNext forINTUIT"/>
                  <a:ea typeface="+mn-ea"/>
                  <a:cs typeface="+mn-cs"/>
                </a:rPr>
                <a:t>Balance Sheet</a:t>
              </a:r>
            </a:p>
          </p:txBody>
        </p:sp>
      </p:grpSp>
      <p:grpSp>
        <p:nvGrpSpPr>
          <p:cNvPr id="4" name="Group 3">
            <a:extLst>
              <a:ext uri="{FF2B5EF4-FFF2-40B4-BE49-F238E27FC236}">
                <a16:creationId xmlns:a16="http://schemas.microsoft.com/office/drawing/2014/main" id="{C650650D-38BB-43FC-ADB8-1C0543F885C0}"/>
              </a:ext>
            </a:extLst>
          </p:cNvPr>
          <p:cNvGrpSpPr/>
          <p:nvPr/>
        </p:nvGrpSpPr>
        <p:grpSpPr>
          <a:xfrm>
            <a:off x="5066085" y="2730997"/>
            <a:ext cx="2056656" cy="2260600"/>
            <a:chOff x="5066085" y="2730997"/>
            <a:chExt cx="2056656" cy="2260600"/>
          </a:xfrm>
        </p:grpSpPr>
        <p:sp>
          <p:nvSpPr>
            <p:cNvPr id="22" name="Rectangle 21">
              <a:extLst>
                <a:ext uri="{FF2B5EF4-FFF2-40B4-BE49-F238E27FC236}">
                  <a16:creationId xmlns:a16="http://schemas.microsoft.com/office/drawing/2014/main" id="{CD7BD13C-4E92-4D01-8F2D-902DBCE626D6}"/>
                </a:ext>
              </a:extLst>
            </p:cNvPr>
            <p:cNvSpPr/>
            <p:nvPr/>
          </p:nvSpPr>
          <p:spPr>
            <a:xfrm>
              <a:off x="5066085"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4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3" name="TextBox 22">
              <a:extLst>
                <a:ext uri="{FF2B5EF4-FFF2-40B4-BE49-F238E27FC236}">
                  <a16:creationId xmlns:a16="http://schemas.microsoft.com/office/drawing/2014/main" id="{D3461A30-29CA-47E2-926A-44BDAE010EA2}"/>
                </a:ext>
              </a:extLst>
            </p:cNvPr>
            <p:cNvSpPr txBox="1"/>
            <p:nvPr/>
          </p:nvSpPr>
          <p:spPr>
            <a:xfrm>
              <a:off x="5146248" y="3476577"/>
              <a:ext cx="1896330" cy="769441"/>
            </a:xfrm>
            <a:prstGeom prst="rect">
              <a:avLst/>
            </a:prstGeom>
            <a:noFill/>
          </p:spPr>
          <p:txBody>
            <a:bodyPr wrap="square">
              <a:spAutoFit/>
            </a:bodyPr>
            <a:lstStyle/>
            <a:p>
              <a:pPr marL="0" marR="0" lvl="0" indent="0" algn="ctr" defTabSz="457791" rtl="0" eaLnBrk="1" fontAlgn="auto" latinLnBrk="0" hangingPunct="1">
                <a:lnSpc>
                  <a:spcPct val="100000"/>
                </a:lnSpc>
                <a:spcBef>
                  <a:spcPts val="400"/>
                </a:spcBef>
                <a:spcAft>
                  <a:spcPts val="4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venirNext forINTUIT"/>
                  <a:ea typeface="+mn-ea"/>
                  <a:cs typeface="+mn-cs"/>
                </a:rPr>
                <a:t>General Ledger</a:t>
              </a:r>
            </a:p>
          </p:txBody>
        </p:sp>
      </p:grpSp>
      <p:grpSp>
        <p:nvGrpSpPr>
          <p:cNvPr id="5" name="Group 4">
            <a:extLst>
              <a:ext uri="{FF2B5EF4-FFF2-40B4-BE49-F238E27FC236}">
                <a16:creationId xmlns:a16="http://schemas.microsoft.com/office/drawing/2014/main" id="{7835C6E2-BF1C-45E2-AB01-BCE030B459F1}"/>
              </a:ext>
            </a:extLst>
          </p:cNvPr>
          <p:cNvGrpSpPr/>
          <p:nvPr/>
        </p:nvGrpSpPr>
        <p:grpSpPr>
          <a:xfrm>
            <a:off x="7339282" y="2730997"/>
            <a:ext cx="2056656" cy="2260600"/>
            <a:chOff x="7339282" y="2730997"/>
            <a:chExt cx="2056656" cy="2260600"/>
          </a:xfrm>
        </p:grpSpPr>
        <p:sp>
          <p:nvSpPr>
            <p:cNvPr id="25" name="Rectangle 24">
              <a:extLst>
                <a:ext uri="{FF2B5EF4-FFF2-40B4-BE49-F238E27FC236}">
                  <a16:creationId xmlns:a16="http://schemas.microsoft.com/office/drawing/2014/main" id="{3452F3E8-588C-4784-AD94-95F8136DE098}"/>
                </a:ext>
              </a:extLst>
            </p:cNvPr>
            <p:cNvSpPr/>
            <p:nvPr/>
          </p:nvSpPr>
          <p:spPr>
            <a:xfrm>
              <a:off x="7339282"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4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6" name="TextBox 25">
              <a:extLst>
                <a:ext uri="{FF2B5EF4-FFF2-40B4-BE49-F238E27FC236}">
                  <a16:creationId xmlns:a16="http://schemas.microsoft.com/office/drawing/2014/main" id="{7FBF0ED2-77D8-471C-B0E9-EA56A4784598}"/>
                </a:ext>
              </a:extLst>
            </p:cNvPr>
            <p:cNvSpPr txBox="1"/>
            <p:nvPr/>
          </p:nvSpPr>
          <p:spPr>
            <a:xfrm>
              <a:off x="7419445" y="3476577"/>
              <a:ext cx="1896330" cy="769441"/>
            </a:xfrm>
            <a:prstGeom prst="rect">
              <a:avLst/>
            </a:prstGeom>
            <a:noFill/>
          </p:spPr>
          <p:txBody>
            <a:bodyPr wrap="square">
              <a:spAutoFit/>
            </a:bodyPr>
            <a:lstStyle/>
            <a:p>
              <a:pPr marL="0" marR="0" lvl="0" indent="0" algn="ctr" defTabSz="457791" rtl="0" eaLnBrk="1" fontAlgn="auto" latinLnBrk="0" hangingPunct="1">
                <a:lnSpc>
                  <a:spcPct val="100000"/>
                </a:lnSpc>
                <a:spcBef>
                  <a:spcPts val="400"/>
                </a:spcBef>
                <a:spcAft>
                  <a:spcPts val="4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venirNext forINTUIT"/>
                  <a:ea typeface="+mn-ea"/>
                  <a:cs typeface="+mn-cs"/>
                </a:rPr>
                <a:t>A/R Aging Summary</a:t>
              </a:r>
            </a:p>
          </p:txBody>
        </p:sp>
      </p:grpSp>
      <p:grpSp>
        <p:nvGrpSpPr>
          <p:cNvPr id="6" name="Group 5">
            <a:extLst>
              <a:ext uri="{FF2B5EF4-FFF2-40B4-BE49-F238E27FC236}">
                <a16:creationId xmlns:a16="http://schemas.microsoft.com/office/drawing/2014/main" id="{DAB5DC90-9805-4677-8563-8B15C2D71395}"/>
              </a:ext>
            </a:extLst>
          </p:cNvPr>
          <p:cNvGrpSpPr/>
          <p:nvPr/>
        </p:nvGrpSpPr>
        <p:grpSpPr>
          <a:xfrm>
            <a:off x="9612477" y="2730997"/>
            <a:ext cx="2056656" cy="2260600"/>
            <a:chOff x="9612477" y="2730997"/>
            <a:chExt cx="2056656" cy="2260600"/>
          </a:xfrm>
        </p:grpSpPr>
        <p:sp>
          <p:nvSpPr>
            <p:cNvPr id="29" name="Rectangle 28">
              <a:extLst>
                <a:ext uri="{FF2B5EF4-FFF2-40B4-BE49-F238E27FC236}">
                  <a16:creationId xmlns:a16="http://schemas.microsoft.com/office/drawing/2014/main" id="{72B5E53F-C23C-40EB-B0B8-DB1A57447468}"/>
                </a:ext>
              </a:extLst>
            </p:cNvPr>
            <p:cNvSpPr/>
            <p:nvPr/>
          </p:nvSpPr>
          <p:spPr>
            <a:xfrm>
              <a:off x="9612477" y="2730997"/>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4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0" name="TextBox 29">
              <a:extLst>
                <a:ext uri="{FF2B5EF4-FFF2-40B4-BE49-F238E27FC236}">
                  <a16:creationId xmlns:a16="http://schemas.microsoft.com/office/drawing/2014/main" id="{FA9DDB0F-2574-47AD-96F9-15600656514D}"/>
                </a:ext>
              </a:extLst>
            </p:cNvPr>
            <p:cNvSpPr txBox="1"/>
            <p:nvPr/>
          </p:nvSpPr>
          <p:spPr>
            <a:xfrm>
              <a:off x="9692640" y="3476577"/>
              <a:ext cx="1896330" cy="769441"/>
            </a:xfrm>
            <a:prstGeom prst="rect">
              <a:avLst/>
            </a:prstGeom>
            <a:noFill/>
          </p:spPr>
          <p:txBody>
            <a:bodyPr wrap="square">
              <a:spAutoFit/>
            </a:bodyPr>
            <a:lstStyle/>
            <a:p>
              <a:pPr marL="0" marR="0" lvl="0" indent="0" algn="ctr" defTabSz="457791" rtl="0" eaLnBrk="1" fontAlgn="auto" latinLnBrk="0" hangingPunct="1">
                <a:lnSpc>
                  <a:spcPct val="100000"/>
                </a:lnSpc>
                <a:spcBef>
                  <a:spcPts val="400"/>
                </a:spcBef>
                <a:spcAft>
                  <a:spcPts val="4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venirNext forINTUIT"/>
                  <a:ea typeface="+mn-ea"/>
                  <a:cs typeface="+mn-cs"/>
                </a:rPr>
                <a:t>A/P Aging Summary</a:t>
              </a:r>
            </a:p>
          </p:txBody>
        </p:sp>
      </p:grpSp>
    </p:spTree>
    <p:extLst>
      <p:ext uri="{BB962C8B-B14F-4D97-AF65-F5344CB8AC3E}">
        <p14:creationId xmlns:p14="http://schemas.microsoft.com/office/powerpoint/2010/main" val="271203240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706"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Customizing Reports</a:t>
            </a:r>
          </a:p>
        </p:txBody>
      </p:sp>
      <p:grpSp>
        <p:nvGrpSpPr>
          <p:cNvPr id="4" name="Group 3">
            <a:extLst>
              <a:ext uri="{FF2B5EF4-FFF2-40B4-BE49-F238E27FC236}">
                <a16:creationId xmlns:a16="http://schemas.microsoft.com/office/drawing/2014/main" id="{446D5BAC-5E1A-466B-9F25-0B6BF1FDEC33}"/>
              </a:ext>
            </a:extLst>
          </p:cNvPr>
          <p:cNvGrpSpPr/>
          <p:nvPr/>
        </p:nvGrpSpPr>
        <p:grpSpPr>
          <a:xfrm>
            <a:off x="591132" y="1636294"/>
            <a:ext cx="5327656" cy="3729790"/>
            <a:chOff x="591132" y="1636294"/>
            <a:chExt cx="5327656" cy="3729790"/>
          </a:xfrm>
        </p:grpSpPr>
        <p:sp>
          <p:nvSpPr>
            <p:cNvPr id="27" name="Rectangle 26">
              <a:extLst>
                <a:ext uri="{FF2B5EF4-FFF2-40B4-BE49-F238E27FC236}">
                  <a16:creationId xmlns:a16="http://schemas.microsoft.com/office/drawing/2014/main" id="{2B8853AF-64B9-4BA9-BE4B-54413537A244}"/>
                </a:ext>
              </a:extLst>
            </p:cNvPr>
            <p:cNvSpPr/>
            <p:nvPr/>
          </p:nvSpPr>
          <p:spPr>
            <a:xfrm>
              <a:off x="591132" y="1636294"/>
              <a:ext cx="5327656" cy="372979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400" b="0" i="0" u="none" strike="noStrike" kern="1200" cap="none" spc="0" normalizeH="0" baseline="0" noProof="0" dirty="0">
                <a:ln>
                  <a:noFill/>
                </a:ln>
                <a:solidFill>
                  <a:srgbClr val="000000"/>
                </a:solidFill>
                <a:effectLst/>
                <a:uLnTx/>
                <a:uFillTx/>
                <a:latin typeface="AvenirNext forINTUIT"/>
                <a:ea typeface="+mn-ea"/>
                <a:cs typeface="+mn-cs"/>
              </a:endParaRPr>
            </a:p>
          </p:txBody>
        </p:sp>
        <p:grpSp>
          <p:nvGrpSpPr>
            <p:cNvPr id="13" name="Group 12">
              <a:extLst>
                <a:ext uri="{FF2B5EF4-FFF2-40B4-BE49-F238E27FC236}">
                  <a16:creationId xmlns:a16="http://schemas.microsoft.com/office/drawing/2014/main" id="{E98D3022-78DA-4E2B-B083-922C05284F78}"/>
                </a:ext>
              </a:extLst>
            </p:cNvPr>
            <p:cNvGrpSpPr/>
            <p:nvPr/>
          </p:nvGrpSpPr>
          <p:grpSpPr>
            <a:xfrm>
              <a:off x="654120" y="2330275"/>
              <a:ext cx="5206368" cy="2341828"/>
              <a:chOff x="660135" y="2179488"/>
              <a:chExt cx="5206368" cy="2341828"/>
            </a:xfrm>
          </p:grpSpPr>
          <p:sp>
            <p:nvSpPr>
              <p:cNvPr id="7" name="TextBox 6">
                <a:extLst>
                  <a:ext uri="{FF2B5EF4-FFF2-40B4-BE49-F238E27FC236}">
                    <a16:creationId xmlns:a16="http://schemas.microsoft.com/office/drawing/2014/main" id="{5B9EED70-1AB4-44E6-93C8-D534722F64C9}"/>
                  </a:ext>
                </a:extLst>
              </p:cNvPr>
              <p:cNvSpPr txBox="1"/>
              <p:nvPr/>
            </p:nvSpPr>
            <p:spPr>
              <a:xfrm>
                <a:off x="660135" y="3033729"/>
                <a:ext cx="5206368" cy="1487587"/>
              </a:xfrm>
              <a:prstGeom prst="rect">
                <a:avLst/>
              </a:prstGeom>
              <a:noFill/>
            </p:spPr>
            <p:txBody>
              <a:bodyPr wrap="square">
                <a:spAutoFit/>
              </a:bodyPr>
              <a:lstStyle/>
              <a:p>
                <a:pPr lvl="0" algn="ctr">
                  <a:spcBef>
                    <a:spcPts val="400"/>
                  </a:spcBef>
                  <a:spcAft>
                    <a:spcPts val="400"/>
                  </a:spcAft>
                </a:pPr>
                <a:r>
                  <a:rPr lang="en-US" sz="2800" dirty="0">
                    <a:solidFill>
                      <a:srgbClr val="000000"/>
                    </a:solidFill>
                  </a:rPr>
                  <a:t>Edit the columns to display on </a:t>
                </a:r>
                <a:br>
                  <a:rPr lang="en-US" sz="2800" dirty="0">
                    <a:solidFill>
                      <a:srgbClr val="000000"/>
                    </a:solidFill>
                  </a:rPr>
                </a:br>
                <a:r>
                  <a:rPr lang="en-US" sz="2800" dirty="0">
                    <a:solidFill>
                      <a:srgbClr val="000000"/>
                    </a:solidFill>
                  </a:rPr>
                  <a:t>a report</a:t>
                </a:r>
              </a:p>
              <a:p>
                <a:pPr lvl="0" algn="ctr">
                  <a:spcBef>
                    <a:spcPts val="400"/>
                  </a:spcBef>
                  <a:spcAft>
                    <a:spcPts val="400"/>
                  </a:spcAft>
                </a:pPr>
                <a:r>
                  <a:rPr lang="en-US" sz="2800" dirty="0">
                    <a:solidFill>
                      <a:srgbClr val="000000"/>
                    </a:solidFill>
                  </a:rPr>
                  <a:t>Limited customization of width</a:t>
                </a:r>
              </a:p>
            </p:txBody>
          </p:sp>
          <p:sp>
            <p:nvSpPr>
              <p:cNvPr id="23" name="TextBox 22">
                <a:extLst>
                  <a:ext uri="{FF2B5EF4-FFF2-40B4-BE49-F238E27FC236}">
                    <a16:creationId xmlns:a16="http://schemas.microsoft.com/office/drawing/2014/main" id="{54040DFC-4331-4D65-BB56-63E488B4F6C2}"/>
                  </a:ext>
                </a:extLst>
              </p:cNvPr>
              <p:cNvSpPr txBox="1"/>
              <p:nvPr/>
            </p:nvSpPr>
            <p:spPr>
              <a:xfrm>
                <a:off x="992333" y="2179488"/>
                <a:ext cx="4537285" cy="646331"/>
              </a:xfrm>
              <a:prstGeom prst="rect">
                <a:avLst/>
              </a:prstGeom>
              <a:noFill/>
            </p:spPr>
            <p:txBody>
              <a:bodyPr wrap="square">
                <a:spAutoFit/>
              </a:bodyPr>
              <a:lstStyle/>
              <a:p>
                <a:pPr lvl="0" algn="ctr"/>
                <a:r>
                  <a:rPr lang="en-US" sz="3600" b="1" dirty="0">
                    <a:solidFill>
                      <a:schemeClr val="accent1"/>
                    </a:solidFill>
                  </a:rPr>
                  <a:t>Columns</a:t>
                </a:r>
              </a:p>
            </p:txBody>
          </p:sp>
        </p:grpSp>
      </p:grpSp>
      <p:grpSp>
        <p:nvGrpSpPr>
          <p:cNvPr id="5" name="Group 4">
            <a:extLst>
              <a:ext uri="{FF2B5EF4-FFF2-40B4-BE49-F238E27FC236}">
                <a16:creationId xmlns:a16="http://schemas.microsoft.com/office/drawing/2014/main" id="{7546C711-6F32-4B90-B2A0-8C991DEC9865}"/>
              </a:ext>
            </a:extLst>
          </p:cNvPr>
          <p:cNvGrpSpPr/>
          <p:nvPr/>
        </p:nvGrpSpPr>
        <p:grpSpPr>
          <a:xfrm>
            <a:off x="6270037" y="1636294"/>
            <a:ext cx="5327656" cy="3729790"/>
            <a:chOff x="6270037" y="1636294"/>
            <a:chExt cx="5327656" cy="3729790"/>
          </a:xfrm>
        </p:grpSpPr>
        <p:sp>
          <p:nvSpPr>
            <p:cNvPr id="28" name="Rectangle 27">
              <a:extLst>
                <a:ext uri="{FF2B5EF4-FFF2-40B4-BE49-F238E27FC236}">
                  <a16:creationId xmlns:a16="http://schemas.microsoft.com/office/drawing/2014/main" id="{A9CB61F4-EF7C-4963-8515-69D1714D199E}"/>
                </a:ext>
              </a:extLst>
            </p:cNvPr>
            <p:cNvSpPr/>
            <p:nvPr/>
          </p:nvSpPr>
          <p:spPr>
            <a:xfrm>
              <a:off x="6270037" y="1636294"/>
              <a:ext cx="5327656" cy="372979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400" b="0" i="0" u="none" strike="noStrike" kern="1200" cap="none" spc="0" normalizeH="0" baseline="0" noProof="0" dirty="0">
                <a:ln>
                  <a:noFill/>
                </a:ln>
                <a:solidFill>
                  <a:srgbClr val="000000"/>
                </a:solidFill>
                <a:effectLst/>
                <a:uLnTx/>
                <a:uFillTx/>
                <a:latin typeface="AvenirNext forINTUIT"/>
                <a:ea typeface="+mn-ea"/>
                <a:cs typeface="+mn-cs"/>
              </a:endParaRPr>
            </a:p>
          </p:txBody>
        </p:sp>
        <p:grpSp>
          <p:nvGrpSpPr>
            <p:cNvPr id="11" name="Group 10">
              <a:extLst>
                <a:ext uri="{FF2B5EF4-FFF2-40B4-BE49-F238E27FC236}">
                  <a16:creationId xmlns:a16="http://schemas.microsoft.com/office/drawing/2014/main" id="{AC347F67-003C-48C0-8F79-2B5A8BCEF9A4}"/>
                </a:ext>
              </a:extLst>
            </p:cNvPr>
            <p:cNvGrpSpPr/>
            <p:nvPr/>
          </p:nvGrpSpPr>
          <p:grpSpPr>
            <a:xfrm>
              <a:off x="6330681" y="2330275"/>
              <a:ext cx="5206368" cy="1910941"/>
              <a:chOff x="6324665" y="1964045"/>
              <a:chExt cx="5206368" cy="1910941"/>
            </a:xfrm>
          </p:grpSpPr>
          <p:sp>
            <p:nvSpPr>
              <p:cNvPr id="20" name="TextBox 19">
                <a:extLst>
                  <a:ext uri="{FF2B5EF4-FFF2-40B4-BE49-F238E27FC236}">
                    <a16:creationId xmlns:a16="http://schemas.microsoft.com/office/drawing/2014/main" id="{D7F330F3-0CA6-474F-932A-A21711F94BAF}"/>
                  </a:ext>
                </a:extLst>
              </p:cNvPr>
              <p:cNvSpPr txBox="1"/>
              <p:nvPr/>
            </p:nvSpPr>
            <p:spPr>
              <a:xfrm>
                <a:off x="6324665" y="2818286"/>
                <a:ext cx="5206368" cy="1056700"/>
              </a:xfrm>
              <a:prstGeom prst="rect">
                <a:avLst/>
              </a:prstGeom>
              <a:noFill/>
            </p:spPr>
            <p:txBody>
              <a:bodyPr wrap="square">
                <a:spAutoFit/>
              </a:bodyPr>
              <a:lstStyle/>
              <a:p>
                <a:pPr algn="ctr">
                  <a:spcBef>
                    <a:spcPts val="400"/>
                  </a:spcBef>
                  <a:spcAft>
                    <a:spcPts val="400"/>
                  </a:spcAft>
                </a:pPr>
                <a:r>
                  <a:rPr lang="en-US" sz="2800" dirty="0">
                    <a:solidFill>
                      <a:srgbClr val="000000"/>
                    </a:solidFill>
                  </a:rPr>
                  <a:t>Filter information out of a report</a:t>
                </a:r>
              </a:p>
              <a:p>
                <a:pPr algn="ctr">
                  <a:spcBef>
                    <a:spcPts val="400"/>
                  </a:spcBef>
                  <a:spcAft>
                    <a:spcPts val="400"/>
                  </a:spcAft>
                </a:pPr>
                <a:r>
                  <a:rPr lang="en-US" sz="2800" dirty="0">
                    <a:solidFill>
                      <a:srgbClr val="000000"/>
                    </a:solidFill>
                  </a:rPr>
                  <a:t>Use multiple filters on a report</a:t>
                </a:r>
              </a:p>
            </p:txBody>
          </p:sp>
          <p:sp>
            <p:nvSpPr>
              <p:cNvPr id="24" name="TextBox 23">
                <a:extLst>
                  <a:ext uri="{FF2B5EF4-FFF2-40B4-BE49-F238E27FC236}">
                    <a16:creationId xmlns:a16="http://schemas.microsoft.com/office/drawing/2014/main" id="{8886F913-9FD0-48A4-8FB1-ABA9739B011A}"/>
                  </a:ext>
                </a:extLst>
              </p:cNvPr>
              <p:cNvSpPr txBox="1"/>
              <p:nvPr/>
            </p:nvSpPr>
            <p:spPr>
              <a:xfrm>
                <a:off x="6659207" y="1964045"/>
                <a:ext cx="4537285" cy="646331"/>
              </a:xfrm>
              <a:prstGeom prst="rect">
                <a:avLst/>
              </a:prstGeom>
              <a:noFill/>
            </p:spPr>
            <p:txBody>
              <a:bodyPr wrap="square">
                <a:spAutoFit/>
              </a:bodyPr>
              <a:lstStyle/>
              <a:p>
                <a:pPr lvl="0" algn="ctr"/>
                <a:r>
                  <a:rPr lang="en-US" sz="3600" b="1" dirty="0">
                    <a:solidFill>
                      <a:schemeClr val="accent1"/>
                    </a:solidFill>
                  </a:rPr>
                  <a:t>Filters</a:t>
                </a:r>
              </a:p>
            </p:txBody>
          </p:sp>
        </p:grpSp>
      </p:grpSp>
    </p:spTree>
    <p:extLst>
      <p:ext uri="{BB962C8B-B14F-4D97-AF65-F5344CB8AC3E}">
        <p14:creationId xmlns:p14="http://schemas.microsoft.com/office/powerpoint/2010/main" val="81385768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9730"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Your Turn #2…Lesson 11 </a:t>
            </a:r>
          </a:p>
        </p:txBody>
      </p:sp>
      <p:grpSp>
        <p:nvGrpSpPr>
          <p:cNvPr id="3" name="Group 2">
            <a:extLst>
              <a:ext uri="{FF2B5EF4-FFF2-40B4-BE49-F238E27FC236}">
                <a16:creationId xmlns:a16="http://schemas.microsoft.com/office/drawing/2014/main" id="{D7842842-C1CA-4BF1-9BCF-8ACC309A2A44}"/>
              </a:ext>
            </a:extLst>
          </p:cNvPr>
          <p:cNvGrpSpPr/>
          <p:nvPr/>
        </p:nvGrpSpPr>
        <p:grpSpPr>
          <a:xfrm>
            <a:off x="770439" y="2423154"/>
            <a:ext cx="5221704" cy="2648872"/>
            <a:chOff x="1070811" y="2326901"/>
            <a:chExt cx="5221704" cy="2648872"/>
          </a:xfrm>
        </p:grpSpPr>
        <p:grpSp>
          <p:nvGrpSpPr>
            <p:cNvPr id="13" name="Group 12">
              <a:extLst>
                <a:ext uri="{FF2B5EF4-FFF2-40B4-BE49-F238E27FC236}">
                  <a16:creationId xmlns:a16="http://schemas.microsoft.com/office/drawing/2014/main" id="{E98D3022-78DA-4E2B-B083-922C05284F78}"/>
                </a:ext>
              </a:extLst>
            </p:cNvPr>
            <p:cNvGrpSpPr/>
            <p:nvPr/>
          </p:nvGrpSpPr>
          <p:grpSpPr>
            <a:xfrm>
              <a:off x="1869309" y="2330275"/>
              <a:ext cx="4423206" cy="2645498"/>
              <a:chOff x="660135" y="2179488"/>
              <a:chExt cx="5206368" cy="2645498"/>
            </a:xfrm>
          </p:grpSpPr>
          <p:sp>
            <p:nvSpPr>
              <p:cNvPr id="7" name="TextBox 6">
                <a:extLst>
                  <a:ext uri="{FF2B5EF4-FFF2-40B4-BE49-F238E27FC236}">
                    <a16:creationId xmlns:a16="http://schemas.microsoft.com/office/drawing/2014/main" id="{5B9EED70-1AB4-44E6-93C8-D534722F64C9}"/>
                  </a:ext>
                </a:extLst>
              </p:cNvPr>
              <p:cNvSpPr txBox="1"/>
              <p:nvPr/>
            </p:nvSpPr>
            <p:spPr>
              <a:xfrm>
                <a:off x="660135" y="2901382"/>
                <a:ext cx="5206368" cy="1923604"/>
              </a:xfrm>
              <a:prstGeom prst="rect">
                <a:avLst/>
              </a:prstGeom>
              <a:noFill/>
            </p:spPr>
            <p:txBody>
              <a:bodyPr wrap="square">
                <a:spAutoFit/>
              </a:bodyPr>
              <a:lstStyle/>
              <a:p>
                <a:pPr marL="342900" lvl="2" indent="-342900" defTabSz="456727">
                  <a:spcBef>
                    <a:spcPts val="300"/>
                  </a:spcBef>
                  <a:spcAft>
                    <a:spcPts val="300"/>
                  </a:spcAft>
                  <a:buSzPct val="90000"/>
                  <a:buFont typeface="Arial"/>
                  <a:buChar char="•"/>
                  <a:defRPr/>
                </a:pPr>
                <a:r>
                  <a:rPr lang="en-US" sz="2600" b="1" spc="-20" dirty="0"/>
                  <a:t>Date</a:t>
                </a:r>
              </a:p>
              <a:p>
                <a:pPr marL="342900" lvl="2" indent="-342900" defTabSz="456727">
                  <a:spcBef>
                    <a:spcPts val="300"/>
                  </a:spcBef>
                  <a:spcAft>
                    <a:spcPts val="300"/>
                  </a:spcAft>
                  <a:buSzPct val="90000"/>
                  <a:buFont typeface="Arial"/>
                  <a:buChar char="•"/>
                  <a:defRPr/>
                </a:pPr>
                <a:r>
                  <a:rPr lang="en-US" sz="2600" b="1" spc="-20" dirty="0"/>
                  <a:t>Transaction Type</a:t>
                </a:r>
              </a:p>
              <a:p>
                <a:pPr marL="342900" lvl="2" indent="-342900" defTabSz="456727">
                  <a:spcBef>
                    <a:spcPts val="300"/>
                  </a:spcBef>
                  <a:spcAft>
                    <a:spcPts val="300"/>
                  </a:spcAft>
                  <a:buSzPct val="90000"/>
                  <a:buFont typeface="Arial"/>
                  <a:buChar char="•"/>
                  <a:defRPr/>
                </a:pPr>
                <a:r>
                  <a:rPr lang="en-US" sz="2600" b="1" spc="-20" dirty="0"/>
                  <a:t>Name</a:t>
                </a:r>
              </a:p>
              <a:p>
                <a:pPr marL="342900" lvl="2" indent="-342900" defTabSz="456727">
                  <a:spcBef>
                    <a:spcPts val="300"/>
                  </a:spcBef>
                  <a:spcAft>
                    <a:spcPts val="300"/>
                  </a:spcAft>
                  <a:buSzPct val="90000"/>
                  <a:buFont typeface="Arial"/>
                  <a:buChar char="•"/>
                  <a:defRPr/>
                </a:pPr>
                <a:r>
                  <a:rPr lang="en-US" sz="2600" b="1" spc="-20" dirty="0"/>
                  <a:t>Amount</a:t>
                </a:r>
              </a:p>
            </p:txBody>
          </p:sp>
          <p:sp>
            <p:nvSpPr>
              <p:cNvPr id="23" name="TextBox 22">
                <a:extLst>
                  <a:ext uri="{FF2B5EF4-FFF2-40B4-BE49-F238E27FC236}">
                    <a16:creationId xmlns:a16="http://schemas.microsoft.com/office/drawing/2014/main" id="{54040DFC-4331-4D65-BB56-63E488B4F6C2}"/>
                  </a:ext>
                </a:extLst>
              </p:cNvPr>
              <p:cNvSpPr txBox="1"/>
              <p:nvPr/>
            </p:nvSpPr>
            <p:spPr>
              <a:xfrm>
                <a:off x="660135" y="2179488"/>
                <a:ext cx="5206368" cy="646331"/>
              </a:xfrm>
              <a:prstGeom prst="rect">
                <a:avLst/>
              </a:prstGeom>
              <a:noFill/>
            </p:spPr>
            <p:txBody>
              <a:bodyPr wrap="square">
                <a:spAutoFit/>
              </a:bodyPr>
              <a:lstStyle/>
              <a:p>
                <a:pPr lvl="0"/>
                <a:r>
                  <a:rPr lang="en-US" sz="3600" b="1" dirty="0">
                    <a:solidFill>
                      <a:schemeClr val="accent1"/>
                    </a:solidFill>
                  </a:rPr>
                  <a:t>Columns to display </a:t>
                </a:r>
              </a:p>
            </p:txBody>
          </p:sp>
        </p:grpSp>
        <p:sp>
          <p:nvSpPr>
            <p:cNvPr id="2" name="Oval 1">
              <a:extLst>
                <a:ext uri="{FF2B5EF4-FFF2-40B4-BE49-F238E27FC236}">
                  <a16:creationId xmlns:a16="http://schemas.microsoft.com/office/drawing/2014/main" id="{3FDAE659-F5DB-4DF5-B94B-78F5E71A5F9A}"/>
                </a:ext>
              </a:extLst>
            </p:cNvPr>
            <p:cNvSpPr/>
            <p:nvPr/>
          </p:nvSpPr>
          <p:spPr>
            <a:xfrm>
              <a:off x="1070811" y="2326901"/>
              <a:ext cx="649705" cy="64970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1</a:t>
              </a:r>
            </a:p>
          </p:txBody>
        </p:sp>
      </p:grpSp>
      <p:grpSp>
        <p:nvGrpSpPr>
          <p:cNvPr id="16" name="Group 15">
            <a:extLst>
              <a:ext uri="{FF2B5EF4-FFF2-40B4-BE49-F238E27FC236}">
                <a16:creationId xmlns:a16="http://schemas.microsoft.com/office/drawing/2014/main" id="{C86CB8DF-B8AA-4DAD-A456-3F4AFBB0BDE5}"/>
              </a:ext>
            </a:extLst>
          </p:cNvPr>
          <p:cNvGrpSpPr/>
          <p:nvPr/>
        </p:nvGrpSpPr>
        <p:grpSpPr>
          <a:xfrm>
            <a:off x="6196681" y="2423154"/>
            <a:ext cx="5221704" cy="2171818"/>
            <a:chOff x="1070811" y="2326901"/>
            <a:chExt cx="5221704" cy="2171818"/>
          </a:xfrm>
        </p:grpSpPr>
        <p:grpSp>
          <p:nvGrpSpPr>
            <p:cNvPr id="18" name="Group 17">
              <a:extLst>
                <a:ext uri="{FF2B5EF4-FFF2-40B4-BE49-F238E27FC236}">
                  <a16:creationId xmlns:a16="http://schemas.microsoft.com/office/drawing/2014/main" id="{C709B64A-1109-49DB-86D1-E8D4E447F8EB}"/>
                </a:ext>
              </a:extLst>
            </p:cNvPr>
            <p:cNvGrpSpPr/>
            <p:nvPr/>
          </p:nvGrpSpPr>
          <p:grpSpPr>
            <a:xfrm>
              <a:off x="1869309" y="2330275"/>
              <a:ext cx="4423206" cy="2168444"/>
              <a:chOff x="660135" y="2179488"/>
              <a:chExt cx="5206368" cy="2168444"/>
            </a:xfrm>
          </p:grpSpPr>
          <p:sp>
            <p:nvSpPr>
              <p:cNvPr id="21" name="TextBox 20">
                <a:extLst>
                  <a:ext uri="{FF2B5EF4-FFF2-40B4-BE49-F238E27FC236}">
                    <a16:creationId xmlns:a16="http://schemas.microsoft.com/office/drawing/2014/main" id="{059A94E0-0C22-4F9D-A4C1-0CD6E5D48044}"/>
                  </a:ext>
                </a:extLst>
              </p:cNvPr>
              <p:cNvSpPr txBox="1"/>
              <p:nvPr/>
            </p:nvSpPr>
            <p:spPr>
              <a:xfrm>
                <a:off x="660135" y="2901382"/>
                <a:ext cx="5206368" cy="1446550"/>
              </a:xfrm>
              <a:prstGeom prst="rect">
                <a:avLst/>
              </a:prstGeom>
              <a:noFill/>
            </p:spPr>
            <p:txBody>
              <a:bodyPr wrap="square">
                <a:spAutoFit/>
              </a:bodyPr>
              <a:lstStyle/>
              <a:p>
                <a:pPr marL="342900" lvl="2" indent="-342900" defTabSz="456727">
                  <a:spcBef>
                    <a:spcPts val="300"/>
                  </a:spcBef>
                  <a:spcAft>
                    <a:spcPts val="300"/>
                  </a:spcAft>
                  <a:buSzPct val="90000"/>
                  <a:buFont typeface="Arial"/>
                  <a:buChar char="•"/>
                  <a:defRPr/>
                </a:pPr>
                <a:r>
                  <a:rPr lang="en-US" sz="2600" b="1" spc="-20" dirty="0"/>
                  <a:t>Transaction type - Invoice</a:t>
                </a:r>
              </a:p>
              <a:p>
                <a:pPr marL="342900" lvl="2" indent="-342900" defTabSz="456727">
                  <a:spcBef>
                    <a:spcPts val="300"/>
                  </a:spcBef>
                  <a:spcAft>
                    <a:spcPts val="300"/>
                  </a:spcAft>
                  <a:buSzPct val="90000"/>
                  <a:buFont typeface="Arial"/>
                  <a:buChar char="•"/>
                  <a:defRPr/>
                </a:pPr>
                <a:r>
                  <a:rPr lang="en-US" sz="2600" b="1" spc="-20" dirty="0"/>
                  <a:t>A/R Paid – Unpaid</a:t>
                </a:r>
              </a:p>
              <a:p>
                <a:pPr marL="342900" lvl="2" indent="-342900" defTabSz="456727">
                  <a:spcBef>
                    <a:spcPts val="300"/>
                  </a:spcBef>
                  <a:spcAft>
                    <a:spcPts val="300"/>
                  </a:spcAft>
                  <a:buSzPct val="90000"/>
                  <a:buFont typeface="Arial"/>
                  <a:buChar char="•"/>
                  <a:defRPr/>
                </a:pPr>
                <a:r>
                  <a:rPr lang="en-US" sz="2600" b="1" spc="-20" dirty="0"/>
                  <a:t>Dates – This year</a:t>
                </a:r>
              </a:p>
            </p:txBody>
          </p:sp>
          <p:sp>
            <p:nvSpPr>
              <p:cNvPr id="22" name="TextBox 21">
                <a:extLst>
                  <a:ext uri="{FF2B5EF4-FFF2-40B4-BE49-F238E27FC236}">
                    <a16:creationId xmlns:a16="http://schemas.microsoft.com/office/drawing/2014/main" id="{0B07C958-F5D2-4D48-B358-6DB715B57EE1}"/>
                  </a:ext>
                </a:extLst>
              </p:cNvPr>
              <p:cNvSpPr txBox="1"/>
              <p:nvPr/>
            </p:nvSpPr>
            <p:spPr>
              <a:xfrm>
                <a:off x="660135" y="2179488"/>
                <a:ext cx="5206368" cy="646331"/>
              </a:xfrm>
              <a:prstGeom prst="rect">
                <a:avLst/>
              </a:prstGeom>
              <a:noFill/>
            </p:spPr>
            <p:txBody>
              <a:bodyPr wrap="square">
                <a:spAutoFit/>
              </a:bodyPr>
              <a:lstStyle/>
              <a:p>
                <a:pPr lvl="0"/>
                <a:r>
                  <a:rPr lang="en-US" sz="3600" b="1" dirty="0">
                    <a:solidFill>
                      <a:schemeClr val="accent1"/>
                    </a:solidFill>
                  </a:rPr>
                  <a:t>Filters</a:t>
                </a:r>
              </a:p>
            </p:txBody>
          </p:sp>
        </p:grpSp>
        <p:sp>
          <p:nvSpPr>
            <p:cNvPr id="19" name="Oval 18">
              <a:extLst>
                <a:ext uri="{FF2B5EF4-FFF2-40B4-BE49-F238E27FC236}">
                  <a16:creationId xmlns:a16="http://schemas.microsoft.com/office/drawing/2014/main" id="{4F611C24-527E-448E-A4FC-3EF53EF4A51F}"/>
                </a:ext>
              </a:extLst>
            </p:cNvPr>
            <p:cNvSpPr/>
            <p:nvPr/>
          </p:nvSpPr>
          <p:spPr>
            <a:xfrm>
              <a:off x="1070811" y="2326901"/>
              <a:ext cx="649705" cy="64970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2</a:t>
              </a:r>
            </a:p>
          </p:txBody>
        </p:sp>
      </p:grpSp>
      <p:sp>
        <p:nvSpPr>
          <p:cNvPr id="25" name="TextBox 24">
            <a:extLst>
              <a:ext uri="{FF2B5EF4-FFF2-40B4-BE49-F238E27FC236}">
                <a16:creationId xmlns:a16="http://schemas.microsoft.com/office/drawing/2014/main" id="{9FF38A24-3753-4009-B1EB-1F7F6455230A}"/>
              </a:ext>
            </a:extLst>
          </p:cNvPr>
          <p:cNvSpPr txBox="1"/>
          <p:nvPr/>
        </p:nvSpPr>
        <p:spPr>
          <a:xfrm>
            <a:off x="501904" y="1749694"/>
            <a:ext cx="10446182" cy="461665"/>
          </a:xfrm>
          <a:prstGeom prst="rect">
            <a:avLst/>
          </a:prstGeom>
          <a:noFill/>
        </p:spPr>
        <p:txBody>
          <a:bodyPr wrap="square">
            <a:spAutoFit/>
          </a:bodyPr>
          <a:lstStyle/>
          <a:p>
            <a:pPr lvl="0"/>
            <a:r>
              <a:rPr lang="en-US" sz="2400" dirty="0">
                <a:solidFill>
                  <a:srgbClr val="000000"/>
                </a:solidFill>
              </a:rPr>
              <a:t>Create the customized report from the Transaction List by Date</a:t>
            </a:r>
          </a:p>
        </p:txBody>
      </p:sp>
    </p:spTree>
    <p:extLst>
      <p:ext uri="{BB962C8B-B14F-4D97-AF65-F5344CB8AC3E}">
        <p14:creationId xmlns:p14="http://schemas.microsoft.com/office/powerpoint/2010/main" val="375338009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075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#3…Lesson 11 </a:t>
            </a:r>
          </a:p>
        </p:txBody>
      </p:sp>
      <p:grpSp>
        <p:nvGrpSpPr>
          <p:cNvPr id="2" name="Group 1">
            <a:extLst>
              <a:ext uri="{FF2B5EF4-FFF2-40B4-BE49-F238E27FC236}">
                <a16:creationId xmlns:a16="http://schemas.microsoft.com/office/drawing/2014/main" id="{F209FF01-6E00-46E1-997C-1A67AC16C4C7}"/>
              </a:ext>
            </a:extLst>
          </p:cNvPr>
          <p:cNvGrpSpPr/>
          <p:nvPr/>
        </p:nvGrpSpPr>
        <p:grpSpPr>
          <a:xfrm>
            <a:off x="561851" y="1727200"/>
            <a:ext cx="3520118" cy="3403600"/>
            <a:chOff x="561851" y="1663700"/>
            <a:chExt cx="3520118" cy="3403600"/>
          </a:xfrm>
        </p:grpSpPr>
        <p:sp>
          <p:nvSpPr>
            <p:cNvPr id="4" name="Rectangle 3">
              <a:extLst>
                <a:ext uri="{FF2B5EF4-FFF2-40B4-BE49-F238E27FC236}">
                  <a16:creationId xmlns:a16="http://schemas.microsoft.com/office/drawing/2014/main" id="{C62E04E4-FF76-4879-9693-597D7A2FD66C}"/>
                </a:ext>
              </a:extLst>
            </p:cNvPr>
            <p:cNvSpPr/>
            <p:nvPr/>
          </p:nvSpPr>
          <p:spPr>
            <a:xfrm>
              <a:off x="561851" y="1663700"/>
              <a:ext cx="3520118" cy="3403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758822" y="2753182"/>
              <a:ext cx="3126174" cy="1144929"/>
            </a:xfrm>
            <a:prstGeom prst="rect">
              <a:avLst/>
            </a:prstGeom>
            <a:noFill/>
          </p:spPr>
          <p:txBody>
            <a:bodyPr wrap="square">
              <a:spAutoFit/>
            </a:bodyPr>
            <a:lstStyle/>
            <a:p>
              <a:pPr marL="0" marR="0" lvl="2" indent="0" algn="ctr" defTabSz="456727" rtl="0" eaLnBrk="1" fontAlgn="auto" latinLnBrk="0" hangingPunct="1">
                <a:lnSpc>
                  <a:spcPct val="95000"/>
                </a:lnSpc>
                <a:spcBef>
                  <a:spcPts val="400"/>
                </a:spcBef>
                <a:spcAft>
                  <a:spcPts val="400"/>
                </a:spcAft>
                <a:buClrTx/>
                <a:buSzPct val="90000"/>
                <a:buFontTx/>
                <a:buNone/>
                <a:tabLst/>
                <a:defRPr/>
              </a:pPr>
              <a:r>
                <a:rPr kumimoji="0" lang="en-US" sz="2400" b="0" i="0" u="none" strike="noStrike" kern="1200" cap="none" spc="-20" normalizeH="0" baseline="0" noProof="0" dirty="0">
                  <a:ln>
                    <a:noFill/>
                  </a:ln>
                  <a:solidFill>
                    <a:srgbClr val="000000"/>
                  </a:solidFill>
                  <a:effectLst/>
                  <a:uLnTx/>
                  <a:uFillTx/>
                  <a:latin typeface="AvenirNext forINTUIT"/>
                  <a:ea typeface="+mn-ea"/>
                  <a:cs typeface="+mn-cs"/>
                </a:rPr>
                <a:t>Save the customized report to the </a:t>
              </a: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My Custom Reports </a:t>
              </a:r>
              <a:r>
                <a:rPr kumimoji="0" lang="en-US" sz="2400" b="0" i="0" u="none" strike="noStrike" kern="1200" cap="none" spc="-20" normalizeH="0" baseline="0" noProof="0" dirty="0">
                  <a:ln>
                    <a:noFill/>
                  </a:ln>
                  <a:solidFill>
                    <a:srgbClr val="000000"/>
                  </a:solidFill>
                  <a:effectLst/>
                  <a:uLnTx/>
                  <a:uFillTx/>
                  <a:latin typeface="AvenirNext forINTUIT"/>
                  <a:ea typeface="+mn-ea"/>
                  <a:cs typeface="+mn-cs"/>
                </a:rPr>
                <a:t>list</a:t>
              </a:r>
            </a:p>
          </p:txBody>
        </p:sp>
        <p:sp>
          <p:nvSpPr>
            <p:cNvPr id="71" name="TextBox 70">
              <a:extLst>
                <a:ext uri="{FF2B5EF4-FFF2-40B4-BE49-F238E27FC236}">
                  <a16:creationId xmlns:a16="http://schemas.microsoft.com/office/drawing/2014/main" id="{72987E98-2DDD-48BB-9871-6C39821F449F}"/>
                </a:ext>
              </a:extLst>
            </p:cNvPr>
            <p:cNvSpPr txBox="1"/>
            <p:nvPr/>
          </p:nvSpPr>
          <p:spPr>
            <a:xfrm>
              <a:off x="821260" y="1752000"/>
              <a:ext cx="3001298" cy="769441"/>
            </a:xfrm>
            <a:prstGeom prst="rect">
              <a:avLst/>
            </a:prstGeom>
            <a:noFill/>
          </p:spPr>
          <p:txBody>
            <a:bodyPr wrap="square">
              <a:spAutoFit/>
            </a:bodyPr>
            <a:lstStyle/>
            <a:p>
              <a:pPr marL="0" marR="0" lvl="0" indent="0" algn="ctr" defTabSz="457791" rtl="0" eaLnBrk="1" fontAlgn="auto" latinLnBrk="0" hangingPunct="1">
                <a:lnSpc>
                  <a:spcPct val="100000"/>
                </a:lnSpc>
                <a:spcBef>
                  <a:spcPts val="400"/>
                </a:spcBef>
                <a:spcAft>
                  <a:spcPts val="400"/>
                </a:spcAft>
                <a:buClrTx/>
                <a:buSzTx/>
                <a:buFontTx/>
                <a:buNone/>
                <a:tabLst/>
                <a:defRPr/>
              </a:pPr>
              <a:r>
                <a:rPr kumimoji="0" lang="en-US" sz="4400" b="1" i="0" u="none" strike="noStrike" kern="1200" cap="none" spc="0" normalizeH="0" baseline="0" noProof="0" dirty="0">
                  <a:ln>
                    <a:noFill/>
                  </a:ln>
                  <a:solidFill>
                    <a:srgbClr val="00B4B4"/>
                  </a:solidFill>
                  <a:effectLst/>
                  <a:uLnTx/>
                  <a:uFillTx/>
                  <a:latin typeface="AvenirNext forINTUIT"/>
                  <a:ea typeface="+mn-ea"/>
                  <a:cs typeface="+mn-cs"/>
                </a:rPr>
                <a:t>01</a:t>
              </a:r>
            </a:p>
          </p:txBody>
        </p:sp>
        <p:cxnSp>
          <p:nvCxnSpPr>
            <p:cNvPr id="22" name="Straight Connector 21">
              <a:extLst>
                <a:ext uri="{FF2B5EF4-FFF2-40B4-BE49-F238E27FC236}">
                  <a16:creationId xmlns:a16="http://schemas.microsoft.com/office/drawing/2014/main" id="{6E14EEFE-33B8-4B0A-A50A-F69675C2D6F5}"/>
                </a:ext>
              </a:extLst>
            </p:cNvPr>
            <p:cNvCxnSpPr>
              <a:cxnSpLocks/>
            </p:cNvCxnSpPr>
            <p:nvPr/>
          </p:nvCxnSpPr>
          <p:spPr>
            <a:xfrm>
              <a:off x="1788509" y="26055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780CB65E-2AB4-4FA3-98D3-EB6C4FB627AF}"/>
              </a:ext>
            </a:extLst>
          </p:cNvPr>
          <p:cNvGrpSpPr/>
          <p:nvPr/>
        </p:nvGrpSpPr>
        <p:grpSpPr>
          <a:xfrm>
            <a:off x="4334353" y="1727200"/>
            <a:ext cx="3520118" cy="3403600"/>
            <a:chOff x="4334353" y="1663700"/>
            <a:chExt cx="3520118" cy="3403600"/>
          </a:xfrm>
        </p:grpSpPr>
        <p:sp>
          <p:nvSpPr>
            <p:cNvPr id="31" name="Rectangle 30">
              <a:extLst>
                <a:ext uri="{FF2B5EF4-FFF2-40B4-BE49-F238E27FC236}">
                  <a16:creationId xmlns:a16="http://schemas.microsoft.com/office/drawing/2014/main" id="{6DD33119-7995-48A5-BD3A-4EDB8229C4D9}"/>
                </a:ext>
              </a:extLst>
            </p:cNvPr>
            <p:cNvSpPr/>
            <p:nvPr/>
          </p:nvSpPr>
          <p:spPr>
            <a:xfrm>
              <a:off x="4334353" y="1663700"/>
              <a:ext cx="3520118" cy="3403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67" name="TextBox 66">
              <a:extLst>
                <a:ext uri="{FF2B5EF4-FFF2-40B4-BE49-F238E27FC236}">
                  <a16:creationId xmlns:a16="http://schemas.microsoft.com/office/drawing/2014/main" id="{6CC25CB4-DDF4-4EFC-B2A3-3E10C444DBDC}"/>
                </a:ext>
              </a:extLst>
            </p:cNvPr>
            <p:cNvSpPr txBox="1"/>
            <p:nvPr/>
          </p:nvSpPr>
          <p:spPr>
            <a:xfrm>
              <a:off x="4531324" y="2753182"/>
              <a:ext cx="3126174" cy="2197525"/>
            </a:xfrm>
            <a:prstGeom prst="rect">
              <a:avLst/>
            </a:prstGeom>
            <a:noFill/>
          </p:spPr>
          <p:txBody>
            <a:bodyPr wrap="square">
              <a:spAutoFit/>
            </a:bodyPr>
            <a:lstStyle/>
            <a:p>
              <a:pPr marL="0" marR="0" lvl="2" indent="0" algn="ctr" defTabSz="456727" rtl="0" eaLnBrk="1" fontAlgn="auto" latinLnBrk="0" hangingPunct="1">
                <a:lnSpc>
                  <a:spcPct val="95000"/>
                </a:lnSpc>
                <a:spcBef>
                  <a:spcPts val="400"/>
                </a:spcBef>
                <a:spcAft>
                  <a:spcPts val="400"/>
                </a:spcAft>
                <a:buClrTx/>
                <a:buSzPct val="90000"/>
                <a:buFontTx/>
                <a:buNone/>
                <a:tabLst/>
                <a:defRPr/>
              </a:pPr>
              <a:r>
                <a:rPr kumimoji="0" lang="en-US" sz="2400" b="0" i="0" u="none" strike="noStrike" kern="1200" cap="none" spc="-20" normalizeH="0" baseline="0" noProof="0" dirty="0">
                  <a:ln>
                    <a:noFill/>
                  </a:ln>
                  <a:solidFill>
                    <a:srgbClr val="000000"/>
                  </a:solidFill>
                  <a:effectLst/>
                  <a:uLnTx/>
                  <a:uFillTx/>
                  <a:latin typeface="AvenirNext forINTUIT"/>
                  <a:ea typeface="+mn-ea"/>
                  <a:cs typeface="+mn-cs"/>
                </a:rPr>
                <a:t>Setup a new </a:t>
              </a: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report group</a:t>
              </a:r>
              <a:r>
                <a:rPr kumimoji="0" lang="en-US" sz="2400" b="0" i="0" u="none" strike="noStrike" kern="1200" cap="none" spc="-20" normalizeH="0" baseline="0" noProof="0" dirty="0">
                  <a:ln>
                    <a:noFill/>
                  </a:ln>
                  <a:solidFill>
                    <a:srgbClr val="000000"/>
                  </a:solidFill>
                  <a:effectLst/>
                  <a:uLnTx/>
                  <a:uFillTx/>
                  <a:latin typeface="AvenirNext forINTUIT"/>
                  <a:ea typeface="+mn-ea"/>
                  <a:cs typeface="+mn-cs"/>
                </a:rPr>
                <a:t> called Weekly Reports and save the report to the group. Give it the name of your choice. </a:t>
              </a:r>
            </a:p>
          </p:txBody>
        </p:sp>
        <p:sp>
          <p:nvSpPr>
            <p:cNvPr id="70" name="TextBox 69">
              <a:extLst>
                <a:ext uri="{FF2B5EF4-FFF2-40B4-BE49-F238E27FC236}">
                  <a16:creationId xmlns:a16="http://schemas.microsoft.com/office/drawing/2014/main" id="{523A79E9-2C39-4E3E-8BB1-A9BA0E0B0614}"/>
                </a:ext>
              </a:extLst>
            </p:cNvPr>
            <p:cNvSpPr txBox="1"/>
            <p:nvPr/>
          </p:nvSpPr>
          <p:spPr>
            <a:xfrm>
              <a:off x="4593762" y="1752000"/>
              <a:ext cx="3001298" cy="769441"/>
            </a:xfrm>
            <a:prstGeom prst="rect">
              <a:avLst/>
            </a:prstGeom>
            <a:noFill/>
          </p:spPr>
          <p:txBody>
            <a:bodyPr wrap="square">
              <a:spAutoFit/>
            </a:bodyPr>
            <a:lstStyle/>
            <a:p>
              <a:pPr marL="0" marR="0" lvl="0" indent="0" algn="ctr" defTabSz="457791" rtl="0" eaLnBrk="1" fontAlgn="auto" latinLnBrk="0" hangingPunct="1">
                <a:lnSpc>
                  <a:spcPct val="100000"/>
                </a:lnSpc>
                <a:spcBef>
                  <a:spcPts val="400"/>
                </a:spcBef>
                <a:spcAft>
                  <a:spcPts val="400"/>
                </a:spcAft>
                <a:buClrTx/>
                <a:buSzTx/>
                <a:buFontTx/>
                <a:buNone/>
                <a:tabLst/>
                <a:defRPr/>
              </a:pPr>
              <a:r>
                <a:rPr kumimoji="0" lang="en-US" sz="4400" b="1" i="0" u="none" strike="noStrike" kern="1200" cap="none" spc="0" normalizeH="0" baseline="0" noProof="0" dirty="0">
                  <a:ln>
                    <a:noFill/>
                  </a:ln>
                  <a:solidFill>
                    <a:srgbClr val="00B4B4"/>
                  </a:solidFill>
                  <a:effectLst/>
                  <a:uLnTx/>
                  <a:uFillTx/>
                  <a:latin typeface="AvenirNext forINTUIT"/>
                  <a:ea typeface="+mn-ea"/>
                  <a:cs typeface="+mn-cs"/>
                </a:rPr>
                <a:t>02</a:t>
              </a:r>
            </a:p>
          </p:txBody>
        </p:sp>
        <p:cxnSp>
          <p:nvCxnSpPr>
            <p:cNvPr id="72" name="Straight Connector 71">
              <a:extLst>
                <a:ext uri="{FF2B5EF4-FFF2-40B4-BE49-F238E27FC236}">
                  <a16:creationId xmlns:a16="http://schemas.microsoft.com/office/drawing/2014/main" id="{EADABE56-7715-4641-9A68-560AA5ED96D0}"/>
                </a:ext>
              </a:extLst>
            </p:cNvPr>
            <p:cNvCxnSpPr>
              <a:cxnSpLocks/>
            </p:cNvCxnSpPr>
            <p:nvPr/>
          </p:nvCxnSpPr>
          <p:spPr>
            <a:xfrm>
              <a:off x="5561011" y="26055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9DF626A7-477B-4211-A038-054D4AF7FC87}"/>
              </a:ext>
            </a:extLst>
          </p:cNvPr>
          <p:cNvGrpSpPr/>
          <p:nvPr/>
        </p:nvGrpSpPr>
        <p:grpSpPr>
          <a:xfrm>
            <a:off x="8106855" y="1727200"/>
            <a:ext cx="3520118" cy="3403600"/>
            <a:chOff x="8106855" y="1663700"/>
            <a:chExt cx="3520118" cy="3403600"/>
          </a:xfrm>
        </p:grpSpPr>
        <p:sp>
          <p:nvSpPr>
            <p:cNvPr id="36" name="Rectangle 35">
              <a:extLst>
                <a:ext uri="{FF2B5EF4-FFF2-40B4-BE49-F238E27FC236}">
                  <a16:creationId xmlns:a16="http://schemas.microsoft.com/office/drawing/2014/main" id="{17C36C91-FC8D-4FF6-B1AD-A0EDE6D28566}"/>
                </a:ext>
              </a:extLst>
            </p:cNvPr>
            <p:cNvSpPr/>
            <p:nvPr/>
          </p:nvSpPr>
          <p:spPr>
            <a:xfrm>
              <a:off x="8106855" y="1663700"/>
              <a:ext cx="3520118" cy="3403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41" name="TextBox 40">
              <a:extLst>
                <a:ext uri="{FF2B5EF4-FFF2-40B4-BE49-F238E27FC236}">
                  <a16:creationId xmlns:a16="http://schemas.microsoft.com/office/drawing/2014/main" id="{09805C12-32C7-422A-A28C-F1BF51C78B60}"/>
                </a:ext>
              </a:extLst>
            </p:cNvPr>
            <p:cNvSpPr txBox="1"/>
            <p:nvPr/>
          </p:nvSpPr>
          <p:spPr>
            <a:xfrm>
              <a:off x="8303826" y="2753182"/>
              <a:ext cx="3126174" cy="1495794"/>
            </a:xfrm>
            <a:prstGeom prst="rect">
              <a:avLst/>
            </a:prstGeom>
            <a:noFill/>
          </p:spPr>
          <p:txBody>
            <a:bodyPr wrap="square">
              <a:spAutoFit/>
            </a:bodyPr>
            <a:lstStyle/>
            <a:p>
              <a:pPr marL="0" marR="0" lvl="2" indent="0" algn="ctr" defTabSz="456727" rtl="0" eaLnBrk="1" fontAlgn="auto" latinLnBrk="0" hangingPunct="1">
                <a:lnSpc>
                  <a:spcPct val="95000"/>
                </a:lnSpc>
                <a:spcBef>
                  <a:spcPts val="400"/>
                </a:spcBef>
                <a:spcAft>
                  <a:spcPts val="400"/>
                </a:spcAft>
                <a:buClrTx/>
                <a:buSzPct val="90000"/>
                <a:buFontTx/>
                <a:buNone/>
                <a:tabLst/>
                <a:defRPr/>
              </a:pPr>
              <a:r>
                <a:rPr kumimoji="0" lang="en-US" sz="2400" b="0" i="0" u="none" strike="noStrike" kern="1200" cap="none" spc="-20" normalizeH="0" baseline="0" noProof="0" dirty="0">
                  <a:ln>
                    <a:noFill/>
                  </a:ln>
                  <a:solidFill>
                    <a:srgbClr val="000000"/>
                  </a:solidFill>
                  <a:effectLst/>
                  <a:uLnTx/>
                  <a:uFillTx/>
                  <a:latin typeface="AvenirNext forINTUIT"/>
                  <a:ea typeface="+mn-ea"/>
                  <a:cs typeface="+mn-cs"/>
                </a:rPr>
                <a:t>Setup the report group to email the reports once a week at a time of your choice.</a:t>
              </a:r>
            </a:p>
          </p:txBody>
        </p:sp>
        <p:sp>
          <p:nvSpPr>
            <p:cNvPr id="69" name="TextBox 68">
              <a:extLst>
                <a:ext uri="{FF2B5EF4-FFF2-40B4-BE49-F238E27FC236}">
                  <a16:creationId xmlns:a16="http://schemas.microsoft.com/office/drawing/2014/main" id="{06E0CA00-1B64-418B-9819-72E957B79BD1}"/>
                </a:ext>
              </a:extLst>
            </p:cNvPr>
            <p:cNvSpPr txBox="1"/>
            <p:nvPr/>
          </p:nvSpPr>
          <p:spPr>
            <a:xfrm>
              <a:off x="8366264" y="1752000"/>
              <a:ext cx="3001298" cy="769441"/>
            </a:xfrm>
            <a:prstGeom prst="rect">
              <a:avLst/>
            </a:prstGeom>
            <a:noFill/>
          </p:spPr>
          <p:txBody>
            <a:bodyPr wrap="square">
              <a:spAutoFit/>
            </a:bodyPr>
            <a:lstStyle/>
            <a:p>
              <a:pPr marL="0" marR="0" lvl="0" indent="0" algn="ctr" defTabSz="457791" rtl="0" eaLnBrk="1" fontAlgn="auto" latinLnBrk="0" hangingPunct="1">
                <a:lnSpc>
                  <a:spcPct val="100000"/>
                </a:lnSpc>
                <a:spcBef>
                  <a:spcPts val="400"/>
                </a:spcBef>
                <a:spcAft>
                  <a:spcPts val="400"/>
                </a:spcAft>
                <a:buClrTx/>
                <a:buSzTx/>
                <a:buFontTx/>
                <a:buNone/>
                <a:tabLst/>
                <a:defRPr/>
              </a:pPr>
              <a:r>
                <a:rPr kumimoji="0" lang="en-US" sz="4400" b="1" i="0" u="none" strike="noStrike" kern="1200" cap="none" spc="0" normalizeH="0" baseline="0" noProof="0" dirty="0">
                  <a:ln>
                    <a:noFill/>
                  </a:ln>
                  <a:solidFill>
                    <a:srgbClr val="00B4B4"/>
                  </a:solidFill>
                  <a:effectLst/>
                  <a:uLnTx/>
                  <a:uFillTx/>
                  <a:latin typeface="AvenirNext forINTUIT"/>
                  <a:ea typeface="+mn-ea"/>
                  <a:cs typeface="+mn-cs"/>
                </a:rPr>
                <a:t>03</a:t>
              </a:r>
            </a:p>
          </p:txBody>
        </p:sp>
        <p:cxnSp>
          <p:nvCxnSpPr>
            <p:cNvPr id="73" name="Straight Connector 72">
              <a:extLst>
                <a:ext uri="{FF2B5EF4-FFF2-40B4-BE49-F238E27FC236}">
                  <a16:creationId xmlns:a16="http://schemas.microsoft.com/office/drawing/2014/main" id="{3BD1FCEF-CFA8-4AF3-8585-841DBF1137E3}"/>
                </a:ext>
              </a:extLst>
            </p:cNvPr>
            <p:cNvCxnSpPr>
              <a:cxnSpLocks/>
            </p:cNvCxnSpPr>
            <p:nvPr/>
          </p:nvCxnSpPr>
          <p:spPr>
            <a:xfrm>
              <a:off x="9333513" y="26055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6569591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35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#4…Lesson 2 </a:t>
            </a:r>
          </a:p>
        </p:txBody>
      </p:sp>
      <p:grpSp>
        <p:nvGrpSpPr>
          <p:cNvPr id="2" name="Group 1">
            <a:extLst>
              <a:ext uri="{FF2B5EF4-FFF2-40B4-BE49-F238E27FC236}">
                <a16:creationId xmlns:a16="http://schemas.microsoft.com/office/drawing/2014/main" id="{C8B0AB54-D078-4831-AF81-CF30D60254E9}"/>
              </a:ext>
            </a:extLst>
          </p:cNvPr>
          <p:cNvGrpSpPr/>
          <p:nvPr/>
        </p:nvGrpSpPr>
        <p:grpSpPr>
          <a:xfrm>
            <a:off x="561851" y="1644650"/>
            <a:ext cx="3520118" cy="3949700"/>
            <a:chOff x="561851" y="1644650"/>
            <a:chExt cx="3520118" cy="3949700"/>
          </a:xfrm>
        </p:grpSpPr>
        <p:sp>
          <p:nvSpPr>
            <p:cNvPr id="4" name="Rectangle 3">
              <a:extLst>
                <a:ext uri="{FF2B5EF4-FFF2-40B4-BE49-F238E27FC236}">
                  <a16:creationId xmlns:a16="http://schemas.microsoft.com/office/drawing/2014/main" id="{C62E04E4-FF76-4879-9693-597D7A2FD66C}"/>
                </a:ext>
              </a:extLst>
            </p:cNvPr>
            <p:cNvSpPr/>
            <p:nvPr/>
          </p:nvSpPr>
          <p:spPr>
            <a:xfrm>
              <a:off x="561851" y="16446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11" name="TextBox 10">
              <a:extLst>
                <a:ext uri="{FF2B5EF4-FFF2-40B4-BE49-F238E27FC236}">
                  <a16:creationId xmlns:a16="http://schemas.microsoft.com/office/drawing/2014/main" id="{FA23C265-98AF-4AF0-B6E9-CE8F84FD9F9B}"/>
                </a:ext>
              </a:extLst>
            </p:cNvPr>
            <p:cNvSpPr txBox="1"/>
            <p:nvPr/>
          </p:nvSpPr>
          <p:spPr>
            <a:xfrm>
              <a:off x="821260" y="2882300"/>
              <a:ext cx="3001298" cy="523220"/>
            </a:xfrm>
            <a:prstGeom prst="rect">
              <a:avLst/>
            </a:prstGeom>
            <a:noFill/>
          </p:spPr>
          <p:txBody>
            <a:bodyPr wrap="square">
              <a:spAutoFit/>
            </a:bodyPr>
            <a:lstStyle/>
            <a:p>
              <a:pPr algn="ctr">
                <a:spcBef>
                  <a:spcPts val="400"/>
                </a:spcBef>
                <a:spcAft>
                  <a:spcPts val="400"/>
                </a:spcAft>
              </a:pPr>
              <a:r>
                <a:rPr lang="en-US" sz="2800" b="1" dirty="0">
                  <a:solidFill>
                    <a:schemeClr val="accent1"/>
                  </a:solidFill>
                </a:rPr>
                <a:t>Lists</a:t>
              </a:r>
            </a:p>
          </p:txBody>
        </p:sp>
        <p:sp>
          <p:nvSpPr>
            <p:cNvPr id="68" name="TextBox 67">
              <a:extLst>
                <a:ext uri="{FF2B5EF4-FFF2-40B4-BE49-F238E27FC236}">
                  <a16:creationId xmlns:a16="http://schemas.microsoft.com/office/drawing/2014/main" id="{6A12FD41-DFB3-46F9-9CAC-6A43D0374294}"/>
                </a:ext>
              </a:extLst>
            </p:cNvPr>
            <p:cNvSpPr txBox="1"/>
            <p:nvPr/>
          </p:nvSpPr>
          <p:spPr>
            <a:xfrm>
              <a:off x="821260" y="3529990"/>
              <a:ext cx="3001298" cy="1656864"/>
            </a:xfrm>
            <a:prstGeom prst="rect">
              <a:avLst/>
            </a:prstGeom>
            <a:noFill/>
          </p:spPr>
          <p:txBody>
            <a:bodyPr wrap="square">
              <a:spAutoFit/>
            </a:bodyPr>
            <a:lstStyle/>
            <a:p>
              <a:pPr marL="342900" lvl="2" indent="-342900" defTabSz="456727">
                <a:lnSpc>
                  <a:spcPct val="95000"/>
                </a:lnSpc>
                <a:spcBef>
                  <a:spcPts val="400"/>
                </a:spcBef>
                <a:spcAft>
                  <a:spcPts val="400"/>
                </a:spcAft>
                <a:buSzPct val="90000"/>
                <a:buFont typeface="Arial"/>
                <a:buChar char="•"/>
              </a:pPr>
              <a:r>
                <a:rPr lang="en-US" sz="2000" spc="-20" dirty="0"/>
                <a:t>Add list information to QuickBooks </a:t>
              </a:r>
            </a:p>
            <a:p>
              <a:pPr marL="342900" lvl="2" indent="-342900" defTabSz="456727">
                <a:lnSpc>
                  <a:spcPct val="95000"/>
                </a:lnSpc>
                <a:spcBef>
                  <a:spcPts val="400"/>
                </a:spcBef>
                <a:spcAft>
                  <a:spcPts val="400"/>
                </a:spcAft>
                <a:buSzPct val="90000"/>
                <a:buFont typeface="Arial"/>
                <a:buChar char="•"/>
              </a:pPr>
              <a:r>
                <a:rPr lang="en-US" sz="2000" spc="-20" dirty="0"/>
                <a:t>Includes Chart of Accounts, Customers, Suppliers, etc.</a:t>
              </a:r>
            </a:p>
          </p:txBody>
        </p:sp>
        <p:sp>
          <p:nvSpPr>
            <p:cNvPr id="71" name="TextBox 70">
              <a:extLst>
                <a:ext uri="{FF2B5EF4-FFF2-40B4-BE49-F238E27FC236}">
                  <a16:creationId xmlns:a16="http://schemas.microsoft.com/office/drawing/2014/main" id="{72987E98-2DDD-48BB-9871-6C39821F449F}"/>
                </a:ext>
              </a:extLst>
            </p:cNvPr>
            <p:cNvSpPr txBox="1"/>
            <p:nvPr/>
          </p:nvSpPr>
          <p:spPr>
            <a:xfrm>
              <a:off x="821260" y="18536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01</a:t>
              </a:r>
            </a:p>
          </p:txBody>
        </p:sp>
        <p:cxnSp>
          <p:nvCxnSpPr>
            <p:cNvPr id="22" name="Straight Connector 21">
              <a:extLst>
                <a:ext uri="{FF2B5EF4-FFF2-40B4-BE49-F238E27FC236}">
                  <a16:creationId xmlns:a16="http://schemas.microsoft.com/office/drawing/2014/main" id="{6E14EEFE-33B8-4B0A-A50A-F69675C2D6F5}"/>
                </a:ext>
              </a:extLst>
            </p:cNvPr>
            <p:cNvCxnSpPr>
              <a:cxnSpLocks/>
            </p:cNvCxnSpPr>
            <p:nvPr/>
          </p:nvCxnSpPr>
          <p:spPr>
            <a:xfrm>
              <a:off x="1788509" y="27452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310B8EB6-56AF-4509-98A3-12634029B301}"/>
              </a:ext>
            </a:extLst>
          </p:cNvPr>
          <p:cNvGrpSpPr/>
          <p:nvPr/>
        </p:nvGrpSpPr>
        <p:grpSpPr>
          <a:xfrm>
            <a:off x="4334353" y="1644650"/>
            <a:ext cx="3520118" cy="3949700"/>
            <a:chOff x="4334353" y="1644650"/>
            <a:chExt cx="3520118" cy="3949700"/>
          </a:xfrm>
        </p:grpSpPr>
        <p:sp>
          <p:nvSpPr>
            <p:cNvPr id="31" name="Rectangle 30">
              <a:extLst>
                <a:ext uri="{FF2B5EF4-FFF2-40B4-BE49-F238E27FC236}">
                  <a16:creationId xmlns:a16="http://schemas.microsoft.com/office/drawing/2014/main" id="{6DD33119-7995-48A5-BD3A-4EDB8229C4D9}"/>
                </a:ext>
              </a:extLst>
            </p:cNvPr>
            <p:cNvSpPr/>
            <p:nvPr/>
          </p:nvSpPr>
          <p:spPr>
            <a:xfrm>
              <a:off x="4334353" y="16446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9" name="TextBox 38">
              <a:extLst>
                <a:ext uri="{FF2B5EF4-FFF2-40B4-BE49-F238E27FC236}">
                  <a16:creationId xmlns:a16="http://schemas.microsoft.com/office/drawing/2014/main" id="{4A36E013-559B-47F4-8EAB-C5BF7273C5F1}"/>
                </a:ext>
              </a:extLst>
            </p:cNvPr>
            <p:cNvSpPr txBox="1"/>
            <p:nvPr/>
          </p:nvSpPr>
          <p:spPr>
            <a:xfrm>
              <a:off x="4593762" y="2882300"/>
              <a:ext cx="3001298" cy="523220"/>
            </a:xfrm>
            <a:prstGeom prst="rect">
              <a:avLst/>
            </a:prstGeom>
            <a:noFill/>
          </p:spPr>
          <p:txBody>
            <a:bodyPr wrap="square">
              <a:spAutoFit/>
            </a:bodyPr>
            <a:lstStyle/>
            <a:p>
              <a:pPr algn="ctr">
                <a:spcBef>
                  <a:spcPts val="400"/>
                </a:spcBef>
                <a:spcAft>
                  <a:spcPts val="400"/>
                </a:spcAft>
              </a:pPr>
              <a:r>
                <a:rPr lang="en-US" sz="2800" b="1" dirty="0">
                  <a:solidFill>
                    <a:schemeClr val="accent1"/>
                  </a:solidFill>
                </a:rPr>
                <a:t>Transaction Forms</a:t>
              </a:r>
            </a:p>
          </p:txBody>
        </p:sp>
        <p:sp>
          <p:nvSpPr>
            <p:cNvPr id="67" name="TextBox 66">
              <a:extLst>
                <a:ext uri="{FF2B5EF4-FFF2-40B4-BE49-F238E27FC236}">
                  <a16:creationId xmlns:a16="http://schemas.microsoft.com/office/drawing/2014/main" id="{6CC25CB4-DDF4-4EFC-B2A3-3E10C444DBDC}"/>
                </a:ext>
              </a:extLst>
            </p:cNvPr>
            <p:cNvSpPr txBox="1"/>
            <p:nvPr/>
          </p:nvSpPr>
          <p:spPr>
            <a:xfrm>
              <a:off x="4593762" y="3529990"/>
              <a:ext cx="3001298" cy="1656864"/>
            </a:xfrm>
            <a:prstGeom prst="rect">
              <a:avLst/>
            </a:prstGeom>
            <a:noFill/>
          </p:spPr>
          <p:txBody>
            <a:bodyPr wrap="square">
              <a:spAutoFit/>
            </a:bodyPr>
            <a:lstStyle/>
            <a:p>
              <a:pPr marL="342900" lvl="2" indent="-342900" defTabSz="456727">
                <a:lnSpc>
                  <a:spcPct val="95000"/>
                </a:lnSpc>
                <a:spcBef>
                  <a:spcPts val="400"/>
                </a:spcBef>
                <a:spcAft>
                  <a:spcPts val="400"/>
                </a:spcAft>
                <a:buSzPct val="90000"/>
                <a:buFont typeface="Arial"/>
                <a:buChar char="•"/>
              </a:pPr>
              <a:r>
                <a:rPr lang="en-US" sz="2000" spc="-20" dirty="0"/>
                <a:t>Complete forms to make accounting entries</a:t>
              </a:r>
            </a:p>
            <a:p>
              <a:pPr marL="342900" lvl="2" indent="-342900" defTabSz="456727">
                <a:lnSpc>
                  <a:spcPct val="95000"/>
                </a:lnSpc>
                <a:spcBef>
                  <a:spcPts val="400"/>
                </a:spcBef>
                <a:spcAft>
                  <a:spcPts val="400"/>
                </a:spcAft>
                <a:buSzPct val="90000"/>
                <a:buFont typeface="Arial"/>
                <a:buChar char="•"/>
              </a:pPr>
              <a:r>
                <a:rPr lang="en-US" sz="2000" spc="-20" dirty="0"/>
                <a:t>QuickBooks completes the debits and credits behind the scenes</a:t>
              </a:r>
            </a:p>
          </p:txBody>
        </p:sp>
        <p:sp>
          <p:nvSpPr>
            <p:cNvPr id="70" name="TextBox 69">
              <a:extLst>
                <a:ext uri="{FF2B5EF4-FFF2-40B4-BE49-F238E27FC236}">
                  <a16:creationId xmlns:a16="http://schemas.microsoft.com/office/drawing/2014/main" id="{523A79E9-2C39-4E3E-8BB1-A9BA0E0B0614}"/>
                </a:ext>
              </a:extLst>
            </p:cNvPr>
            <p:cNvSpPr txBox="1"/>
            <p:nvPr/>
          </p:nvSpPr>
          <p:spPr>
            <a:xfrm>
              <a:off x="4593762" y="18536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02</a:t>
              </a:r>
            </a:p>
          </p:txBody>
        </p:sp>
        <p:cxnSp>
          <p:nvCxnSpPr>
            <p:cNvPr id="72" name="Straight Connector 71">
              <a:extLst>
                <a:ext uri="{FF2B5EF4-FFF2-40B4-BE49-F238E27FC236}">
                  <a16:creationId xmlns:a16="http://schemas.microsoft.com/office/drawing/2014/main" id="{EADABE56-7715-4641-9A68-560AA5ED96D0}"/>
                </a:ext>
              </a:extLst>
            </p:cNvPr>
            <p:cNvCxnSpPr>
              <a:cxnSpLocks/>
            </p:cNvCxnSpPr>
            <p:nvPr/>
          </p:nvCxnSpPr>
          <p:spPr>
            <a:xfrm>
              <a:off x="5561011" y="27452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9CF81872-B6CD-48C3-BA60-A379BA193F0C}"/>
              </a:ext>
            </a:extLst>
          </p:cNvPr>
          <p:cNvGrpSpPr/>
          <p:nvPr/>
        </p:nvGrpSpPr>
        <p:grpSpPr>
          <a:xfrm>
            <a:off x="8106855" y="1644650"/>
            <a:ext cx="3520118" cy="3949700"/>
            <a:chOff x="8106855" y="1644650"/>
            <a:chExt cx="3520118" cy="3949700"/>
          </a:xfrm>
        </p:grpSpPr>
        <p:sp>
          <p:nvSpPr>
            <p:cNvPr id="36" name="Rectangle 35">
              <a:extLst>
                <a:ext uri="{FF2B5EF4-FFF2-40B4-BE49-F238E27FC236}">
                  <a16:creationId xmlns:a16="http://schemas.microsoft.com/office/drawing/2014/main" id="{17C36C91-FC8D-4FF6-B1AD-A0EDE6D28566}"/>
                </a:ext>
              </a:extLst>
            </p:cNvPr>
            <p:cNvSpPr/>
            <p:nvPr/>
          </p:nvSpPr>
          <p:spPr>
            <a:xfrm>
              <a:off x="8106855" y="16446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40" name="TextBox 39">
              <a:extLst>
                <a:ext uri="{FF2B5EF4-FFF2-40B4-BE49-F238E27FC236}">
                  <a16:creationId xmlns:a16="http://schemas.microsoft.com/office/drawing/2014/main" id="{FD14806A-EE4E-4168-BE3C-A33885BC1BD2}"/>
                </a:ext>
              </a:extLst>
            </p:cNvPr>
            <p:cNvSpPr txBox="1"/>
            <p:nvPr/>
          </p:nvSpPr>
          <p:spPr>
            <a:xfrm>
              <a:off x="8366264" y="2882300"/>
              <a:ext cx="3001298" cy="523220"/>
            </a:xfrm>
            <a:prstGeom prst="rect">
              <a:avLst/>
            </a:prstGeom>
            <a:noFill/>
          </p:spPr>
          <p:txBody>
            <a:bodyPr wrap="square">
              <a:spAutoFit/>
            </a:bodyPr>
            <a:lstStyle/>
            <a:p>
              <a:pPr algn="ctr">
                <a:spcBef>
                  <a:spcPts val="400"/>
                </a:spcBef>
                <a:spcAft>
                  <a:spcPts val="400"/>
                </a:spcAft>
              </a:pPr>
              <a:r>
                <a:rPr lang="en-US" sz="2800" b="1" dirty="0">
                  <a:solidFill>
                    <a:schemeClr val="accent1"/>
                  </a:solidFill>
                </a:rPr>
                <a:t>Other Functions</a:t>
              </a:r>
            </a:p>
          </p:txBody>
        </p:sp>
        <p:sp>
          <p:nvSpPr>
            <p:cNvPr id="41" name="TextBox 40">
              <a:extLst>
                <a:ext uri="{FF2B5EF4-FFF2-40B4-BE49-F238E27FC236}">
                  <a16:creationId xmlns:a16="http://schemas.microsoft.com/office/drawing/2014/main" id="{09805C12-32C7-422A-A28C-F1BF51C78B60}"/>
                </a:ext>
              </a:extLst>
            </p:cNvPr>
            <p:cNvSpPr txBox="1"/>
            <p:nvPr/>
          </p:nvSpPr>
          <p:spPr>
            <a:xfrm>
              <a:off x="8366264" y="3529990"/>
              <a:ext cx="3001298" cy="1261884"/>
            </a:xfrm>
            <a:prstGeom prst="rect">
              <a:avLst/>
            </a:prstGeom>
            <a:noFill/>
          </p:spPr>
          <p:txBody>
            <a:bodyPr wrap="square">
              <a:spAutoFit/>
            </a:bodyPr>
            <a:lstStyle/>
            <a:p>
              <a:pPr marL="342900" lvl="2" indent="-342900" defTabSz="456727">
                <a:lnSpc>
                  <a:spcPct val="95000"/>
                </a:lnSpc>
                <a:spcBef>
                  <a:spcPts val="400"/>
                </a:spcBef>
                <a:spcAft>
                  <a:spcPts val="400"/>
                </a:spcAft>
                <a:buSzPct val="90000"/>
                <a:buFont typeface="Arial"/>
                <a:buChar char="•"/>
              </a:pPr>
              <a:r>
                <a:rPr lang="en-US" sz="2000" spc="-20" dirty="0"/>
                <a:t>Reporting, Reconcile, Budgets are examples of other functions available</a:t>
              </a:r>
            </a:p>
          </p:txBody>
        </p:sp>
        <p:sp>
          <p:nvSpPr>
            <p:cNvPr id="69" name="TextBox 68">
              <a:extLst>
                <a:ext uri="{FF2B5EF4-FFF2-40B4-BE49-F238E27FC236}">
                  <a16:creationId xmlns:a16="http://schemas.microsoft.com/office/drawing/2014/main" id="{06E0CA00-1B64-418B-9819-72E957B79BD1}"/>
                </a:ext>
              </a:extLst>
            </p:cNvPr>
            <p:cNvSpPr txBox="1"/>
            <p:nvPr/>
          </p:nvSpPr>
          <p:spPr>
            <a:xfrm>
              <a:off x="8366264" y="18536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03</a:t>
              </a:r>
            </a:p>
          </p:txBody>
        </p:sp>
        <p:cxnSp>
          <p:nvCxnSpPr>
            <p:cNvPr id="73" name="Straight Connector 72">
              <a:extLst>
                <a:ext uri="{FF2B5EF4-FFF2-40B4-BE49-F238E27FC236}">
                  <a16:creationId xmlns:a16="http://schemas.microsoft.com/office/drawing/2014/main" id="{3BD1FCEF-CFA8-4AF3-8585-841DBF1137E3}"/>
                </a:ext>
              </a:extLst>
            </p:cNvPr>
            <p:cNvCxnSpPr>
              <a:cxnSpLocks/>
            </p:cNvCxnSpPr>
            <p:nvPr/>
          </p:nvCxnSpPr>
          <p:spPr>
            <a:xfrm>
              <a:off x="9333513" y="27452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1476185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2" y="2736503"/>
            <a:ext cx="8878888" cy="1384995"/>
          </a:xfrm>
          <a:prstGeom prst="rect">
            <a:avLst/>
          </a:prstGeom>
          <a:noFill/>
        </p:spPr>
        <p:txBody>
          <a:bodyPr wrap="square">
            <a:sp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venirNext forINTUIT"/>
                <a:ea typeface="+mn-ea"/>
                <a:cs typeface="+mn-cs"/>
              </a:rPr>
              <a:t>Lesson 12</a:t>
            </a:r>
          </a:p>
          <a:p>
            <a:pPr marL="0" marR="0" lvl="0" indent="0" algn="l" defTabSz="457791" rtl="0" eaLnBrk="1" fontAlgn="auto" latinLnBrk="0" hangingPunct="1">
              <a:lnSpc>
                <a:spcPct val="100000"/>
              </a:lnSpc>
              <a:spcBef>
                <a:spcPts val="0"/>
              </a:spcBef>
              <a:spcAft>
                <a:spcPts val="0"/>
              </a:spcAft>
              <a:buClrTx/>
              <a:buSzTx/>
              <a:buFontTx/>
              <a:buNone/>
              <a:tabLst/>
              <a:defRPr/>
            </a:pPr>
            <a:r>
              <a:rPr kumimoji="0" lang="en-HK" sz="4400" b="1" i="0" u="none" strike="noStrike" kern="1200" cap="none" spc="0" normalizeH="0" baseline="0" noProof="0" dirty="0">
                <a:ln>
                  <a:noFill/>
                </a:ln>
                <a:solidFill>
                  <a:srgbClr val="000000"/>
                </a:solidFill>
                <a:effectLst/>
                <a:uLnTx/>
                <a:uFillTx/>
                <a:latin typeface="AvenirNext forINTUIT"/>
                <a:ea typeface="+mn-ea"/>
                <a:cs typeface="+mn-cs"/>
              </a:rPr>
              <a:t>Company Activities Part II</a:t>
            </a:r>
            <a:endParaRPr kumimoji="0" lang="en-US" sz="4400" b="1" i="0" u="none" strike="noStrike" kern="1200" cap="none" spc="0" normalizeH="0" baseline="0" noProof="0" dirty="0">
              <a:ln>
                <a:noFill/>
              </a:ln>
              <a:solidFill>
                <a:srgbClr val="000000"/>
              </a:solidFill>
              <a:effectLst/>
              <a:uLnTx/>
              <a:uFillTx/>
              <a:latin typeface="AvenirNext forINTUIT"/>
              <a:ea typeface="+mn-ea"/>
              <a:cs typeface="+mn-cs"/>
            </a:endParaRPr>
          </a:p>
        </p:txBody>
      </p:sp>
    </p:spTree>
    <p:extLst>
      <p:ext uri="{BB962C8B-B14F-4D97-AF65-F5344CB8AC3E}">
        <p14:creationId xmlns:p14="http://schemas.microsoft.com/office/powerpoint/2010/main" val="2463047528"/>
      </p:ext>
    </p:extLst>
  </p:cSld>
  <p:clrMapOvr>
    <a:masterClrMapping/>
  </p:clrMapOvr>
  <p:transition spd="med">
    <p:wipe dir="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1778"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01904" y="1683520"/>
            <a:ext cx="10446182" cy="523220"/>
          </a:xfrm>
          <a:prstGeom prst="rect">
            <a:avLst/>
          </a:prstGeom>
          <a:noFill/>
        </p:spPr>
        <p:txBody>
          <a:bodyPr wrap="square">
            <a:sp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venirNext forINTUIT"/>
                <a:ea typeface="+mn-ea"/>
                <a:cs typeface="+mn-cs"/>
              </a:rPr>
              <a:t>In this Lesson you’ll learn the following:</a:t>
            </a:r>
          </a:p>
        </p:txBody>
      </p:sp>
      <p:grpSp>
        <p:nvGrpSpPr>
          <p:cNvPr id="5" name="Group 4">
            <a:extLst>
              <a:ext uri="{FF2B5EF4-FFF2-40B4-BE49-F238E27FC236}">
                <a16:creationId xmlns:a16="http://schemas.microsoft.com/office/drawing/2014/main" id="{25182809-EC8A-454D-A104-B4347086E981}"/>
              </a:ext>
            </a:extLst>
          </p:cNvPr>
          <p:cNvGrpSpPr/>
          <p:nvPr/>
        </p:nvGrpSpPr>
        <p:grpSpPr>
          <a:xfrm>
            <a:off x="737758" y="2514600"/>
            <a:ext cx="3328271" cy="2451349"/>
            <a:chOff x="737758" y="2514600"/>
            <a:chExt cx="3328271" cy="2451349"/>
          </a:xfrm>
        </p:grpSpPr>
        <p:sp>
          <p:nvSpPr>
            <p:cNvPr id="6" name="Rectangle 5">
              <a:extLst>
                <a:ext uri="{FF2B5EF4-FFF2-40B4-BE49-F238E27FC236}">
                  <a16:creationId xmlns:a16="http://schemas.microsoft.com/office/drawing/2014/main" id="{38EC8C75-FD31-4506-93B0-D2BD86168FBE}"/>
                </a:ext>
              </a:extLst>
            </p:cNvPr>
            <p:cNvSpPr/>
            <p:nvPr/>
          </p:nvSpPr>
          <p:spPr>
            <a:xfrm>
              <a:off x="737758"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867485" y="3478664"/>
              <a:ext cx="3068816" cy="523220"/>
            </a:xfrm>
            <a:prstGeom prst="rect">
              <a:avLst/>
            </a:prstGeom>
            <a:noFill/>
          </p:spPr>
          <p:txBody>
            <a:bodyPr wrap="square">
              <a:spAutoFit/>
            </a:bodyP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venirNext forINTUIT"/>
                  <a:ea typeface="+mn-ea"/>
                  <a:cs typeface="+mn-cs"/>
                </a:rPr>
                <a:t>Filing Sales tax</a:t>
              </a:r>
            </a:p>
          </p:txBody>
        </p:sp>
      </p:grpSp>
      <p:grpSp>
        <p:nvGrpSpPr>
          <p:cNvPr id="4" name="Group 3">
            <a:extLst>
              <a:ext uri="{FF2B5EF4-FFF2-40B4-BE49-F238E27FC236}">
                <a16:creationId xmlns:a16="http://schemas.microsoft.com/office/drawing/2014/main" id="{E82CF115-70AB-4649-98F8-7657079577FC}"/>
              </a:ext>
            </a:extLst>
          </p:cNvPr>
          <p:cNvGrpSpPr/>
          <p:nvPr/>
        </p:nvGrpSpPr>
        <p:grpSpPr>
          <a:xfrm>
            <a:off x="4375293" y="2514600"/>
            <a:ext cx="3328271" cy="2451349"/>
            <a:chOff x="4375293" y="2514600"/>
            <a:chExt cx="3328271" cy="2451349"/>
          </a:xfrm>
        </p:grpSpPr>
        <p:sp>
          <p:nvSpPr>
            <p:cNvPr id="14" name="Rectangle 13">
              <a:extLst>
                <a:ext uri="{FF2B5EF4-FFF2-40B4-BE49-F238E27FC236}">
                  <a16:creationId xmlns:a16="http://schemas.microsoft.com/office/drawing/2014/main" id="{59D1E0D9-C872-4369-913A-B1CA56F37A49}"/>
                </a:ext>
              </a:extLst>
            </p:cNvPr>
            <p:cNvSpPr/>
            <p:nvPr/>
          </p:nvSpPr>
          <p:spPr>
            <a:xfrm>
              <a:off x="4375293"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4505020" y="3263221"/>
              <a:ext cx="3068816" cy="954107"/>
            </a:xfrm>
            <a:prstGeom prst="rect">
              <a:avLst/>
            </a:prstGeom>
            <a:noFill/>
          </p:spPr>
          <p:txBody>
            <a:bodyPr wrap="square">
              <a:spAutoFit/>
            </a:bodyP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venirNext forINTUIT"/>
                  <a:ea typeface="+mn-ea"/>
                  <a:cs typeface="+mn-cs"/>
                </a:rPr>
                <a:t>Customize form templates</a:t>
              </a:r>
            </a:p>
          </p:txBody>
        </p:sp>
      </p:grpSp>
      <p:grpSp>
        <p:nvGrpSpPr>
          <p:cNvPr id="2" name="Group 1">
            <a:extLst>
              <a:ext uri="{FF2B5EF4-FFF2-40B4-BE49-F238E27FC236}">
                <a16:creationId xmlns:a16="http://schemas.microsoft.com/office/drawing/2014/main" id="{56C177C9-FD8D-4099-A086-DBD40AAE1570}"/>
              </a:ext>
            </a:extLst>
          </p:cNvPr>
          <p:cNvGrpSpPr/>
          <p:nvPr/>
        </p:nvGrpSpPr>
        <p:grpSpPr>
          <a:xfrm>
            <a:off x="8012829" y="2514600"/>
            <a:ext cx="3328271" cy="2451349"/>
            <a:chOff x="8012829" y="2514600"/>
            <a:chExt cx="3328271" cy="2451349"/>
          </a:xfrm>
        </p:grpSpPr>
        <p:sp>
          <p:nvSpPr>
            <p:cNvPr id="18" name="Rectangle 17">
              <a:extLst>
                <a:ext uri="{FF2B5EF4-FFF2-40B4-BE49-F238E27FC236}">
                  <a16:creationId xmlns:a16="http://schemas.microsoft.com/office/drawing/2014/main" id="{23E71880-CA0D-4AE8-BC19-455F9400ADB2}"/>
                </a:ext>
              </a:extLst>
            </p:cNvPr>
            <p:cNvSpPr/>
            <p:nvPr/>
          </p:nvSpPr>
          <p:spPr>
            <a:xfrm>
              <a:off x="8012829"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6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8142556" y="3263221"/>
              <a:ext cx="3068816" cy="954107"/>
            </a:xfrm>
            <a:prstGeom prst="rect">
              <a:avLst/>
            </a:prstGeom>
            <a:noFill/>
          </p:spPr>
          <p:txBody>
            <a:bodyPr wrap="square">
              <a:spAutoFit/>
            </a:bodyP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venirNext forINTUIT"/>
                  <a:ea typeface="+mn-ea"/>
                  <a:cs typeface="+mn-cs"/>
                </a:rPr>
                <a:t>Make Journal Entries</a:t>
              </a:r>
            </a:p>
          </p:txBody>
        </p:sp>
      </p:gr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Lesson 12 – Learning Objectives</a:t>
            </a:r>
          </a:p>
        </p:txBody>
      </p:sp>
    </p:spTree>
    <p:extLst>
      <p:ext uri="{BB962C8B-B14F-4D97-AF65-F5344CB8AC3E}">
        <p14:creationId xmlns:p14="http://schemas.microsoft.com/office/powerpoint/2010/main" val="146516789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763368" cy="3062287"/>
          </a:xfrm>
        </p:spPr>
        <p:txBody>
          <a:bodyPr/>
          <a:lstStyle/>
          <a:p>
            <a:pPr algn="l"/>
            <a:r>
              <a:rPr lang="en-US" dirty="0"/>
              <a:t>Filing Sales Tax Demo</a:t>
            </a:r>
          </a:p>
        </p:txBody>
      </p:sp>
    </p:spTree>
    <p:extLst>
      <p:ext uri="{BB962C8B-B14F-4D97-AF65-F5344CB8AC3E}">
        <p14:creationId xmlns:p14="http://schemas.microsoft.com/office/powerpoint/2010/main" val="2547685552"/>
      </p:ext>
    </p:extLst>
  </p:cSld>
  <p:clrMapOvr>
    <a:masterClrMapping/>
  </p:clrMapOvr>
  <p:transition spd="med">
    <p:wipe dir="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2802"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Your Turn #1…Lesson 12 </a:t>
            </a:r>
          </a:p>
        </p:txBody>
      </p:sp>
      <p:grpSp>
        <p:nvGrpSpPr>
          <p:cNvPr id="8" name="Group 7">
            <a:extLst>
              <a:ext uri="{FF2B5EF4-FFF2-40B4-BE49-F238E27FC236}">
                <a16:creationId xmlns:a16="http://schemas.microsoft.com/office/drawing/2014/main" id="{9D8826E9-7416-43B0-9A7D-9901D1CE468D}"/>
              </a:ext>
            </a:extLst>
          </p:cNvPr>
          <p:cNvGrpSpPr/>
          <p:nvPr/>
        </p:nvGrpSpPr>
        <p:grpSpPr>
          <a:xfrm>
            <a:off x="1538414" y="2171700"/>
            <a:ext cx="4171696" cy="2826960"/>
            <a:chOff x="1060704" y="2171700"/>
            <a:chExt cx="4171696" cy="2826960"/>
          </a:xfrm>
        </p:grpSpPr>
        <p:sp>
          <p:nvSpPr>
            <p:cNvPr id="7" name="TextBox 6">
              <a:extLst>
                <a:ext uri="{FF2B5EF4-FFF2-40B4-BE49-F238E27FC236}">
                  <a16:creationId xmlns:a16="http://schemas.microsoft.com/office/drawing/2014/main" id="{5B9EED70-1AB4-44E6-93C8-D534722F64C9}"/>
                </a:ext>
              </a:extLst>
            </p:cNvPr>
            <p:cNvSpPr txBox="1"/>
            <p:nvPr/>
          </p:nvSpPr>
          <p:spPr>
            <a:xfrm>
              <a:off x="1060704" y="3429000"/>
              <a:ext cx="4171696" cy="1569660"/>
            </a:xfrm>
            <a:prstGeom prst="rect">
              <a:avLst/>
            </a:prstGeom>
            <a:noFill/>
          </p:spPr>
          <p:txBody>
            <a:bodyPr wrap="square">
              <a:spAutoFit/>
            </a:bodyPr>
            <a:lstStyle/>
            <a:p>
              <a:pPr algn="ctr"/>
              <a:r>
                <a:rPr lang="en-US" sz="3200" dirty="0">
                  <a:solidFill>
                    <a:srgbClr val="000000"/>
                  </a:solidFill>
                  <a:latin typeface="AvenirNext forINTUIT"/>
                </a:rPr>
                <a:t>File Sales Tax for the most recent quarter available.</a:t>
              </a:r>
            </a:p>
          </p:txBody>
        </p:sp>
        <p:sp>
          <p:nvSpPr>
            <p:cNvPr id="3" name="Oval 2">
              <a:extLst>
                <a:ext uri="{FF2B5EF4-FFF2-40B4-BE49-F238E27FC236}">
                  <a16:creationId xmlns:a16="http://schemas.microsoft.com/office/drawing/2014/main" id="{55F606C5-3C30-4442-9777-A99BD81CBEBF}"/>
                </a:ext>
              </a:extLst>
            </p:cNvPr>
            <p:cNvSpPr/>
            <p:nvPr/>
          </p:nvSpPr>
          <p:spPr>
            <a:xfrm>
              <a:off x="2587752" y="2171700"/>
              <a:ext cx="1117600" cy="11176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4000" b="1" dirty="0">
                  <a:solidFill>
                    <a:schemeClr val="bg1"/>
                  </a:solidFill>
                </a:rPr>
                <a:t>01</a:t>
              </a:r>
            </a:p>
          </p:txBody>
        </p:sp>
      </p:grpSp>
      <p:grpSp>
        <p:nvGrpSpPr>
          <p:cNvPr id="20" name="Group 19">
            <a:extLst>
              <a:ext uri="{FF2B5EF4-FFF2-40B4-BE49-F238E27FC236}">
                <a16:creationId xmlns:a16="http://schemas.microsoft.com/office/drawing/2014/main" id="{90634F83-77EE-45B5-8224-1CAE44D0BAB1}"/>
              </a:ext>
            </a:extLst>
          </p:cNvPr>
          <p:cNvGrpSpPr/>
          <p:nvPr/>
        </p:nvGrpSpPr>
        <p:grpSpPr>
          <a:xfrm>
            <a:off x="6478714" y="2171700"/>
            <a:ext cx="4171696" cy="2826960"/>
            <a:chOff x="1060704" y="2171700"/>
            <a:chExt cx="4171696" cy="2826960"/>
          </a:xfrm>
        </p:grpSpPr>
        <p:sp>
          <p:nvSpPr>
            <p:cNvPr id="21" name="TextBox 20">
              <a:extLst>
                <a:ext uri="{FF2B5EF4-FFF2-40B4-BE49-F238E27FC236}">
                  <a16:creationId xmlns:a16="http://schemas.microsoft.com/office/drawing/2014/main" id="{C4F2FBF3-321E-480C-8A9F-4477CF0E94C2}"/>
                </a:ext>
              </a:extLst>
            </p:cNvPr>
            <p:cNvSpPr txBox="1"/>
            <p:nvPr/>
          </p:nvSpPr>
          <p:spPr>
            <a:xfrm>
              <a:off x="1060704" y="3429000"/>
              <a:ext cx="4171696" cy="1569660"/>
            </a:xfrm>
            <a:prstGeom prst="rect">
              <a:avLst/>
            </a:prstGeom>
            <a:noFill/>
          </p:spPr>
          <p:txBody>
            <a:bodyPr wrap="square">
              <a:spAutoFit/>
            </a:bodyP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venirNext forINTUIT"/>
                  <a:ea typeface="+mn-ea"/>
                  <a:cs typeface="+mn-cs"/>
                </a:rPr>
                <a:t>Make Payment for filed return immediately after filing.</a:t>
              </a:r>
            </a:p>
          </p:txBody>
        </p:sp>
        <p:sp>
          <p:nvSpPr>
            <p:cNvPr id="22" name="Oval 21">
              <a:extLst>
                <a:ext uri="{FF2B5EF4-FFF2-40B4-BE49-F238E27FC236}">
                  <a16:creationId xmlns:a16="http://schemas.microsoft.com/office/drawing/2014/main" id="{F4449A6E-9752-4719-954F-C03BAB9ED458}"/>
                </a:ext>
              </a:extLst>
            </p:cNvPr>
            <p:cNvSpPr/>
            <p:nvPr/>
          </p:nvSpPr>
          <p:spPr>
            <a:xfrm>
              <a:off x="2587752" y="2171700"/>
              <a:ext cx="1117600" cy="11176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4000" b="1" dirty="0">
                  <a:solidFill>
                    <a:schemeClr val="bg1"/>
                  </a:solidFill>
                </a:rPr>
                <a:t>02</a:t>
              </a:r>
            </a:p>
          </p:txBody>
        </p:sp>
      </p:grpSp>
    </p:spTree>
    <p:extLst>
      <p:ext uri="{BB962C8B-B14F-4D97-AF65-F5344CB8AC3E}">
        <p14:creationId xmlns:p14="http://schemas.microsoft.com/office/powerpoint/2010/main" val="347334952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763368" cy="3062287"/>
          </a:xfrm>
        </p:spPr>
        <p:txBody>
          <a:bodyPr/>
          <a:lstStyle/>
          <a:p>
            <a:pPr algn="l"/>
            <a:r>
              <a:rPr lang="en-US" dirty="0"/>
              <a:t>Customize Form Template Demo</a:t>
            </a:r>
          </a:p>
        </p:txBody>
      </p:sp>
    </p:spTree>
    <p:extLst>
      <p:ext uri="{BB962C8B-B14F-4D97-AF65-F5344CB8AC3E}">
        <p14:creationId xmlns:p14="http://schemas.microsoft.com/office/powerpoint/2010/main" val="2989696716"/>
      </p:ext>
    </p:extLst>
  </p:cSld>
  <p:clrMapOvr>
    <a:masterClrMapping/>
  </p:clrMapOvr>
  <p:transition spd="med">
    <p:wipe dir="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3826"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pPr marL="0" marR="0" lvl="0" indent="0" algn="l" defTabSz="456727" rtl="0" eaLnBrk="1" fontAlgn="auto" latinLnBrk="0" hangingPunct="1">
              <a:lnSpc>
                <a:spcPct val="95000"/>
              </a:lnSpc>
              <a:spcBef>
                <a:spcPct val="0"/>
              </a:spcBef>
              <a:spcAft>
                <a:spcPts val="0"/>
              </a:spcAft>
              <a:buClrTx/>
              <a:buSzTx/>
              <a:buFontTx/>
              <a:buNone/>
              <a:tabLst/>
              <a:defRPr/>
            </a:pPr>
            <a:r>
              <a:rPr kumimoji="0" lang="en-US" sz="2998" b="1" i="0" u="none" strike="noStrike" kern="1200" cap="none" spc="-30" normalizeH="0" baseline="0" noProof="0" dirty="0">
                <a:ln>
                  <a:noFill/>
                </a:ln>
                <a:solidFill>
                  <a:srgbClr val="000000"/>
                </a:solidFill>
                <a:effectLst/>
                <a:uLnTx/>
                <a:uFillTx/>
                <a:latin typeface="AvenirNext forINTUIT Demi" panose="020B0503020202020204" pitchFamily="34" charset="77"/>
                <a:ea typeface="+mj-ea"/>
                <a:cs typeface="+mj-cs"/>
              </a:rPr>
              <a:t>Your Turn #2…Lesson 12 </a:t>
            </a:r>
          </a:p>
        </p:txBody>
      </p:sp>
      <p:sp>
        <p:nvSpPr>
          <p:cNvPr id="8" name="TextBox 7">
            <a:extLst>
              <a:ext uri="{FF2B5EF4-FFF2-40B4-BE49-F238E27FC236}">
                <a16:creationId xmlns:a16="http://schemas.microsoft.com/office/drawing/2014/main" id="{83B235AC-459B-4EA2-8573-8C92A696BA89}"/>
              </a:ext>
            </a:extLst>
          </p:cNvPr>
          <p:cNvSpPr txBox="1"/>
          <p:nvPr/>
        </p:nvSpPr>
        <p:spPr>
          <a:xfrm>
            <a:off x="805078" y="1473200"/>
            <a:ext cx="10578669" cy="4062651"/>
          </a:xfrm>
          <a:prstGeom prst="rect">
            <a:avLst/>
          </a:prstGeom>
          <a:noFill/>
        </p:spPr>
        <p:txBody>
          <a:bodyPr wrap="square">
            <a:spAutoFit/>
          </a:bodyPr>
          <a:lstStyle/>
          <a:p>
            <a:pPr marL="0" lvl="2" defTabSz="456727">
              <a:spcBef>
                <a:spcPts val="500"/>
              </a:spcBef>
              <a:spcAft>
                <a:spcPts val="500"/>
              </a:spcAft>
              <a:buSzPct val="90000"/>
              <a:defRPr/>
            </a:pPr>
            <a:r>
              <a:rPr lang="en-US" sz="2600" spc="-20" dirty="0">
                <a:solidFill>
                  <a:srgbClr val="000000"/>
                </a:solidFill>
              </a:rPr>
              <a:t>Create a new Sales Invoice with the following features:</a:t>
            </a:r>
          </a:p>
          <a:p>
            <a:pPr marL="342900" lvl="2" indent="-342900" defTabSz="456727">
              <a:spcBef>
                <a:spcPts val="500"/>
              </a:spcBef>
              <a:spcAft>
                <a:spcPts val="500"/>
              </a:spcAft>
              <a:buSzPct val="90000"/>
              <a:buFont typeface="Arial"/>
              <a:buChar char="•"/>
              <a:defRPr/>
            </a:pPr>
            <a:r>
              <a:rPr lang="en-US" sz="2600" b="1" spc="-20" dirty="0">
                <a:solidFill>
                  <a:srgbClr val="000000"/>
                </a:solidFill>
              </a:rPr>
              <a:t>Name: </a:t>
            </a:r>
            <a:r>
              <a:rPr lang="en-US" sz="2600" spc="-20" dirty="0">
                <a:solidFill>
                  <a:srgbClr val="000000"/>
                </a:solidFill>
              </a:rPr>
              <a:t>Sales Invoice #1</a:t>
            </a:r>
          </a:p>
          <a:p>
            <a:pPr marL="342900" lvl="2" indent="-342900" defTabSz="456727">
              <a:spcBef>
                <a:spcPts val="500"/>
              </a:spcBef>
              <a:spcAft>
                <a:spcPts val="500"/>
              </a:spcAft>
              <a:buSzPct val="90000"/>
              <a:buFont typeface="Arial"/>
              <a:buChar char="•"/>
              <a:defRPr/>
            </a:pPr>
            <a:r>
              <a:rPr lang="en-US" sz="2600" b="1" spc="-20" dirty="0">
                <a:solidFill>
                  <a:srgbClr val="000000"/>
                </a:solidFill>
              </a:rPr>
              <a:t>Title: </a:t>
            </a:r>
            <a:r>
              <a:rPr lang="en-US" sz="2600" spc="-20" dirty="0">
                <a:solidFill>
                  <a:srgbClr val="000000"/>
                </a:solidFill>
              </a:rPr>
              <a:t>Sales Invoice</a:t>
            </a:r>
          </a:p>
          <a:p>
            <a:pPr marL="342900" lvl="2" indent="-342900" defTabSz="456727">
              <a:spcBef>
                <a:spcPts val="500"/>
              </a:spcBef>
              <a:spcAft>
                <a:spcPts val="500"/>
              </a:spcAft>
              <a:buSzPct val="90000"/>
              <a:buFont typeface="Arial"/>
              <a:buChar char="•"/>
              <a:defRPr/>
            </a:pPr>
            <a:r>
              <a:rPr lang="en-US" sz="2600" b="1" spc="-20" dirty="0">
                <a:solidFill>
                  <a:srgbClr val="000000"/>
                </a:solidFill>
              </a:rPr>
              <a:t>Font: </a:t>
            </a:r>
            <a:r>
              <a:rPr lang="en-US" sz="2600" spc="-20" dirty="0">
                <a:solidFill>
                  <a:srgbClr val="000000"/>
                </a:solidFill>
              </a:rPr>
              <a:t>Helvetica 12</a:t>
            </a:r>
          </a:p>
          <a:p>
            <a:pPr marL="342900" lvl="2" indent="-342900" defTabSz="456727">
              <a:spcBef>
                <a:spcPts val="500"/>
              </a:spcBef>
              <a:spcAft>
                <a:spcPts val="500"/>
              </a:spcAft>
              <a:buSzPct val="90000"/>
              <a:buFont typeface="Arial"/>
              <a:buChar char="•"/>
              <a:defRPr/>
            </a:pPr>
            <a:r>
              <a:rPr lang="en-US" sz="2600" b="1" spc="-20" dirty="0">
                <a:solidFill>
                  <a:srgbClr val="000000"/>
                </a:solidFill>
              </a:rPr>
              <a:t>Logo:</a:t>
            </a:r>
            <a:r>
              <a:rPr lang="en-US" sz="2600" spc="-20" dirty="0">
                <a:solidFill>
                  <a:srgbClr val="000000"/>
                </a:solidFill>
              </a:rPr>
              <a:t> Add any logo from your computer</a:t>
            </a:r>
          </a:p>
          <a:p>
            <a:pPr marL="342900" lvl="2" indent="-342900" defTabSz="456727">
              <a:spcBef>
                <a:spcPts val="500"/>
              </a:spcBef>
              <a:spcAft>
                <a:spcPts val="500"/>
              </a:spcAft>
              <a:buSzPct val="90000"/>
              <a:buFont typeface="Arial"/>
              <a:buChar char="•"/>
              <a:defRPr/>
            </a:pPr>
            <a:r>
              <a:rPr lang="en-US" sz="2600" b="1" spc="-20" dirty="0">
                <a:solidFill>
                  <a:srgbClr val="000000"/>
                </a:solidFill>
              </a:rPr>
              <a:t>Columns:</a:t>
            </a:r>
            <a:r>
              <a:rPr lang="en-US" sz="2600" spc="-20" dirty="0">
                <a:solidFill>
                  <a:srgbClr val="000000"/>
                </a:solidFill>
              </a:rPr>
              <a:t> Including only the Description, Amount and Tax. Ensure to name the columns appropriately. Remove all the unnecessary columns</a:t>
            </a:r>
          </a:p>
          <a:p>
            <a:pPr marL="342900" lvl="2" indent="-342900" defTabSz="456727">
              <a:spcBef>
                <a:spcPts val="500"/>
              </a:spcBef>
              <a:spcAft>
                <a:spcPts val="500"/>
              </a:spcAft>
              <a:buSzPct val="90000"/>
              <a:buFont typeface="Arial"/>
              <a:buChar char="•"/>
              <a:defRPr/>
            </a:pPr>
            <a:r>
              <a:rPr lang="en-US" sz="2600" b="1" spc="-20" dirty="0">
                <a:solidFill>
                  <a:srgbClr val="000000"/>
                </a:solidFill>
              </a:rPr>
              <a:t>Fields: </a:t>
            </a:r>
            <a:r>
              <a:rPr lang="en-US" sz="2600" spc="-20" dirty="0">
                <a:solidFill>
                  <a:srgbClr val="000000"/>
                </a:solidFill>
              </a:rPr>
              <a:t>Remove Customer Business Account number.</a:t>
            </a:r>
          </a:p>
        </p:txBody>
      </p:sp>
    </p:spTree>
    <p:extLst>
      <p:ext uri="{BB962C8B-B14F-4D97-AF65-F5344CB8AC3E}">
        <p14:creationId xmlns:p14="http://schemas.microsoft.com/office/powerpoint/2010/main" val="62673707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CA2DF8-A97B-B14D-83E4-8A0F16FF99DB}"/>
              </a:ext>
            </a:extLst>
          </p:cNvPr>
          <p:cNvSpPr>
            <a:spLocks noGrp="1"/>
          </p:cNvSpPr>
          <p:nvPr>
            <p:ph type="body" sz="quarter" idx="10"/>
          </p:nvPr>
        </p:nvSpPr>
        <p:spPr>
          <a:xfrm>
            <a:off x="625475" y="2410619"/>
            <a:ext cx="10960100" cy="2036762"/>
          </a:xfrm>
        </p:spPr>
        <p:txBody>
          <a:bodyPr/>
          <a:lstStyle/>
          <a:p>
            <a:r>
              <a:rPr lang="en-US" dirty="0"/>
              <a:t>Conclusion</a:t>
            </a:r>
          </a:p>
          <a:p>
            <a:pPr lvl="1"/>
            <a:r>
              <a:rPr lang="en-US" sz="4400" dirty="0"/>
              <a:t>Insert details as needed for the conclusion of the class…</a:t>
            </a:r>
          </a:p>
        </p:txBody>
      </p:sp>
    </p:spTree>
    <p:extLst>
      <p:ext uri="{BB962C8B-B14F-4D97-AF65-F5344CB8AC3E}">
        <p14:creationId xmlns:p14="http://schemas.microsoft.com/office/powerpoint/2010/main" val="4201054260"/>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377"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How QuickBooks is Built - Workflow</a:t>
            </a:r>
          </a:p>
        </p:txBody>
      </p:sp>
      <p:sp>
        <p:nvSpPr>
          <p:cNvPr id="26" name="Rectangle 25">
            <a:extLst>
              <a:ext uri="{FF2B5EF4-FFF2-40B4-BE49-F238E27FC236}">
                <a16:creationId xmlns:a16="http://schemas.microsoft.com/office/drawing/2014/main" id="{0C494CB0-C454-4E0A-8C01-6E7A6800BEF7}"/>
              </a:ext>
            </a:extLst>
          </p:cNvPr>
          <p:cNvSpPr/>
          <p:nvPr/>
        </p:nvSpPr>
        <p:spPr>
          <a:xfrm>
            <a:off x="4452915" y="4902200"/>
            <a:ext cx="3282994" cy="68580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US" sz="2400" b="1" dirty="0">
                <a:solidFill>
                  <a:schemeClr val="bg1"/>
                </a:solidFill>
              </a:rPr>
              <a:t>Transaction forms</a:t>
            </a:r>
          </a:p>
        </p:txBody>
      </p:sp>
      <p:grpSp>
        <p:nvGrpSpPr>
          <p:cNvPr id="3" name="Group 2">
            <a:extLst>
              <a:ext uri="{FF2B5EF4-FFF2-40B4-BE49-F238E27FC236}">
                <a16:creationId xmlns:a16="http://schemas.microsoft.com/office/drawing/2014/main" id="{C4975501-F850-4A38-8863-37A121C9A654}"/>
              </a:ext>
            </a:extLst>
          </p:cNvPr>
          <p:cNvGrpSpPr/>
          <p:nvPr/>
        </p:nvGrpSpPr>
        <p:grpSpPr>
          <a:xfrm>
            <a:off x="550068" y="1714500"/>
            <a:ext cx="3282994" cy="2467476"/>
            <a:chOff x="550068" y="1714500"/>
            <a:chExt cx="3282994" cy="2467476"/>
          </a:xfrm>
        </p:grpSpPr>
        <p:sp>
          <p:nvSpPr>
            <p:cNvPr id="2" name="Rectangle 1">
              <a:extLst>
                <a:ext uri="{FF2B5EF4-FFF2-40B4-BE49-F238E27FC236}">
                  <a16:creationId xmlns:a16="http://schemas.microsoft.com/office/drawing/2014/main" id="{CBF9EDC6-BBB6-437C-8A2D-AF0CD73027D2}"/>
                </a:ext>
              </a:extLst>
            </p:cNvPr>
            <p:cNvSpPr/>
            <p:nvPr/>
          </p:nvSpPr>
          <p:spPr>
            <a:xfrm>
              <a:off x="550068" y="1714500"/>
              <a:ext cx="3282994" cy="685800"/>
            </a:xfrm>
            <a:prstGeom prst="rect">
              <a:avLst/>
            </a:prstGeom>
            <a:solidFill>
              <a:srgbClr val="00C1BF"/>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HK" sz="2400" b="1" dirty="0">
                  <a:solidFill>
                    <a:schemeClr val="bg1"/>
                  </a:solidFill>
                </a:rPr>
                <a:t>Lists</a:t>
              </a:r>
            </a:p>
          </p:txBody>
        </p:sp>
        <p:sp>
          <p:nvSpPr>
            <p:cNvPr id="6" name="TextBox 5">
              <a:extLst>
                <a:ext uri="{FF2B5EF4-FFF2-40B4-BE49-F238E27FC236}">
                  <a16:creationId xmlns:a16="http://schemas.microsoft.com/office/drawing/2014/main" id="{D3B9C749-6A54-4965-8FD7-0153D244517A}"/>
                </a:ext>
              </a:extLst>
            </p:cNvPr>
            <p:cNvSpPr txBox="1"/>
            <p:nvPr/>
          </p:nvSpPr>
          <p:spPr>
            <a:xfrm>
              <a:off x="550068" y="2448168"/>
              <a:ext cx="3282994" cy="1733808"/>
            </a:xfrm>
            <a:prstGeom prst="rect">
              <a:avLst/>
            </a:prstGeom>
            <a:noFill/>
          </p:spPr>
          <p:txBody>
            <a:bodyPr wrap="square">
              <a:spAutoFit/>
            </a:bodyPr>
            <a:lstStyle/>
            <a:p>
              <a:pPr marL="0" lvl="2" defTabSz="456727">
                <a:spcBef>
                  <a:spcPts val="100"/>
                </a:spcBef>
                <a:spcAft>
                  <a:spcPts val="100"/>
                </a:spcAft>
                <a:buSzPct val="90000"/>
              </a:pPr>
              <a:r>
                <a:rPr lang="en-US" sz="2000" b="1" spc="-20" dirty="0"/>
                <a:t>Lists include: </a:t>
              </a:r>
            </a:p>
            <a:p>
              <a:pPr marL="292100" lvl="2" indent="-292100" defTabSz="456727">
                <a:spcBef>
                  <a:spcPts val="100"/>
                </a:spcBef>
                <a:spcAft>
                  <a:spcPts val="100"/>
                </a:spcAft>
                <a:buSzPct val="90000"/>
                <a:buFont typeface="Arial"/>
                <a:buChar char="•"/>
              </a:pPr>
              <a:r>
                <a:rPr lang="en-US" sz="2000" spc="-20" dirty="0"/>
                <a:t>Chart of Accounts</a:t>
              </a:r>
            </a:p>
            <a:p>
              <a:pPr marL="292100" lvl="2" indent="-292100" defTabSz="456727">
                <a:spcBef>
                  <a:spcPts val="100"/>
                </a:spcBef>
                <a:spcAft>
                  <a:spcPts val="100"/>
                </a:spcAft>
                <a:buSzPct val="90000"/>
                <a:buFont typeface="Arial"/>
                <a:buChar char="•"/>
              </a:pPr>
              <a:r>
                <a:rPr lang="en-US" sz="2000" spc="-20" dirty="0"/>
                <a:t>Customers</a:t>
              </a:r>
            </a:p>
            <a:p>
              <a:pPr marL="292100" lvl="2" indent="-292100" defTabSz="456727">
                <a:spcBef>
                  <a:spcPts val="100"/>
                </a:spcBef>
                <a:spcAft>
                  <a:spcPts val="100"/>
                </a:spcAft>
                <a:buSzPct val="90000"/>
                <a:buFont typeface="Arial"/>
                <a:buChar char="•"/>
              </a:pPr>
              <a:r>
                <a:rPr lang="en-US" sz="2000" spc="-20" dirty="0"/>
                <a:t>Suppliers</a:t>
              </a:r>
            </a:p>
            <a:p>
              <a:pPr marL="292100" lvl="2" indent="-292100" defTabSz="456727">
                <a:spcBef>
                  <a:spcPts val="100"/>
                </a:spcBef>
                <a:spcAft>
                  <a:spcPts val="100"/>
                </a:spcAft>
                <a:buSzPct val="90000"/>
                <a:buFont typeface="Arial"/>
                <a:buChar char="•"/>
              </a:pPr>
              <a:r>
                <a:rPr lang="en-US" sz="2000" spc="-20" dirty="0"/>
                <a:t>Products and    Services</a:t>
              </a:r>
            </a:p>
          </p:txBody>
        </p:sp>
      </p:grpSp>
      <p:grpSp>
        <p:nvGrpSpPr>
          <p:cNvPr id="4" name="Group 3">
            <a:extLst>
              <a:ext uri="{FF2B5EF4-FFF2-40B4-BE49-F238E27FC236}">
                <a16:creationId xmlns:a16="http://schemas.microsoft.com/office/drawing/2014/main" id="{9E8C2A21-23F4-4389-B052-8CA63A78257B}"/>
              </a:ext>
            </a:extLst>
          </p:cNvPr>
          <p:cNvGrpSpPr/>
          <p:nvPr/>
        </p:nvGrpSpPr>
        <p:grpSpPr>
          <a:xfrm>
            <a:off x="4452915" y="1714500"/>
            <a:ext cx="3282994" cy="2800901"/>
            <a:chOff x="4452915" y="1714500"/>
            <a:chExt cx="3282994" cy="2800901"/>
          </a:xfrm>
        </p:grpSpPr>
        <p:sp>
          <p:nvSpPr>
            <p:cNvPr id="24" name="Rectangle 23">
              <a:extLst>
                <a:ext uri="{FF2B5EF4-FFF2-40B4-BE49-F238E27FC236}">
                  <a16:creationId xmlns:a16="http://schemas.microsoft.com/office/drawing/2014/main" id="{4F7DC7C8-3484-4265-8F42-A897AF3DF921}"/>
                </a:ext>
              </a:extLst>
            </p:cNvPr>
            <p:cNvSpPr/>
            <p:nvPr/>
          </p:nvSpPr>
          <p:spPr>
            <a:xfrm>
              <a:off x="4452915" y="1714500"/>
              <a:ext cx="3282994" cy="685800"/>
            </a:xfrm>
            <a:prstGeom prst="rect">
              <a:avLst/>
            </a:prstGeom>
            <a:solidFill>
              <a:srgbClr val="00C1BF"/>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US" sz="2400" b="1" dirty="0">
                  <a:solidFill>
                    <a:schemeClr val="bg1"/>
                  </a:solidFill>
                </a:rPr>
                <a:t>Transaction forms</a:t>
              </a:r>
            </a:p>
          </p:txBody>
        </p:sp>
        <p:sp>
          <p:nvSpPr>
            <p:cNvPr id="29" name="TextBox 28">
              <a:extLst>
                <a:ext uri="{FF2B5EF4-FFF2-40B4-BE49-F238E27FC236}">
                  <a16:creationId xmlns:a16="http://schemas.microsoft.com/office/drawing/2014/main" id="{2DB1DEF2-FAE8-4056-860F-5768169479D2}"/>
                </a:ext>
              </a:extLst>
            </p:cNvPr>
            <p:cNvSpPr txBox="1"/>
            <p:nvPr/>
          </p:nvSpPr>
          <p:spPr>
            <a:xfrm>
              <a:off x="4452915" y="2448168"/>
              <a:ext cx="3282994" cy="2067233"/>
            </a:xfrm>
            <a:prstGeom prst="rect">
              <a:avLst/>
            </a:prstGeom>
            <a:noFill/>
          </p:spPr>
          <p:txBody>
            <a:bodyPr wrap="square">
              <a:spAutoFit/>
            </a:bodyPr>
            <a:lstStyle/>
            <a:p>
              <a:pPr marL="0" lvl="2" defTabSz="456727">
                <a:spcBef>
                  <a:spcPts val="100"/>
                </a:spcBef>
                <a:spcAft>
                  <a:spcPts val="100"/>
                </a:spcAft>
                <a:buSzPct val="90000"/>
              </a:pPr>
              <a:r>
                <a:rPr lang="en-US" sz="2000" b="1" spc="-20" dirty="0"/>
                <a:t>Transactions include: </a:t>
              </a:r>
            </a:p>
            <a:p>
              <a:pPr marL="292100" lvl="2" indent="-292100" defTabSz="456727">
                <a:spcBef>
                  <a:spcPts val="100"/>
                </a:spcBef>
                <a:spcAft>
                  <a:spcPts val="100"/>
                </a:spcAft>
                <a:buSzPct val="90000"/>
                <a:buFont typeface="Arial"/>
                <a:buChar char="•"/>
              </a:pPr>
              <a:r>
                <a:rPr lang="en-US" sz="2000" spc="-20" dirty="0"/>
                <a:t>Invoices</a:t>
              </a:r>
            </a:p>
            <a:p>
              <a:pPr marL="292100" lvl="2" indent="-292100" defTabSz="456727">
                <a:spcBef>
                  <a:spcPts val="100"/>
                </a:spcBef>
                <a:spcAft>
                  <a:spcPts val="100"/>
                </a:spcAft>
                <a:buSzPct val="90000"/>
                <a:buFont typeface="Arial"/>
                <a:buChar char="•"/>
              </a:pPr>
              <a:r>
                <a:rPr lang="en-US" sz="2000" spc="-20" dirty="0"/>
                <a:t>Bills </a:t>
              </a:r>
            </a:p>
            <a:p>
              <a:pPr marL="292100" lvl="2" indent="-292100" defTabSz="456727">
                <a:spcBef>
                  <a:spcPts val="100"/>
                </a:spcBef>
                <a:spcAft>
                  <a:spcPts val="100"/>
                </a:spcAft>
                <a:buSzPct val="90000"/>
                <a:buFont typeface="Arial"/>
                <a:buChar char="•"/>
              </a:pPr>
              <a:r>
                <a:rPr lang="en-US" sz="2000" spc="-20" dirty="0"/>
                <a:t>Cheques</a:t>
              </a:r>
            </a:p>
            <a:p>
              <a:pPr marL="292100" lvl="2" indent="-292100" defTabSz="456727">
                <a:spcBef>
                  <a:spcPts val="100"/>
                </a:spcBef>
                <a:spcAft>
                  <a:spcPts val="100"/>
                </a:spcAft>
                <a:buSzPct val="90000"/>
                <a:buFont typeface="Arial"/>
                <a:buChar char="•"/>
              </a:pPr>
              <a:r>
                <a:rPr lang="en-US" sz="2000" spc="-20" dirty="0"/>
                <a:t>Sales Receipts</a:t>
              </a:r>
            </a:p>
            <a:p>
              <a:pPr marL="292100" lvl="2" indent="-292100" defTabSz="456727">
                <a:spcBef>
                  <a:spcPts val="100"/>
                </a:spcBef>
                <a:spcAft>
                  <a:spcPts val="100"/>
                </a:spcAft>
                <a:buSzPct val="90000"/>
                <a:buFont typeface="Arial"/>
                <a:buChar char="•"/>
              </a:pPr>
              <a:r>
                <a:rPr lang="en-US" sz="2000" spc="-20" dirty="0"/>
                <a:t>Journal Entries</a:t>
              </a:r>
            </a:p>
          </p:txBody>
        </p:sp>
      </p:grpSp>
      <p:grpSp>
        <p:nvGrpSpPr>
          <p:cNvPr id="5" name="Group 4">
            <a:extLst>
              <a:ext uri="{FF2B5EF4-FFF2-40B4-BE49-F238E27FC236}">
                <a16:creationId xmlns:a16="http://schemas.microsoft.com/office/drawing/2014/main" id="{556CAC15-9C75-4124-8851-FA2F793297B2}"/>
              </a:ext>
            </a:extLst>
          </p:cNvPr>
          <p:cNvGrpSpPr/>
          <p:nvPr/>
        </p:nvGrpSpPr>
        <p:grpSpPr>
          <a:xfrm>
            <a:off x="8355762" y="1714500"/>
            <a:ext cx="3282994" cy="2467476"/>
            <a:chOff x="8355762" y="1714500"/>
            <a:chExt cx="3282994" cy="2467476"/>
          </a:xfrm>
        </p:grpSpPr>
        <p:sp>
          <p:nvSpPr>
            <p:cNvPr id="25" name="Rectangle 24">
              <a:extLst>
                <a:ext uri="{FF2B5EF4-FFF2-40B4-BE49-F238E27FC236}">
                  <a16:creationId xmlns:a16="http://schemas.microsoft.com/office/drawing/2014/main" id="{6107BC20-5FA6-4070-874C-9A602E704902}"/>
                </a:ext>
              </a:extLst>
            </p:cNvPr>
            <p:cNvSpPr/>
            <p:nvPr/>
          </p:nvSpPr>
          <p:spPr>
            <a:xfrm>
              <a:off x="8355762" y="1714500"/>
              <a:ext cx="3282994" cy="685800"/>
            </a:xfrm>
            <a:prstGeom prst="rect">
              <a:avLst/>
            </a:prstGeom>
            <a:solidFill>
              <a:srgbClr val="00C1BF"/>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US" sz="2400" b="1" dirty="0">
                  <a:solidFill>
                    <a:schemeClr val="bg1"/>
                  </a:solidFill>
                </a:rPr>
                <a:t>Other Functions</a:t>
              </a:r>
            </a:p>
          </p:txBody>
        </p:sp>
        <p:sp>
          <p:nvSpPr>
            <p:cNvPr id="30" name="TextBox 29">
              <a:extLst>
                <a:ext uri="{FF2B5EF4-FFF2-40B4-BE49-F238E27FC236}">
                  <a16:creationId xmlns:a16="http://schemas.microsoft.com/office/drawing/2014/main" id="{00C480EB-4B1E-476E-9713-57A7A1283499}"/>
                </a:ext>
              </a:extLst>
            </p:cNvPr>
            <p:cNvSpPr txBox="1"/>
            <p:nvPr/>
          </p:nvSpPr>
          <p:spPr>
            <a:xfrm>
              <a:off x="8355762" y="2448168"/>
              <a:ext cx="3282994" cy="1733808"/>
            </a:xfrm>
            <a:prstGeom prst="rect">
              <a:avLst/>
            </a:prstGeom>
            <a:noFill/>
          </p:spPr>
          <p:txBody>
            <a:bodyPr wrap="square">
              <a:spAutoFit/>
            </a:bodyPr>
            <a:lstStyle/>
            <a:p>
              <a:pPr marL="0" lvl="2" defTabSz="456727">
                <a:spcBef>
                  <a:spcPts val="100"/>
                </a:spcBef>
                <a:spcAft>
                  <a:spcPts val="100"/>
                </a:spcAft>
                <a:buSzPct val="90000"/>
              </a:pPr>
              <a:r>
                <a:rPr lang="en-US" sz="2000" b="1" spc="-20" dirty="0"/>
                <a:t>Functions include: </a:t>
              </a:r>
            </a:p>
            <a:p>
              <a:pPr marL="292100" lvl="2" indent="-292100" defTabSz="456727">
                <a:spcBef>
                  <a:spcPts val="100"/>
                </a:spcBef>
                <a:spcAft>
                  <a:spcPts val="100"/>
                </a:spcAft>
                <a:buSzPct val="90000"/>
                <a:buFont typeface="Arial"/>
                <a:buChar char="•"/>
              </a:pPr>
              <a:r>
                <a:rPr lang="en-US" sz="2000" spc="-20" dirty="0"/>
                <a:t>Reconcile accounts</a:t>
              </a:r>
            </a:p>
            <a:p>
              <a:pPr marL="292100" lvl="2" indent="-292100" defTabSz="456727">
                <a:spcBef>
                  <a:spcPts val="100"/>
                </a:spcBef>
                <a:spcAft>
                  <a:spcPts val="100"/>
                </a:spcAft>
                <a:buSzPct val="90000"/>
                <a:buFont typeface="Arial"/>
                <a:buChar char="•"/>
              </a:pPr>
              <a:r>
                <a:rPr lang="en-US" sz="2000" spc="-20" dirty="0"/>
                <a:t>Files Sales tax</a:t>
              </a:r>
            </a:p>
            <a:p>
              <a:pPr marL="292100" lvl="2" indent="-292100" defTabSz="456727">
                <a:spcBef>
                  <a:spcPts val="100"/>
                </a:spcBef>
                <a:spcAft>
                  <a:spcPts val="100"/>
                </a:spcAft>
                <a:buSzPct val="90000"/>
                <a:buFont typeface="Arial"/>
                <a:buChar char="•"/>
              </a:pPr>
              <a:r>
                <a:rPr lang="en-US" sz="2000" spc="-20" dirty="0"/>
                <a:t>Budgets</a:t>
              </a:r>
            </a:p>
            <a:p>
              <a:pPr marL="292100" lvl="2" indent="-292100" defTabSz="456727">
                <a:spcBef>
                  <a:spcPts val="100"/>
                </a:spcBef>
                <a:spcAft>
                  <a:spcPts val="100"/>
                </a:spcAft>
                <a:buSzPct val="90000"/>
                <a:buFont typeface="Arial"/>
                <a:buChar char="•"/>
              </a:pPr>
              <a:r>
                <a:rPr lang="en-US" sz="2000" spc="-20" dirty="0"/>
                <a:t>Job Costing</a:t>
              </a:r>
            </a:p>
          </p:txBody>
        </p:sp>
      </p:grpSp>
      <p:cxnSp>
        <p:nvCxnSpPr>
          <p:cNvPr id="9" name="Straight Arrow Connector 8">
            <a:extLst>
              <a:ext uri="{FF2B5EF4-FFF2-40B4-BE49-F238E27FC236}">
                <a16:creationId xmlns:a16="http://schemas.microsoft.com/office/drawing/2014/main" id="{697D4D21-68C5-4ADD-A9AB-44396B43E3EC}"/>
              </a:ext>
            </a:extLst>
          </p:cNvPr>
          <p:cNvCxnSpPr>
            <a:cxnSpLocks/>
          </p:cNvCxnSpPr>
          <p:nvPr/>
        </p:nvCxnSpPr>
        <p:spPr>
          <a:xfrm>
            <a:off x="3833062" y="1909233"/>
            <a:ext cx="619853" cy="0"/>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2" name="Connector: Elbow 11">
            <a:extLst>
              <a:ext uri="{FF2B5EF4-FFF2-40B4-BE49-F238E27FC236}">
                <a16:creationId xmlns:a16="http://schemas.microsoft.com/office/drawing/2014/main" id="{E9ECEFA9-6A85-49A8-948C-51DFACAA4784}"/>
              </a:ext>
            </a:extLst>
          </p:cNvPr>
          <p:cNvCxnSpPr>
            <a:cxnSpLocks/>
            <a:stCxn id="2" idx="3"/>
            <a:endCxn id="26" idx="1"/>
          </p:cNvCxnSpPr>
          <p:nvPr/>
        </p:nvCxnSpPr>
        <p:spPr>
          <a:xfrm>
            <a:off x="3833062" y="2057400"/>
            <a:ext cx="619853" cy="3187700"/>
          </a:xfrm>
          <a:prstGeom prst="bentConnector3">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6" name="Connector: Elbow 15">
            <a:extLst>
              <a:ext uri="{FF2B5EF4-FFF2-40B4-BE49-F238E27FC236}">
                <a16:creationId xmlns:a16="http://schemas.microsoft.com/office/drawing/2014/main" id="{3DECB225-987E-41DF-9103-0BC558548A94}"/>
              </a:ext>
            </a:extLst>
          </p:cNvPr>
          <p:cNvCxnSpPr>
            <a:cxnSpLocks/>
            <a:stCxn id="25" idx="3"/>
            <a:endCxn id="26" idx="3"/>
          </p:cNvCxnSpPr>
          <p:nvPr/>
        </p:nvCxnSpPr>
        <p:spPr>
          <a:xfrm flipH="1">
            <a:off x="7735909" y="2057400"/>
            <a:ext cx="3902847" cy="3187700"/>
          </a:xfrm>
          <a:prstGeom prst="bentConnector3">
            <a:avLst>
              <a:gd name="adj1" fmla="val -3905"/>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0" name="Freeform: Shape 19">
            <a:extLst>
              <a:ext uri="{FF2B5EF4-FFF2-40B4-BE49-F238E27FC236}">
                <a16:creationId xmlns:a16="http://schemas.microsoft.com/office/drawing/2014/main" id="{36D37D45-76D6-4D26-9F97-2AD9A61FD331}"/>
              </a:ext>
            </a:extLst>
          </p:cNvPr>
          <p:cNvSpPr/>
          <p:nvPr/>
        </p:nvSpPr>
        <p:spPr>
          <a:xfrm>
            <a:off x="7735908" y="2019300"/>
            <a:ext cx="315891" cy="3016250"/>
          </a:xfrm>
          <a:custGeom>
            <a:avLst/>
            <a:gdLst>
              <a:gd name="connsiteX0" fmla="*/ 12700 w 260350"/>
              <a:gd name="connsiteY0" fmla="*/ 0 h 3016250"/>
              <a:gd name="connsiteX1" fmla="*/ 260350 w 260350"/>
              <a:gd name="connsiteY1" fmla="*/ 0 h 3016250"/>
              <a:gd name="connsiteX2" fmla="*/ 260350 w 260350"/>
              <a:gd name="connsiteY2" fmla="*/ 3016250 h 3016250"/>
              <a:gd name="connsiteX3" fmla="*/ 0 w 260350"/>
              <a:gd name="connsiteY3" fmla="*/ 3016250 h 3016250"/>
            </a:gdLst>
            <a:ahLst/>
            <a:cxnLst>
              <a:cxn ang="0">
                <a:pos x="connsiteX0" y="connsiteY0"/>
              </a:cxn>
              <a:cxn ang="0">
                <a:pos x="connsiteX1" y="connsiteY1"/>
              </a:cxn>
              <a:cxn ang="0">
                <a:pos x="connsiteX2" y="connsiteY2"/>
              </a:cxn>
              <a:cxn ang="0">
                <a:pos x="connsiteX3" y="connsiteY3"/>
              </a:cxn>
            </a:cxnLst>
            <a:rect l="l" t="t" r="r" b="b"/>
            <a:pathLst>
              <a:path w="260350" h="3016250">
                <a:moveTo>
                  <a:pt x="12700" y="0"/>
                </a:moveTo>
                <a:lnTo>
                  <a:pt x="260350" y="0"/>
                </a:lnTo>
                <a:lnTo>
                  <a:pt x="260350" y="3016250"/>
                </a:lnTo>
                <a:lnTo>
                  <a:pt x="0" y="3016250"/>
                </a:lnTo>
              </a:path>
            </a:pathLst>
          </a:cu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HK">
              <a:solidFill>
                <a:schemeClr val="tx1"/>
              </a:solidFill>
            </a:endParaRPr>
          </a:p>
        </p:txBody>
      </p:sp>
    </p:spTree>
    <p:extLst>
      <p:ext uri="{BB962C8B-B14F-4D97-AF65-F5344CB8AC3E}">
        <p14:creationId xmlns:p14="http://schemas.microsoft.com/office/powerpoint/2010/main" val="3799479481"/>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39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Transaction Forms Overview</a:t>
            </a:r>
          </a:p>
        </p:txBody>
      </p:sp>
      <p:cxnSp>
        <p:nvCxnSpPr>
          <p:cNvPr id="10" name="Straight Connector 9">
            <a:extLst>
              <a:ext uri="{FF2B5EF4-FFF2-40B4-BE49-F238E27FC236}">
                <a16:creationId xmlns:a16="http://schemas.microsoft.com/office/drawing/2014/main" id="{E72715B5-8E12-429D-87E8-4ED4E27B9C54}"/>
              </a:ext>
            </a:extLst>
          </p:cNvPr>
          <p:cNvCxnSpPr>
            <a:cxnSpLocks/>
          </p:cNvCxnSpPr>
          <p:nvPr/>
        </p:nvCxnSpPr>
        <p:spPr>
          <a:xfrm>
            <a:off x="665162" y="3721762"/>
            <a:ext cx="4102100" cy="0"/>
          </a:xfrm>
          <a:prstGeom prst="line">
            <a:avLst/>
          </a:prstGeom>
          <a:ln w="19050" cap="rnd">
            <a:solidFill>
              <a:schemeClr val="tx2"/>
            </a:solidFill>
            <a:prstDash val="dot"/>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B9A9E19-B381-4703-862E-BBBD8E3D36F0}"/>
              </a:ext>
            </a:extLst>
          </p:cNvPr>
          <p:cNvCxnSpPr>
            <a:cxnSpLocks/>
          </p:cNvCxnSpPr>
          <p:nvPr/>
        </p:nvCxnSpPr>
        <p:spPr>
          <a:xfrm>
            <a:off x="7421562" y="3721762"/>
            <a:ext cx="4102100" cy="0"/>
          </a:xfrm>
          <a:prstGeom prst="line">
            <a:avLst/>
          </a:prstGeom>
          <a:ln w="19050" cap="rnd">
            <a:solidFill>
              <a:schemeClr val="tx2"/>
            </a:solidFill>
            <a:prstDash val="dot"/>
          </a:ln>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45F901A1-5B19-4DA2-8574-AB868CCF604B}"/>
              </a:ext>
            </a:extLst>
          </p:cNvPr>
          <p:cNvGrpSpPr/>
          <p:nvPr/>
        </p:nvGrpSpPr>
        <p:grpSpPr>
          <a:xfrm>
            <a:off x="621061" y="1615178"/>
            <a:ext cx="5425059" cy="2053902"/>
            <a:chOff x="621061" y="1615178"/>
            <a:chExt cx="5425059" cy="2053902"/>
          </a:xfrm>
        </p:grpSpPr>
        <p:sp>
          <p:nvSpPr>
            <p:cNvPr id="3" name="Teardrop 2">
              <a:extLst>
                <a:ext uri="{FF2B5EF4-FFF2-40B4-BE49-F238E27FC236}">
                  <a16:creationId xmlns:a16="http://schemas.microsoft.com/office/drawing/2014/main" id="{65D0840D-A1E8-433F-B81F-664B97894516}"/>
                </a:ext>
              </a:extLst>
            </p:cNvPr>
            <p:cNvSpPr/>
            <p:nvPr/>
          </p:nvSpPr>
          <p:spPr>
            <a:xfrm rot="5400000">
              <a:off x="4746624" y="2369584"/>
              <a:ext cx="1299496" cy="1299496"/>
            </a:xfrm>
            <a:prstGeom prst="teardrop">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31" name="TextBox 30">
              <a:extLst>
                <a:ext uri="{FF2B5EF4-FFF2-40B4-BE49-F238E27FC236}">
                  <a16:creationId xmlns:a16="http://schemas.microsoft.com/office/drawing/2014/main" id="{4853D4D6-F8A1-4257-9F73-4A5F1B3192AB}"/>
                </a:ext>
              </a:extLst>
            </p:cNvPr>
            <p:cNvSpPr txBox="1"/>
            <p:nvPr/>
          </p:nvSpPr>
          <p:spPr>
            <a:xfrm>
              <a:off x="621061" y="1615178"/>
              <a:ext cx="3856734" cy="1841530"/>
            </a:xfrm>
            <a:prstGeom prst="rect">
              <a:avLst/>
            </a:prstGeom>
            <a:noFill/>
          </p:spPr>
          <p:txBody>
            <a:bodyPr wrap="square">
              <a:spAutoFit/>
            </a:bodyPr>
            <a:lstStyle/>
            <a:p>
              <a:pPr marL="0" lvl="2" defTabSz="456727">
                <a:lnSpc>
                  <a:spcPct val="100000"/>
                </a:lnSpc>
                <a:spcBef>
                  <a:spcPts val="100"/>
                </a:spcBef>
                <a:spcAft>
                  <a:spcPts val="100"/>
                </a:spcAft>
                <a:buSzPct val="90000"/>
                <a:defRPr/>
              </a:pPr>
              <a:r>
                <a:rPr lang="en-US" sz="3200" b="1" spc="-20" dirty="0"/>
                <a:t>Who</a:t>
              </a:r>
            </a:p>
            <a:p>
              <a:pPr marL="292100" lvl="2" indent="-292100" defTabSz="456727">
                <a:lnSpc>
                  <a:spcPct val="100000"/>
                </a:lnSpc>
                <a:spcBef>
                  <a:spcPts val="100"/>
                </a:spcBef>
                <a:spcAft>
                  <a:spcPts val="100"/>
                </a:spcAft>
                <a:buClrTx/>
                <a:buSzPct val="90000"/>
                <a:buFont typeface="Arial"/>
                <a:buChar char="•"/>
                <a:defRPr/>
              </a:pPr>
              <a:r>
                <a:rPr lang="en-US" sz="2000" spc="-20" dirty="0"/>
                <a:t>Choose the name of the person or business you’re doing business with like customers, suppliers, and others</a:t>
              </a:r>
            </a:p>
          </p:txBody>
        </p:sp>
      </p:grpSp>
      <p:grpSp>
        <p:nvGrpSpPr>
          <p:cNvPr id="6" name="Group 5">
            <a:extLst>
              <a:ext uri="{FF2B5EF4-FFF2-40B4-BE49-F238E27FC236}">
                <a16:creationId xmlns:a16="http://schemas.microsoft.com/office/drawing/2014/main" id="{B0E6DF5A-3CF8-4DDB-A4E0-BD96271BCC21}"/>
              </a:ext>
            </a:extLst>
          </p:cNvPr>
          <p:cNvGrpSpPr/>
          <p:nvPr/>
        </p:nvGrpSpPr>
        <p:grpSpPr>
          <a:xfrm>
            <a:off x="6142704" y="1615178"/>
            <a:ext cx="5425059" cy="2053902"/>
            <a:chOff x="6142704" y="1615178"/>
            <a:chExt cx="5425059" cy="2053902"/>
          </a:xfrm>
        </p:grpSpPr>
        <p:sp>
          <p:nvSpPr>
            <p:cNvPr id="17" name="Teardrop 16">
              <a:extLst>
                <a:ext uri="{FF2B5EF4-FFF2-40B4-BE49-F238E27FC236}">
                  <a16:creationId xmlns:a16="http://schemas.microsoft.com/office/drawing/2014/main" id="{A9AA341E-E380-445C-B398-A180AF9E16EA}"/>
                </a:ext>
              </a:extLst>
            </p:cNvPr>
            <p:cNvSpPr/>
            <p:nvPr/>
          </p:nvSpPr>
          <p:spPr>
            <a:xfrm rot="10800000">
              <a:off x="6142704" y="2369584"/>
              <a:ext cx="1299496" cy="1299496"/>
            </a:xfrm>
            <a:prstGeom prst="teardrop">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35" name="TextBox 34">
              <a:extLst>
                <a:ext uri="{FF2B5EF4-FFF2-40B4-BE49-F238E27FC236}">
                  <a16:creationId xmlns:a16="http://schemas.microsoft.com/office/drawing/2014/main" id="{B5F8E18C-0278-4641-8C14-2E5C74BBF9E0}"/>
                </a:ext>
              </a:extLst>
            </p:cNvPr>
            <p:cNvSpPr txBox="1"/>
            <p:nvPr/>
          </p:nvSpPr>
          <p:spPr>
            <a:xfrm>
              <a:off x="7711029" y="1615178"/>
              <a:ext cx="3856734" cy="1251625"/>
            </a:xfrm>
            <a:prstGeom prst="rect">
              <a:avLst/>
            </a:prstGeom>
            <a:noFill/>
          </p:spPr>
          <p:txBody>
            <a:bodyPr wrap="square">
              <a:spAutoFit/>
            </a:bodyPr>
            <a:lstStyle/>
            <a:p>
              <a:pPr marL="0" lvl="2" defTabSz="456727">
                <a:lnSpc>
                  <a:spcPct val="100000"/>
                </a:lnSpc>
                <a:spcBef>
                  <a:spcPts val="100"/>
                </a:spcBef>
                <a:spcAft>
                  <a:spcPts val="100"/>
                </a:spcAft>
                <a:buSzPct val="90000"/>
                <a:defRPr/>
              </a:pPr>
              <a:r>
                <a:rPr lang="en-US" sz="3200" b="1" spc="-20" dirty="0"/>
                <a:t>Where</a:t>
              </a:r>
            </a:p>
            <a:p>
              <a:pPr marL="292100" lvl="2" indent="-292100" defTabSz="456727">
                <a:lnSpc>
                  <a:spcPct val="100000"/>
                </a:lnSpc>
                <a:spcBef>
                  <a:spcPts val="100"/>
                </a:spcBef>
                <a:spcAft>
                  <a:spcPts val="100"/>
                </a:spcAft>
                <a:buClrTx/>
                <a:buSzPct val="90000"/>
                <a:buFont typeface="Arial"/>
                <a:buChar char="•"/>
                <a:defRPr/>
              </a:pPr>
              <a:r>
                <a:rPr lang="en-US" sz="2000" spc="-20" dirty="0"/>
                <a:t>Date of the transaction</a:t>
              </a:r>
            </a:p>
            <a:p>
              <a:pPr marL="292100" lvl="2" indent="-292100" defTabSz="456727">
                <a:lnSpc>
                  <a:spcPct val="100000"/>
                </a:lnSpc>
                <a:spcBef>
                  <a:spcPts val="100"/>
                </a:spcBef>
                <a:spcAft>
                  <a:spcPts val="100"/>
                </a:spcAft>
                <a:buClrTx/>
                <a:buSzPct val="90000"/>
                <a:buFont typeface="Arial"/>
                <a:buChar char="•"/>
                <a:defRPr/>
              </a:pPr>
              <a:r>
                <a:rPr lang="en-US" sz="2000" spc="-20" dirty="0"/>
                <a:t>Service date is another date field</a:t>
              </a:r>
            </a:p>
          </p:txBody>
        </p:sp>
      </p:grpSp>
      <p:grpSp>
        <p:nvGrpSpPr>
          <p:cNvPr id="7" name="Group 6">
            <a:extLst>
              <a:ext uri="{FF2B5EF4-FFF2-40B4-BE49-F238E27FC236}">
                <a16:creationId xmlns:a16="http://schemas.microsoft.com/office/drawing/2014/main" id="{F80E234E-84EE-4557-A58D-72EE0062B825}"/>
              </a:ext>
            </a:extLst>
          </p:cNvPr>
          <p:cNvGrpSpPr/>
          <p:nvPr/>
        </p:nvGrpSpPr>
        <p:grpSpPr>
          <a:xfrm>
            <a:off x="621061" y="3774444"/>
            <a:ext cx="5425059" cy="1465619"/>
            <a:chOff x="621061" y="3774444"/>
            <a:chExt cx="5425059" cy="1465619"/>
          </a:xfrm>
        </p:grpSpPr>
        <p:sp>
          <p:nvSpPr>
            <p:cNvPr id="23" name="Teardrop 22">
              <a:extLst>
                <a:ext uri="{FF2B5EF4-FFF2-40B4-BE49-F238E27FC236}">
                  <a16:creationId xmlns:a16="http://schemas.microsoft.com/office/drawing/2014/main" id="{BB4D9412-AF4B-4371-9555-1319D796BEA8}"/>
                </a:ext>
              </a:extLst>
            </p:cNvPr>
            <p:cNvSpPr/>
            <p:nvPr/>
          </p:nvSpPr>
          <p:spPr>
            <a:xfrm>
              <a:off x="4746624" y="3774444"/>
              <a:ext cx="1299496" cy="1299496"/>
            </a:xfrm>
            <a:prstGeom prst="teardrop">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37" name="TextBox 36">
              <a:extLst>
                <a:ext uri="{FF2B5EF4-FFF2-40B4-BE49-F238E27FC236}">
                  <a16:creationId xmlns:a16="http://schemas.microsoft.com/office/drawing/2014/main" id="{DAF42B94-8A6D-4BB6-B41B-87D9A908580B}"/>
                </a:ext>
              </a:extLst>
            </p:cNvPr>
            <p:cNvSpPr txBox="1"/>
            <p:nvPr/>
          </p:nvSpPr>
          <p:spPr>
            <a:xfrm>
              <a:off x="621061" y="4014086"/>
              <a:ext cx="3856734" cy="1225977"/>
            </a:xfrm>
            <a:prstGeom prst="rect">
              <a:avLst/>
            </a:prstGeom>
            <a:noFill/>
          </p:spPr>
          <p:txBody>
            <a:bodyPr wrap="square">
              <a:spAutoFit/>
            </a:bodyPr>
            <a:lstStyle/>
            <a:p>
              <a:pPr marL="0" lvl="2" defTabSz="456727">
                <a:lnSpc>
                  <a:spcPct val="100000"/>
                </a:lnSpc>
                <a:spcBef>
                  <a:spcPts val="100"/>
                </a:spcBef>
                <a:spcAft>
                  <a:spcPts val="100"/>
                </a:spcAft>
                <a:buSzPct val="90000"/>
                <a:defRPr/>
              </a:pPr>
              <a:r>
                <a:rPr lang="en-US" sz="3200" b="1" spc="-20" dirty="0"/>
                <a:t>What</a:t>
              </a:r>
              <a:endParaRPr lang="en-US" sz="2000" spc="-20" dirty="0"/>
            </a:p>
            <a:p>
              <a:pPr marL="292100" lvl="2" indent="-292100" defTabSz="456727">
                <a:lnSpc>
                  <a:spcPct val="100000"/>
                </a:lnSpc>
                <a:spcBef>
                  <a:spcPts val="100"/>
                </a:spcBef>
                <a:spcAft>
                  <a:spcPts val="100"/>
                </a:spcAft>
                <a:buClrTx/>
                <a:buSzPct val="90000"/>
                <a:buFont typeface="Arial"/>
                <a:buChar char="•"/>
                <a:defRPr/>
              </a:pPr>
              <a:r>
                <a:rPr lang="en-US" sz="2000" spc="-20" dirty="0"/>
                <a:t>What you’re selling or the expense you’re incurring</a:t>
              </a:r>
            </a:p>
          </p:txBody>
        </p:sp>
      </p:grpSp>
      <p:grpSp>
        <p:nvGrpSpPr>
          <p:cNvPr id="9" name="Group 8">
            <a:extLst>
              <a:ext uri="{FF2B5EF4-FFF2-40B4-BE49-F238E27FC236}">
                <a16:creationId xmlns:a16="http://schemas.microsoft.com/office/drawing/2014/main" id="{EBB8B96B-C9C3-4E38-8318-005D60839B6D}"/>
              </a:ext>
            </a:extLst>
          </p:cNvPr>
          <p:cNvGrpSpPr/>
          <p:nvPr/>
        </p:nvGrpSpPr>
        <p:grpSpPr>
          <a:xfrm>
            <a:off x="6142704" y="3774444"/>
            <a:ext cx="5425059" cy="1465619"/>
            <a:chOff x="6142704" y="3774444"/>
            <a:chExt cx="5425059" cy="1465619"/>
          </a:xfrm>
        </p:grpSpPr>
        <p:sp>
          <p:nvSpPr>
            <p:cNvPr id="22" name="Teardrop 21">
              <a:extLst>
                <a:ext uri="{FF2B5EF4-FFF2-40B4-BE49-F238E27FC236}">
                  <a16:creationId xmlns:a16="http://schemas.microsoft.com/office/drawing/2014/main" id="{3B5D9A69-51BC-4CB9-817D-CDB9686A57B7}"/>
                </a:ext>
              </a:extLst>
            </p:cNvPr>
            <p:cNvSpPr/>
            <p:nvPr/>
          </p:nvSpPr>
          <p:spPr>
            <a:xfrm rot="16200000">
              <a:off x="6142704" y="3774444"/>
              <a:ext cx="1299496" cy="1299496"/>
            </a:xfrm>
            <a:prstGeom prst="teardrop">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38" name="TextBox 37">
              <a:extLst>
                <a:ext uri="{FF2B5EF4-FFF2-40B4-BE49-F238E27FC236}">
                  <a16:creationId xmlns:a16="http://schemas.microsoft.com/office/drawing/2014/main" id="{2A9280FA-C112-4155-8D73-1BEBC7CA4A36}"/>
                </a:ext>
              </a:extLst>
            </p:cNvPr>
            <p:cNvSpPr txBox="1"/>
            <p:nvPr/>
          </p:nvSpPr>
          <p:spPr>
            <a:xfrm>
              <a:off x="7711029" y="4014086"/>
              <a:ext cx="3856734" cy="1225977"/>
            </a:xfrm>
            <a:prstGeom prst="rect">
              <a:avLst/>
            </a:prstGeom>
            <a:noFill/>
          </p:spPr>
          <p:txBody>
            <a:bodyPr wrap="square">
              <a:spAutoFit/>
            </a:bodyPr>
            <a:lstStyle/>
            <a:p>
              <a:pPr marL="0" lvl="2" defTabSz="456727">
                <a:lnSpc>
                  <a:spcPct val="100000"/>
                </a:lnSpc>
                <a:spcBef>
                  <a:spcPts val="100"/>
                </a:spcBef>
                <a:spcAft>
                  <a:spcPts val="100"/>
                </a:spcAft>
                <a:buSzPct val="90000"/>
                <a:defRPr/>
              </a:pPr>
              <a:r>
                <a:rPr lang="en-US" sz="3200" b="1" spc="-20" dirty="0"/>
                <a:t>How Much</a:t>
              </a:r>
            </a:p>
            <a:p>
              <a:pPr marL="292100" lvl="2" indent="-292100" defTabSz="456727">
                <a:lnSpc>
                  <a:spcPct val="100000"/>
                </a:lnSpc>
                <a:spcBef>
                  <a:spcPts val="100"/>
                </a:spcBef>
                <a:spcAft>
                  <a:spcPts val="100"/>
                </a:spcAft>
                <a:buClrTx/>
                <a:buSzPct val="90000"/>
                <a:buFont typeface="Arial"/>
                <a:buChar char="•"/>
                <a:defRPr/>
              </a:pPr>
              <a:r>
                <a:rPr lang="en-US" sz="2000" spc="-20" dirty="0"/>
                <a:t>Amount and may also includes amount of sales tax</a:t>
              </a:r>
            </a:p>
          </p:txBody>
        </p:sp>
      </p:grpSp>
    </p:spTree>
    <p:extLst>
      <p:ext uri="{BB962C8B-B14F-4D97-AF65-F5344CB8AC3E}">
        <p14:creationId xmlns:p14="http://schemas.microsoft.com/office/powerpoint/2010/main" val="219581033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674468" cy="3062287"/>
          </a:xfrm>
        </p:spPr>
        <p:txBody>
          <a:bodyPr/>
          <a:lstStyle/>
          <a:p>
            <a:pPr algn="l"/>
            <a:r>
              <a:rPr lang="en-US" dirty="0"/>
              <a:t>Adding List </a:t>
            </a:r>
            <a:br>
              <a:rPr lang="en-US" dirty="0"/>
            </a:br>
            <a:r>
              <a:rPr lang="en-US" dirty="0"/>
              <a:t>Items Demo</a:t>
            </a:r>
          </a:p>
        </p:txBody>
      </p:sp>
    </p:spTree>
    <p:extLst>
      <p:ext uri="{BB962C8B-B14F-4D97-AF65-F5344CB8AC3E}">
        <p14:creationId xmlns:p14="http://schemas.microsoft.com/office/powerpoint/2010/main" val="641423066"/>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942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#5…Lesson 2 </a:t>
            </a:r>
          </a:p>
        </p:txBody>
      </p:sp>
      <p:grpSp>
        <p:nvGrpSpPr>
          <p:cNvPr id="12" name="Group 11">
            <a:extLst>
              <a:ext uri="{FF2B5EF4-FFF2-40B4-BE49-F238E27FC236}">
                <a16:creationId xmlns:a16="http://schemas.microsoft.com/office/drawing/2014/main" id="{8A04F3E7-1CF5-4412-992E-C03F05464B9B}"/>
              </a:ext>
            </a:extLst>
          </p:cNvPr>
          <p:cNvGrpSpPr/>
          <p:nvPr/>
        </p:nvGrpSpPr>
        <p:grpSpPr>
          <a:xfrm>
            <a:off x="569406" y="1544441"/>
            <a:ext cx="5333796" cy="1825060"/>
            <a:chOff x="569406" y="1544441"/>
            <a:chExt cx="5333796" cy="1825060"/>
          </a:xfrm>
        </p:grpSpPr>
        <p:grpSp>
          <p:nvGrpSpPr>
            <p:cNvPr id="9" name="Group 8">
              <a:extLst>
                <a:ext uri="{FF2B5EF4-FFF2-40B4-BE49-F238E27FC236}">
                  <a16:creationId xmlns:a16="http://schemas.microsoft.com/office/drawing/2014/main" id="{8FF636E4-E440-402F-A4B9-A1B0CCEB82EC}"/>
                </a:ext>
              </a:extLst>
            </p:cNvPr>
            <p:cNvGrpSpPr/>
            <p:nvPr/>
          </p:nvGrpSpPr>
          <p:grpSpPr>
            <a:xfrm>
              <a:off x="569406" y="1544441"/>
              <a:ext cx="5333796" cy="1825060"/>
              <a:chOff x="569406" y="1544441"/>
              <a:chExt cx="5333796" cy="1825060"/>
            </a:xfrm>
          </p:grpSpPr>
          <p:sp>
            <p:nvSpPr>
              <p:cNvPr id="4" name="Rectangle 3">
                <a:extLst>
                  <a:ext uri="{FF2B5EF4-FFF2-40B4-BE49-F238E27FC236}">
                    <a16:creationId xmlns:a16="http://schemas.microsoft.com/office/drawing/2014/main" id="{C62E04E4-FF76-4879-9693-597D7A2FD66C}"/>
                  </a:ext>
                </a:extLst>
              </p:cNvPr>
              <p:cNvSpPr/>
              <p:nvPr/>
            </p:nvSpPr>
            <p:spPr>
              <a:xfrm>
                <a:off x="569406" y="1544441"/>
                <a:ext cx="5333796" cy="182506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5" name="TextBox 4">
                <a:extLst>
                  <a:ext uri="{FF2B5EF4-FFF2-40B4-BE49-F238E27FC236}">
                    <a16:creationId xmlns:a16="http://schemas.microsoft.com/office/drawing/2014/main" id="{78B3DF47-8E9E-42EE-BC2C-9E82E8272CCD}"/>
                  </a:ext>
                </a:extLst>
              </p:cNvPr>
              <p:cNvSpPr txBox="1"/>
              <p:nvPr/>
            </p:nvSpPr>
            <p:spPr>
              <a:xfrm>
                <a:off x="821260" y="2072251"/>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01</a:t>
                </a:r>
              </a:p>
            </p:txBody>
          </p:sp>
          <p:cxnSp>
            <p:nvCxnSpPr>
              <p:cNvPr id="7" name="Straight Connector 6">
                <a:extLst>
                  <a:ext uri="{FF2B5EF4-FFF2-40B4-BE49-F238E27FC236}">
                    <a16:creationId xmlns:a16="http://schemas.microsoft.com/office/drawing/2014/main" id="{3E7FC467-BA9F-490B-BB42-D35247430B48}"/>
                  </a:ext>
                </a:extLst>
              </p:cNvPr>
              <p:cNvCxnSpPr>
                <a:cxnSpLocks/>
              </p:cNvCxnSpPr>
              <p:nvPr/>
            </p:nvCxnSpPr>
            <p:spPr>
              <a:xfrm>
                <a:off x="1941534" y="1786829"/>
                <a:ext cx="0" cy="1340285"/>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F5432FDF-A07D-47A5-B0A8-65F0DA0D4C34}"/>
                </a:ext>
              </a:extLst>
            </p:cNvPr>
            <p:cNvSpPr txBox="1"/>
            <p:nvPr/>
          </p:nvSpPr>
          <p:spPr>
            <a:xfrm>
              <a:off x="2198694" y="1795252"/>
              <a:ext cx="3538223" cy="1323439"/>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Coworkers keep visiting your desk and you don’t want to share the company information? Turn on Privacy mode.</a:t>
              </a:r>
            </a:p>
          </p:txBody>
        </p:sp>
      </p:grpSp>
      <p:grpSp>
        <p:nvGrpSpPr>
          <p:cNvPr id="13" name="Group 12">
            <a:extLst>
              <a:ext uri="{FF2B5EF4-FFF2-40B4-BE49-F238E27FC236}">
                <a16:creationId xmlns:a16="http://schemas.microsoft.com/office/drawing/2014/main" id="{3666093C-478A-43BE-9FC8-9A6926BC36A5}"/>
              </a:ext>
            </a:extLst>
          </p:cNvPr>
          <p:cNvGrpSpPr/>
          <p:nvPr/>
        </p:nvGrpSpPr>
        <p:grpSpPr>
          <a:xfrm>
            <a:off x="6285623" y="1544441"/>
            <a:ext cx="5333796" cy="1825060"/>
            <a:chOff x="6285623" y="1544441"/>
            <a:chExt cx="5333796" cy="1825060"/>
          </a:xfrm>
        </p:grpSpPr>
        <p:grpSp>
          <p:nvGrpSpPr>
            <p:cNvPr id="37" name="Group 36">
              <a:extLst>
                <a:ext uri="{FF2B5EF4-FFF2-40B4-BE49-F238E27FC236}">
                  <a16:creationId xmlns:a16="http://schemas.microsoft.com/office/drawing/2014/main" id="{1D9CD381-3670-4BA8-A84F-DC9CCBE20D87}"/>
                </a:ext>
              </a:extLst>
            </p:cNvPr>
            <p:cNvGrpSpPr/>
            <p:nvPr/>
          </p:nvGrpSpPr>
          <p:grpSpPr>
            <a:xfrm>
              <a:off x="6285623" y="1544441"/>
              <a:ext cx="5333796" cy="1825060"/>
              <a:chOff x="569406" y="1544441"/>
              <a:chExt cx="5333796" cy="1825060"/>
            </a:xfrm>
          </p:grpSpPr>
          <p:sp>
            <p:nvSpPr>
              <p:cNvPr id="42" name="Rectangle 41">
                <a:extLst>
                  <a:ext uri="{FF2B5EF4-FFF2-40B4-BE49-F238E27FC236}">
                    <a16:creationId xmlns:a16="http://schemas.microsoft.com/office/drawing/2014/main" id="{D8E2F153-DCD0-4100-AB77-0D4E878DE75E}"/>
                  </a:ext>
                </a:extLst>
              </p:cNvPr>
              <p:cNvSpPr/>
              <p:nvPr/>
            </p:nvSpPr>
            <p:spPr>
              <a:xfrm>
                <a:off x="569406" y="1544441"/>
                <a:ext cx="5333796" cy="182506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43" name="TextBox 42">
                <a:extLst>
                  <a:ext uri="{FF2B5EF4-FFF2-40B4-BE49-F238E27FC236}">
                    <a16:creationId xmlns:a16="http://schemas.microsoft.com/office/drawing/2014/main" id="{D0EAE168-9A40-4BF1-BDDF-D3053BDB51AF}"/>
                  </a:ext>
                </a:extLst>
              </p:cNvPr>
              <p:cNvSpPr txBox="1"/>
              <p:nvPr/>
            </p:nvSpPr>
            <p:spPr>
              <a:xfrm>
                <a:off x="821260" y="2072251"/>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02</a:t>
                </a:r>
              </a:p>
            </p:txBody>
          </p:sp>
          <p:cxnSp>
            <p:nvCxnSpPr>
              <p:cNvPr id="44" name="Straight Connector 43">
                <a:extLst>
                  <a:ext uri="{FF2B5EF4-FFF2-40B4-BE49-F238E27FC236}">
                    <a16:creationId xmlns:a16="http://schemas.microsoft.com/office/drawing/2014/main" id="{97BA0604-F188-43FE-8436-77ECB4719041}"/>
                  </a:ext>
                </a:extLst>
              </p:cNvPr>
              <p:cNvCxnSpPr>
                <a:cxnSpLocks/>
              </p:cNvCxnSpPr>
              <p:nvPr/>
            </p:nvCxnSpPr>
            <p:spPr>
              <a:xfrm>
                <a:off x="1941534" y="1786829"/>
                <a:ext cx="0" cy="1340285"/>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38" name="TextBox 37">
              <a:extLst>
                <a:ext uri="{FF2B5EF4-FFF2-40B4-BE49-F238E27FC236}">
                  <a16:creationId xmlns:a16="http://schemas.microsoft.com/office/drawing/2014/main" id="{C621F134-CB07-4B76-B5BF-15BE6B13ECAF}"/>
                </a:ext>
              </a:extLst>
            </p:cNvPr>
            <p:cNvSpPr txBox="1"/>
            <p:nvPr/>
          </p:nvSpPr>
          <p:spPr>
            <a:xfrm>
              <a:off x="7914911" y="1949140"/>
              <a:ext cx="3538223" cy="1015663"/>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You want to open the Reports page in a separate tab. Open the new tab.</a:t>
              </a:r>
            </a:p>
          </p:txBody>
        </p:sp>
      </p:grpSp>
      <p:grpSp>
        <p:nvGrpSpPr>
          <p:cNvPr id="15" name="Group 14">
            <a:extLst>
              <a:ext uri="{FF2B5EF4-FFF2-40B4-BE49-F238E27FC236}">
                <a16:creationId xmlns:a16="http://schemas.microsoft.com/office/drawing/2014/main" id="{E7BC8443-48ED-44FC-B03D-BEA076DAE8BE}"/>
              </a:ext>
            </a:extLst>
          </p:cNvPr>
          <p:cNvGrpSpPr/>
          <p:nvPr/>
        </p:nvGrpSpPr>
        <p:grpSpPr>
          <a:xfrm>
            <a:off x="569406" y="3711444"/>
            <a:ext cx="5333796" cy="1825060"/>
            <a:chOff x="569406" y="3711444"/>
            <a:chExt cx="5333796" cy="1825060"/>
          </a:xfrm>
        </p:grpSpPr>
        <p:grpSp>
          <p:nvGrpSpPr>
            <p:cNvPr id="53" name="Group 52">
              <a:extLst>
                <a:ext uri="{FF2B5EF4-FFF2-40B4-BE49-F238E27FC236}">
                  <a16:creationId xmlns:a16="http://schemas.microsoft.com/office/drawing/2014/main" id="{F5E1A78C-432C-4EC0-9E5D-6D5857A9A6B9}"/>
                </a:ext>
              </a:extLst>
            </p:cNvPr>
            <p:cNvGrpSpPr/>
            <p:nvPr/>
          </p:nvGrpSpPr>
          <p:grpSpPr>
            <a:xfrm>
              <a:off x="569406" y="3711444"/>
              <a:ext cx="5333796" cy="1825060"/>
              <a:chOff x="569406" y="1544441"/>
              <a:chExt cx="5333796" cy="1825060"/>
            </a:xfrm>
          </p:grpSpPr>
          <p:sp>
            <p:nvSpPr>
              <p:cNvPr id="55" name="Rectangle 54">
                <a:extLst>
                  <a:ext uri="{FF2B5EF4-FFF2-40B4-BE49-F238E27FC236}">
                    <a16:creationId xmlns:a16="http://schemas.microsoft.com/office/drawing/2014/main" id="{7FCDE285-6D11-48B4-872A-5F3D1B1D4276}"/>
                  </a:ext>
                </a:extLst>
              </p:cNvPr>
              <p:cNvSpPr/>
              <p:nvPr/>
            </p:nvSpPr>
            <p:spPr>
              <a:xfrm>
                <a:off x="569406" y="1544441"/>
                <a:ext cx="5333796" cy="182506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56" name="TextBox 55">
                <a:extLst>
                  <a:ext uri="{FF2B5EF4-FFF2-40B4-BE49-F238E27FC236}">
                    <a16:creationId xmlns:a16="http://schemas.microsoft.com/office/drawing/2014/main" id="{84FA96AB-A784-4EC5-A6C1-C2E2DC06EB4C}"/>
                  </a:ext>
                </a:extLst>
              </p:cNvPr>
              <p:cNvSpPr txBox="1"/>
              <p:nvPr/>
            </p:nvSpPr>
            <p:spPr>
              <a:xfrm>
                <a:off x="821260" y="2072251"/>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03</a:t>
                </a:r>
              </a:p>
            </p:txBody>
          </p:sp>
          <p:cxnSp>
            <p:nvCxnSpPr>
              <p:cNvPr id="57" name="Straight Connector 56">
                <a:extLst>
                  <a:ext uri="{FF2B5EF4-FFF2-40B4-BE49-F238E27FC236}">
                    <a16:creationId xmlns:a16="http://schemas.microsoft.com/office/drawing/2014/main" id="{3A2B16BB-0AEE-49A9-9E40-2C8FE2B6AE1E}"/>
                  </a:ext>
                </a:extLst>
              </p:cNvPr>
              <p:cNvCxnSpPr>
                <a:cxnSpLocks/>
              </p:cNvCxnSpPr>
              <p:nvPr/>
            </p:nvCxnSpPr>
            <p:spPr>
              <a:xfrm>
                <a:off x="1941534" y="1786829"/>
                <a:ext cx="0" cy="1340285"/>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54" name="TextBox 53">
              <a:extLst>
                <a:ext uri="{FF2B5EF4-FFF2-40B4-BE49-F238E27FC236}">
                  <a16:creationId xmlns:a16="http://schemas.microsoft.com/office/drawing/2014/main" id="{F83450E5-BF96-4CB4-9841-8F6D0DF862FD}"/>
                </a:ext>
              </a:extLst>
            </p:cNvPr>
            <p:cNvSpPr txBox="1"/>
            <p:nvPr/>
          </p:nvSpPr>
          <p:spPr>
            <a:xfrm>
              <a:off x="2198694" y="4270031"/>
              <a:ext cx="3538223" cy="707886"/>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You need to see a list of sales invoices. Find a list of invoices.</a:t>
              </a:r>
            </a:p>
          </p:txBody>
        </p:sp>
      </p:grpSp>
      <p:grpSp>
        <p:nvGrpSpPr>
          <p:cNvPr id="16" name="Group 15">
            <a:extLst>
              <a:ext uri="{FF2B5EF4-FFF2-40B4-BE49-F238E27FC236}">
                <a16:creationId xmlns:a16="http://schemas.microsoft.com/office/drawing/2014/main" id="{4346C00C-253C-44CC-ACD1-00453E09A6E3}"/>
              </a:ext>
            </a:extLst>
          </p:cNvPr>
          <p:cNvGrpSpPr/>
          <p:nvPr/>
        </p:nvGrpSpPr>
        <p:grpSpPr>
          <a:xfrm>
            <a:off x="6285623" y="3711444"/>
            <a:ext cx="5333796" cy="1825060"/>
            <a:chOff x="6285623" y="3711444"/>
            <a:chExt cx="5333796" cy="1825060"/>
          </a:xfrm>
        </p:grpSpPr>
        <p:grpSp>
          <p:nvGrpSpPr>
            <p:cNvPr id="48" name="Group 47">
              <a:extLst>
                <a:ext uri="{FF2B5EF4-FFF2-40B4-BE49-F238E27FC236}">
                  <a16:creationId xmlns:a16="http://schemas.microsoft.com/office/drawing/2014/main" id="{D4CDCB21-065E-41FF-BC18-71BD4CA45E07}"/>
                </a:ext>
              </a:extLst>
            </p:cNvPr>
            <p:cNvGrpSpPr/>
            <p:nvPr/>
          </p:nvGrpSpPr>
          <p:grpSpPr>
            <a:xfrm>
              <a:off x="6285623" y="3711444"/>
              <a:ext cx="5333796" cy="1825060"/>
              <a:chOff x="569406" y="1544441"/>
              <a:chExt cx="5333796" cy="1825060"/>
            </a:xfrm>
          </p:grpSpPr>
          <p:sp>
            <p:nvSpPr>
              <p:cNvPr id="50" name="Rectangle 49">
                <a:extLst>
                  <a:ext uri="{FF2B5EF4-FFF2-40B4-BE49-F238E27FC236}">
                    <a16:creationId xmlns:a16="http://schemas.microsoft.com/office/drawing/2014/main" id="{1D651CCC-1D77-4DA8-B26D-5EB56BDBC160}"/>
                  </a:ext>
                </a:extLst>
              </p:cNvPr>
              <p:cNvSpPr/>
              <p:nvPr/>
            </p:nvSpPr>
            <p:spPr>
              <a:xfrm>
                <a:off x="569406" y="1544441"/>
                <a:ext cx="5333796" cy="182506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51" name="TextBox 50">
                <a:extLst>
                  <a:ext uri="{FF2B5EF4-FFF2-40B4-BE49-F238E27FC236}">
                    <a16:creationId xmlns:a16="http://schemas.microsoft.com/office/drawing/2014/main" id="{C3D4FBB5-C346-4E8E-BE59-8BEB344A76B4}"/>
                  </a:ext>
                </a:extLst>
              </p:cNvPr>
              <p:cNvSpPr txBox="1"/>
              <p:nvPr/>
            </p:nvSpPr>
            <p:spPr>
              <a:xfrm>
                <a:off x="821260" y="2072251"/>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04</a:t>
                </a:r>
              </a:p>
            </p:txBody>
          </p:sp>
          <p:cxnSp>
            <p:nvCxnSpPr>
              <p:cNvPr id="52" name="Straight Connector 51">
                <a:extLst>
                  <a:ext uri="{FF2B5EF4-FFF2-40B4-BE49-F238E27FC236}">
                    <a16:creationId xmlns:a16="http://schemas.microsoft.com/office/drawing/2014/main" id="{B029D4C4-85BC-4ABD-B164-92F48BFEB727}"/>
                  </a:ext>
                </a:extLst>
              </p:cNvPr>
              <p:cNvCxnSpPr>
                <a:cxnSpLocks/>
              </p:cNvCxnSpPr>
              <p:nvPr/>
            </p:nvCxnSpPr>
            <p:spPr>
              <a:xfrm>
                <a:off x="1941534" y="1786829"/>
                <a:ext cx="0" cy="1340285"/>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49" name="TextBox 48">
              <a:extLst>
                <a:ext uri="{FF2B5EF4-FFF2-40B4-BE49-F238E27FC236}">
                  <a16:creationId xmlns:a16="http://schemas.microsoft.com/office/drawing/2014/main" id="{47FE61E6-7620-44EF-90BE-202D5341BF6C}"/>
                </a:ext>
              </a:extLst>
            </p:cNvPr>
            <p:cNvSpPr txBox="1"/>
            <p:nvPr/>
          </p:nvSpPr>
          <p:spPr>
            <a:xfrm>
              <a:off x="7914911" y="3962255"/>
              <a:ext cx="3538223" cy="1323439"/>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You’d like a quick view of how last month went. Find the Company Snapshot for your business.</a:t>
              </a:r>
            </a:p>
          </p:txBody>
        </p:sp>
      </p:grpSp>
    </p:spTree>
    <p:extLst>
      <p:ext uri="{BB962C8B-B14F-4D97-AF65-F5344CB8AC3E}">
        <p14:creationId xmlns:p14="http://schemas.microsoft.com/office/powerpoint/2010/main" val="236532520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3" y="2736503"/>
            <a:ext cx="6091880" cy="1384995"/>
          </a:xfrm>
          <a:prstGeom prst="rect">
            <a:avLst/>
          </a:prstGeom>
          <a:noFill/>
        </p:spPr>
        <p:txBody>
          <a:bodyPr wrap="square">
            <a:spAutoFit/>
          </a:bodyPr>
          <a:lstStyle/>
          <a:p>
            <a:r>
              <a:rPr lang="en-US" sz="4000" dirty="0">
                <a:solidFill>
                  <a:schemeClr val="tx1"/>
                </a:solidFill>
              </a:rPr>
              <a:t>Lesson 1</a:t>
            </a:r>
          </a:p>
          <a:p>
            <a:r>
              <a:rPr lang="en-US" sz="4400" b="1" dirty="0">
                <a:solidFill>
                  <a:schemeClr val="tx1"/>
                </a:solidFill>
              </a:rPr>
              <a:t>New Company Setup</a:t>
            </a:r>
          </a:p>
        </p:txBody>
      </p:sp>
    </p:spTree>
    <p:extLst>
      <p:ext uri="{BB962C8B-B14F-4D97-AF65-F5344CB8AC3E}">
        <p14:creationId xmlns:p14="http://schemas.microsoft.com/office/powerpoint/2010/main" val="1569793043"/>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3" y="2736503"/>
            <a:ext cx="8724084" cy="1384995"/>
          </a:xfrm>
          <a:prstGeom prst="rect">
            <a:avLst/>
          </a:prstGeom>
          <a:noFill/>
        </p:spPr>
        <p:txBody>
          <a:bodyPr wrap="square">
            <a:sp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venirNext forINTUIT"/>
                <a:ea typeface="+mn-ea"/>
                <a:cs typeface="+mn-cs"/>
              </a:rPr>
              <a:t>Lesson 3</a:t>
            </a:r>
          </a:p>
          <a:p>
            <a:pPr marL="0" marR="0" lvl="0" indent="0" algn="l" defTabSz="457791"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AvenirNext forINTUIT"/>
                <a:ea typeface="+mn-ea"/>
                <a:cs typeface="+mn-cs"/>
              </a:rPr>
              <a:t>Sales &amp; Customers Part 1</a:t>
            </a:r>
          </a:p>
        </p:txBody>
      </p:sp>
    </p:spTree>
    <p:extLst>
      <p:ext uri="{BB962C8B-B14F-4D97-AF65-F5344CB8AC3E}">
        <p14:creationId xmlns:p14="http://schemas.microsoft.com/office/powerpoint/2010/main" val="2899484315"/>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0443"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Lesson 3 - Learning Objectives</a:t>
            </a:r>
          </a:p>
        </p:txBody>
      </p:sp>
      <p:grpSp>
        <p:nvGrpSpPr>
          <p:cNvPr id="18" name="Group 17">
            <a:extLst>
              <a:ext uri="{FF2B5EF4-FFF2-40B4-BE49-F238E27FC236}">
                <a16:creationId xmlns:a16="http://schemas.microsoft.com/office/drawing/2014/main" id="{DC57F935-2C7B-4D25-9F1E-6C1B070020DC}"/>
              </a:ext>
            </a:extLst>
          </p:cNvPr>
          <p:cNvGrpSpPr/>
          <p:nvPr/>
        </p:nvGrpSpPr>
        <p:grpSpPr>
          <a:xfrm>
            <a:off x="902567" y="1553897"/>
            <a:ext cx="10383690" cy="4263060"/>
            <a:chOff x="614510" y="1401497"/>
            <a:chExt cx="10383690" cy="4263060"/>
          </a:xfrm>
        </p:grpSpPr>
        <p:sp>
          <p:nvSpPr>
            <p:cNvPr id="35" name="TextBox 34">
              <a:extLst>
                <a:ext uri="{FF2B5EF4-FFF2-40B4-BE49-F238E27FC236}">
                  <a16:creationId xmlns:a16="http://schemas.microsoft.com/office/drawing/2014/main" id="{DF2CFBE5-2F22-4431-A1FB-0B5A97AE562C}"/>
                </a:ext>
              </a:extLst>
            </p:cNvPr>
            <p:cNvSpPr txBox="1"/>
            <p:nvPr/>
          </p:nvSpPr>
          <p:spPr>
            <a:xfrm>
              <a:off x="3188630" y="1999274"/>
              <a:ext cx="7809570" cy="3067506"/>
            </a:xfrm>
            <a:prstGeom prst="rect">
              <a:avLst/>
            </a:prstGeom>
            <a:noFill/>
          </p:spPr>
          <p:txBody>
            <a:bodyPr wrap="square">
              <a:spAutoFit/>
            </a:bodyPr>
            <a:lstStyle/>
            <a:p>
              <a:pPr>
                <a:spcBef>
                  <a:spcPts val="400"/>
                </a:spcBef>
                <a:spcAft>
                  <a:spcPts val="400"/>
                </a:spcAft>
              </a:pPr>
              <a:r>
                <a:rPr lang="en-US" sz="2800" dirty="0"/>
                <a:t>In this Lesson you’ll learn the following:</a:t>
              </a:r>
            </a:p>
            <a:p>
              <a:pPr marL="292100" lvl="2" indent="-292100" defTabSz="456727">
                <a:spcBef>
                  <a:spcPts val="400"/>
                </a:spcBef>
                <a:spcAft>
                  <a:spcPts val="400"/>
                </a:spcAft>
                <a:buSzPct val="90000"/>
                <a:buFont typeface="Arial"/>
                <a:buChar char="•"/>
                <a:defRPr/>
              </a:pPr>
              <a:r>
                <a:rPr lang="en-US" sz="2800" spc="-20" dirty="0"/>
                <a:t>Adding customers</a:t>
              </a:r>
            </a:p>
            <a:p>
              <a:pPr marL="292100" lvl="2" indent="-292100" defTabSz="456727">
                <a:spcBef>
                  <a:spcPts val="400"/>
                </a:spcBef>
                <a:spcAft>
                  <a:spcPts val="400"/>
                </a:spcAft>
                <a:buSzPct val="90000"/>
                <a:buFont typeface="Arial"/>
                <a:buChar char="•"/>
                <a:defRPr/>
              </a:pPr>
              <a:r>
                <a:rPr lang="en-US" sz="2800" spc="-20" dirty="0"/>
                <a:t>Adding Products and Services</a:t>
              </a:r>
            </a:p>
            <a:p>
              <a:pPr marL="292100" lvl="2" indent="-292100" defTabSz="456727">
                <a:spcBef>
                  <a:spcPts val="400"/>
                </a:spcBef>
                <a:spcAft>
                  <a:spcPts val="400"/>
                </a:spcAft>
                <a:buSzPct val="90000"/>
                <a:buFont typeface="Arial"/>
                <a:buChar char="•"/>
                <a:defRPr/>
              </a:pPr>
              <a:r>
                <a:rPr lang="en-US" sz="2800" spc="-20" dirty="0"/>
                <a:t>Sales workflows</a:t>
              </a:r>
            </a:p>
            <a:p>
              <a:pPr marL="576263" lvl="2" indent="-292100" defTabSz="456727">
                <a:spcBef>
                  <a:spcPts val="400"/>
                </a:spcBef>
                <a:spcAft>
                  <a:spcPts val="400"/>
                </a:spcAft>
                <a:buSzPct val="90000"/>
                <a:buFont typeface="Arial"/>
                <a:buChar char="•"/>
                <a:defRPr/>
              </a:pPr>
              <a:r>
                <a:rPr lang="en-US" sz="2400" spc="-20" dirty="0"/>
                <a:t>“Cash Sales” – when customers pay at the time of sale</a:t>
              </a:r>
            </a:p>
            <a:p>
              <a:pPr marL="576263" lvl="2" indent="-292100" defTabSz="456727">
                <a:spcBef>
                  <a:spcPts val="400"/>
                </a:spcBef>
                <a:spcAft>
                  <a:spcPts val="400"/>
                </a:spcAft>
                <a:buSzPct val="90000"/>
                <a:buFont typeface="Arial"/>
                <a:buChar char="•"/>
                <a:defRPr/>
              </a:pPr>
              <a:r>
                <a:rPr lang="en-US" sz="2400" spc="-20" dirty="0"/>
                <a:t>Accounts Receivable – when customers pay later</a:t>
              </a:r>
            </a:p>
          </p:txBody>
        </p:sp>
        <p:pic>
          <p:nvPicPr>
            <p:cNvPr id="17" name="Picture 16">
              <a:extLst>
                <a:ext uri="{FF2B5EF4-FFF2-40B4-BE49-F238E27FC236}">
                  <a16:creationId xmlns:a16="http://schemas.microsoft.com/office/drawing/2014/main" id="{2D326282-8275-4F90-808A-F9F0DE06908D}"/>
                </a:ext>
              </a:extLst>
            </p:cNvPr>
            <p:cNvPicPr>
              <a:picLocks noChangeAspect="1"/>
            </p:cNvPicPr>
            <p:nvPr/>
          </p:nvPicPr>
          <p:blipFill>
            <a:blip r:embed="rId8"/>
            <a:stretch>
              <a:fillRect/>
            </a:stretch>
          </p:blipFill>
          <p:spPr>
            <a:xfrm>
              <a:off x="614510" y="1401497"/>
              <a:ext cx="2357290" cy="4263060"/>
            </a:xfrm>
            <a:prstGeom prst="rect">
              <a:avLst/>
            </a:prstGeom>
          </p:spPr>
        </p:pic>
      </p:grpSp>
    </p:spTree>
    <p:extLst>
      <p:ext uri="{BB962C8B-B14F-4D97-AF65-F5344CB8AC3E}">
        <p14:creationId xmlns:p14="http://schemas.microsoft.com/office/powerpoint/2010/main" val="131198197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474568" cy="3062287"/>
          </a:xfrm>
        </p:spPr>
        <p:txBody>
          <a:bodyPr/>
          <a:lstStyle/>
          <a:p>
            <a:pPr algn="l"/>
            <a:r>
              <a:rPr lang="en-US" dirty="0"/>
              <a:t>Add Customer Demo</a:t>
            </a:r>
          </a:p>
        </p:txBody>
      </p:sp>
    </p:spTree>
    <p:extLst>
      <p:ext uri="{BB962C8B-B14F-4D97-AF65-F5344CB8AC3E}">
        <p14:creationId xmlns:p14="http://schemas.microsoft.com/office/powerpoint/2010/main" val="3122728219"/>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146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#1…Lesson 3</a:t>
            </a:r>
          </a:p>
        </p:txBody>
      </p:sp>
      <p:grpSp>
        <p:nvGrpSpPr>
          <p:cNvPr id="4" name="Group 3">
            <a:extLst>
              <a:ext uri="{FF2B5EF4-FFF2-40B4-BE49-F238E27FC236}">
                <a16:creationId xmlns:a16="http://schemas.microsoft.com/office/drawing/2014/main" id="{ACBEFBAF-0FB5-43DC-9BC9-D63BA3A36048}"/>
              </a:ext>
            </a:extLst>
          </p:cNvPr>
          <p:cNvGrpSpPr/>
          <p:nvPr/>
        </p:nvGrpSpPr>
        <p:grpSpPr>
          <a:xfrm>
            <a:off x="577129" y="1638300"/>
            <a:ext cx="5334355" cy="3826689"/>
            <a:chOff x="565404" y="1638300"/>
            <a:chExt cx="5334355" cy="3826689"/>
          </a:xfrm>
        </p:grpSpPr>
        <p:sp>
          <p:nvSpPr>
            <p:cNvPr id="2" name="Oval 1">
              <a:extLst>
                <a:ext uri="{FF2B5EF4-FFF2-40B4-BE49-F238E27FC236}">
                  <a16:creationId xmlns:a16="http://schemas.microsoft.com/office/drawing/2014/main" id="{D2B8F9DC-FF80-4F56-B7CC-A5118B8A4602}"/>
                </a:ext>
              </a:extLst>
            </p:cNvPr>
            <p:cNvSpPr/>
            <p:nvPr/>
          </p:nvSpPr>
          <p:spPr>
            <a:xfrm>
              <a:off x="565404" y="1638300"/>
              <a:ext cx="647700" cy="6477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1</a:t>
              </a:r>
            </a:p>
          </p:txBody>
        </p:sp>
        <p:sp>
          <p:nvSpPr>
            <p:cNvPr id="3" name="TextBox 2">
              <a:extLst>
                <a:ext uri="{FF2B5EF4-FFF2-40B4-BE49-F238E27FC236}">
                  <a16:creationId xmlns:a16="http://schemas.microsoft.com/office/drawing/2014/main" id="{E76D7F8D-6625-43F5-97D7-3E05683367A6}"/>
                </a:ext>
              </a:extLst>
            </p:cNvPr>
            <p:cNvSpPr txBox="1"/>
            <p:nvPr/>
          </p:nvSpPr>
          <p:spPr>
            <a:xfrm>
              <a:off x="1386388" y="1638300"/>
              <a:ext cx="4513371" cy="3826689"/>
            </a:xfrm>
            <a:prstGeom prst="rect">
              <a:avLst/>
            </a:prstGeom>
            <a:noFill/>
          </p:spPr>
          <p:txBody>
            <a:bodyPr wrap="square">
              <a:spAutoFit/>
            </a:bodyPr>
            <a:lstStyle/>
            <a:p>
              <a:pPr marL="0" lvl="2" defTabSz="456727">
                <a:spcBef>
                  <a:spcPts val="400"/>
                </a:spcBef>
                <a:spcAft>
                  <a:spcPts val="400"/>
                </a:spcAft>
                <a:buSzPct val="90000"/>
                <a:defRPr/>
              </a:pPr>
              <a:r>
                <a:rPr lang="en-US" sz="2400" spc="-20" dirty="0"/>
                <a:t>Add a new customer named </a:t>
              </a:r>
              <a:r>
                <a:rPr lang="en-US" sz="2400" b="1" spc="-20" dirty="0"/>
                <a:t>Wonderful Weddings by Wanda</a:t>
              </a:r>
            </a:p>
            <a:p>
              <a:pPr marL="292100" lvl="2" indent="-292100" defTabSz="456727">
                <a:spcBef>
                  <a:spcPts val="400"/>
                </a:spcBef>
                <a:spcAft>
                  <a:spcPts val="400"/>
                </a:spcAft>
                <a:buSzPct val="90000"/>
                <a:buFont typeface="Arial"/>
                <a:buChar char="•"/>
                <a:defRPr/>
              </a:pPr>
              <a:r>
                <a:rPr lang="en-US" sz="2400" spc="-20" dirty="0"/>
                <a:t>Owner’s name is </a:t>
              </a:r>
              <a:r>
                <a:rPr lang="en-US" sz="2400" b="1" spc="-20" dirty="0"/>
                <a:t>Wanda Williams</a:t>
              </a:r>
            </a:p>
            <a:p>
              <a:pPr marL="292100" lvl="2" indent="-292100" defTabSz="456727">
                <a:spcBef>
                  <a:spcPts val="400"/>
                </a:spcBef>
                <a:spcAft>
                  <a:spcPts val="400"/>
                </a:spcAft>
                <a:buSzPct val="90000"/>
                <a:buFont typeface="Arial"/>
                <a:buChar char="•"/>
                <a:defRPr/>
              </a:pPr>
              <a:r>
                <a:rPr lang="en-US" sz="2400" spc="-20" dirty="0"/>
                <a:t>Address is </a:t>
              </a:r>
              <a:r>
                <a:rPr lang="en-US" sz="2400" b="1" spc="-20" dirty="0"/>
                <a:t>- 400 </a:t>
              </a:r>
              <a:r>
                <a:rPr lang="en-US" sz="2400" b="1" spc="-20" dirty="0" err="1"/>
                <a:t>Willowview</a:t>
              </a:r>
              <a:r>
                <a:rPr lang="en-US" sz="2400" b="1" spc="-20" dirty="0"/>
                <a:t> Dr. Toronto, ON. M6H 3K9</a:t>
              </a:r>
            </a:p>
            <a:p>
              <a:pPr marL="292100" lvl="2" indent="-292100" defTabSz="456727">
                <a:spcBef>
                  <a:spcPts val="400"/>
                </a:spcBef>
                <a:spcAft>
                  <a:spcPts val="400"/>
                </a:spcAft>
                <a:buSzPct val="90000"/>
                <a:buFont typeface="Arial"/>
                <a:buChar char="•"/>
                <a:defRPr/>
              </a:pPr>
              <a:r>
                <a:rPr lang="en-US" sz="2400" spc="-20" dirty="0"/>
                <a:t>They prefer to pay by </a:t>
              </a:r>
              <a:r>
                <a:rPr lang="en-US" sz="2400" b="1" spc="-20" dirty="0"/>
                <a:t>Cheque </a:t>
              </a:r>
            </a:p>
            <a:p>
              <a:pPr marL="292100" lvl="2" indent="-292100" defTabSz="456727">
                <a:spcBef>
                  <a:spcPts val="400"/>
                </a:spcBef>
                <a:spcAft>
                  <a:spcPts val="400"/>
                </a:spcAft>
                <a:buSzPct val="90000"/>
                <a:buFont typeface="Arial"/>
                <a:buChar char="•"/>
                <a:defRPr/>
              </a:pPr>
              <a:r>
                <a:rPr lang="en-US" sz="2400" spc="-20" dirty="0"/>
                <a:t>Their invoices are due within </a:t>
              </a:r>
              <a:r>
                <a:rPr lang="en-US" sz="2400" b="1" spc="-20" dirty="0"/>
                <a:t>30 days</a:t>
              </a:r>
            </a:p>
          </p:txBody>
        </p:sp>
      </p:grpSp>
      <p:grpSp>
        <p:nvGrpSpPr>
          <p:cNvPr id="12" name="Group 11">
            <a:extLst>
              <a:ext uri="{FF2B5EF4-FFF2-40B4-BE49-F238E27FC236}">
                <a16:creationId xmlns:a16="http://schemas.microsoft.com/office/drawing/2014/main" id="{3FAFD655-6B7E-47B5-A4C2-C7C1D1EFA971}"/>
              </a:ext>
            </a:extLst>
          </p:cNvPr>
          <p:cNvGrpSpPr/>
          <p:nvPr/>
        </p:nvGrpSpPr>
        <p:grpSpPr>
          <a:xfrm>
            <a:off x="6277341" y="1638300"/>
            <a:ext cx="5334355" cy="3826689"/>
            <a:chOff x="565404" y="1638300"/>
            <a:chExt cx="5334355" cy="3826689"/>
          </a:xfrm>
        </p:grpSpPr>
        <p:sp>
          <p:nvSpPr>
            <p:cNvPr id="13" name="Oval 12">
              <a:extLst>
                <a:ext uri="{FF2B5EF4-FFF2-40B4-BE49-F238E27FC236}">
                  <a16:creationId xmlns:a16="http://schemas.microsoft.com/office/drawing/2014/main" id="{E100964C-47E0-479E-BCB0-57C786C59EBE}"/>
                </a:ext>
              </a:extLst>
            </p:cNvPr>
            <p:cNvSpPr/>
            <p:nvPr/>
          </p:nvSpPr>
          <p:spPr>
            <a:xfrm>
              <a:off x="565404" y="1638300"/>
              <a:ext cx="647700" cy="6477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2</a:t>
              </a:r>
            </a:p>
          </p:txBody>
        </p:sp>
        <p:sp>
          <p:nvSpPr>
            <p:cNvPr id="14" name="TextBox 13">
              <a:extLst>
                <a:ext uri="{FF2B5EF4-FFF2-40B4-BE49-F238E27FC236}">
                  <a16:creationId xmlns:a16="http://schemas.microsoft.com/office/drawing/2014/main" id="{50D40A71-7B2A-4769-94A6-5EE36A94A11B}"/>
                </a:ext>
              </a:extLst>
            </p:cNvPr>
            <p:cNvSpPr txBox="1"/>
            <p:nvPr/>
          </p:nvSpPr>
          <p:spPr>
            <a:xfrm>
              <a:off x="1386388" y="1638300"/>
              <a:ext cx="4513371" cy="3826689"/>
            </a:xfrm>
            <a:prstGeom prst="rect">
              <a:avLst/>
            </a:prstGeom>
            <a:noFill/>
          </p:spPr>
          <p:txBody>
            <a:bodyPr wrap="square">
              <a:spAutoFit/>
            </a:bodyPr>
            <a:lstStyle/>
            <a:p>
              <a:pPr marL="0" lvl="2" defTabSz="456727">
                <a:spcBef>
                  <a:spcPts val="400"/>
                </a:spcBef>
                <a:spcAft>
                  <a:spcPts val="400"/>
                </a:spcAft>
                <a:buSzPct val="90000"/>
                <a:defRPr/>
              </a:pPr>
              <a:r>
                <a:rPr lang="en-US" sz="2400" spc="-20" dirty="0"/>
                <a:t>Add a new customer named </a:t>
              </a:r>
              <a:r>
                <a:rPr lang="en-US" sz="2400" b="1" spc="-20" dirty="0"/>
                <a:t>Excellent Events</a:t>
              </a:r>
            </a:p>
            <a:p>
              <a:pPr marL="292100" lvl="2" indent="-292100" defTabSz="456727">
                <a:spcBef>
                  <a:spcPts val="400"/>
                </a:spcBef>
                <a:spcAft>
                  <a:spcPts val="400"/>
                </a:spcAft>
                <a:buSzPct val="90000"/>
                <a:buFont typeface="Arial"/>
                <a:buChar char="•"/>
                <a:defRPr/>
              </a:pPr>
              <a:r>
                <a:rPr lang="en-US" sz="2400" spc="-20" dirty="0"/>
                <a:t>Address is </a:t>
              </a:r>
              <a:r>
                <a:rPr lang="en-US" sz="2400" b="1" spc="-20" dirty="0"/>
                <a:t>- 36 Bay St. Toronto, ON. M6H 3K5</a:t>
              </a:r>
            </a:p>
            <a:p>
              <a:pPr marL="292100" lvl="2" indent="-292100" defTabSz="456727">
                <a:spcBef>
                  <a:spcPts val="400"/>
                </a:spcBef>
                <a:spcAft>
                  <a:spcPts val="400"/>
                </a:spcAft>
                <a:buSzPct val="90000"/>
                <a:buFont typeface="Arial"/>
                <a:buChar char="•"/>
                <a:defRPr/>
              </a:pPr>
              <a:r>
                <a:rPr lang="en-US" sz="2400" spc="-20" dirty="0"/>
                <a:t>They prefer to pay by </a:t>
              </a:r>
              <a:r>
                <a:rPr lang="en-US" sz="2400" b="1" spc="-20" dirty="0"/>
                <a:t>Credit Card</a:t>
              </a:r>
            </a:p>
            <a:p>
              <a:pPr marL="292100" lvl="2" indent="-292100" defTabSz="456727">
                <a:spcBef>
                  <a:spcPts val="400"/>
                </a:spcBef>
                <a:spcAft>
                  <a:spcPts val="400"/>
                </a:spcAft>
                <a:buSzPct val="90000"/>
                <a:buFont typeface="Arial"/>
                <a:buChar char="•"/>
                <a:defRPr/>
              </a:pPr>
              <a:r>
                <a:rPr lang="en-US" sz="2400" spc="-20" dirty="0"/>
                <a:t>Their invoices are due within </a:t>
              </a:r>
              <a:r>
                <a:rPr lang="en-US" sz="2400" b="1" spc="-20" dirty="0"/>
                <a:t>30 days</a:t>
              </a:r>
            </a:p>
            <a:p>
              <a:pPr marL="292100" lvl="2" indent="-292100" defTabSz="456727">
                <a:spcBef>
                  <a:spcPts val="400"/>
                </a:spcBef>
                <a:spcAft>
                  <a:spcPts val="400"/>
                </a:spcAft>
                <a:buSzPct val="90000"/>
                <a:buFont typeface="Arial"/>
                <a:buChar char="•"/>
                <a:defRPr/>
              </a:pPr>
              <a:r>
                <a:rPr lang="en-US" sz="2400" spc="-20" dirty="0"/>
                <a:t>They want their invoices “Sent later”</a:t>
              </a:r>
            </a:p>
          </p:txBody>
        </p:sp>
      </p:grpSp>
    </p:spTree>
    <p:extLst>
      <p:ext uri="{BB962C8B-B14F-4D97-AF65-F5344CB8AC3E}">
        <p14:creationId xmlns:p14="http://schemas.microsoft.com/office/powerpoint/2010/main" val="239542753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2485"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#2…Lesson 3</a:t>
            </a:r>
          </a:p>
        </p:txBody>
      </p:sp>
      <p:grpSp>
        <p:nvGrpSpPr>
          <p:cNvPr id="4" name="Group 3">
            <a:extLst>
              <a:ext uri="{FF2B5EF4-FFF2-40B4-BE49-F238E27FC236}">
                <a16:creationId xmlns:a16="http://schemas.microsoft.com/office/drawing/2014/main" id="{ACBEFBAF-0FB5-43DC-9BC9-D63BA3A36048}"/>
              </a:ext>
            </a:extLst>
          </p:cNvPr>
          <p:cNvGrpSpPr/>
          <p:nvPr/>
        </p:nvGrpSpPr>
        <p:grpSpPr>
          <a:xfrm>
            <a:off x="577129" y="1638300"/>
            <a:ext cx="5334355" cy="2985433"/>
            <a:chOff x="565404" y="1638300"/>
            <a:chExt cx="5334355" cy="2985433"/>
          </a:xfrm>
        </p:grpSpPr>
        <p:sp>
          <p:nvSpPr>
            <p:cNvPr id="2" name="Oval 1">
              <a:extLst>
                <a:ext uri="{FF2B5EF4-FFF2-40B4-BE49-F238E27FC236}">
                  <a16:creationId xmlns:a16="http://schemas.microsoft.com/office/drawing/2014/main" id="{D2B8F9DC-FF80-4F56-B7CC-A5118B8A4602}"/>
                </a:ext>
              </a:extLst>
            </p:cNvPr>
            <p:cNvSpPr/>
            <p:nvPr/>
          </p:nvSpPr>
          <p:spPr>
            <a:xfrm>
              <a:off x="565404" y="1638300"/>
              <a:ext cx="647700" cy="647700"/>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1</a:t>
              </a:r>
            </a:p>
          </p:txBody>
        </p:sp>
        <p:sp>
          <p:nvSpPr>
            <p:cNvPr id="3" name="TextBox 2">
              <a:extLst>
                <a:ext uri="{FF2B5EF4-FFF2-40B4-BE49-F238E27FC236}">
                  <a16:creationId xmlns:a16="http://schemas.microsoft.com/office/drawing/2014/main" id="{E76D7F8D-6625-43F5-97D7-3E05683367A6}"/>
                </a:ext>
              </a:extLst>
            </p:cNvPr>
            <p:cNvSpPr txBox="1"/>
            <p:nvPr/>
          </p:nvSpPr>
          <p:spPr>
            <a:xfrm>
              <a:off x="1386388" y="1638300"/>
              <a:ext cx="4513371" cy="2985433"/>
            </a:xfrm>
            <a:prstGeom prst="rect">
              <a:avLst/>
            </a:prstGeom>
            <a:noFill/>
          </p:spPr>
          <p:txBody>
            <a:bodyPr wrap="square">
              <a:spAutoFit/>
            </a:bodyPr>
            <a:lstStyle/>
            <a:p>
              <a:pPr marL="0" lvl="2" defTabSz="456727">
                <a:spcBef>
                  <a:spcPts val="400"/>
                </a:spcBef>
                <a:spcAft>
                  <a:spcPts val="400"/>
                </a:spcAft>
                <a:buSzPct val="90000"/>
                <a:defRPr/>
              </a:pPr>
              <a:r>
                <a:rPr lang="en-US" sz="2400" spc="-20" dirty="0"/>
                <a:t>Add a new customer named </a:t>
              </a:r>
              <a:r>
                <a:rPr lang="en-US" sz="2400" b="1" spc="-20" dirty="0"/>
                <a:t>Chuck Jones</a:t>
              </a:r>
            </a:p>
            <a:p>
              <a:pPr marL="292100" lvl="2" indent="-292100" defTabSz="456727">
                <a:spcBef>
                  <a:spcPts val="400"/>
                </a:spcBef>
                <a:spcAft>
                  <a:spcPts val="400"/>
                </a:spcAft>
                <a:buSzPct val="90000"/>
                <a:buFont typeface="Arial"/>
                <a:buChar char="•"/>
                <a:defRPr/>
              </a:pPr>
              <a:r>
                <a:rPr lang="en-US" sz="2400" spc="-20" dirty="0"/>
                <a:t>Address is </a:t>
              </a:r>
              <a:r>
                <a:rPr lang="en-US" sz="2400" b="1" spc="-20" dirty="0"/>
                <a:t>– 67 </a:t>
              </a:r>
              <a:r>
                <a:rPr lang="en-US" sz="2400" b="1" spc="-20" dirty="0" err="1"/>
                <a:t>Willowgate</a:t>
              </a:r>
              <a:r>
                <a:rPr lang="en-US" sz="2400" b="1" spc="-20" dirty="0"/>
                <a:t> Close  Toronto, ON. M6K 2K1</a:t>
              </a:r>
            </a:p>
            <a:p>
              <a:pPr marL="292100" lvl="2" indent="-292100" defTabSz="456727">
                <a:spcBef>
                  <a:spcPts val="400"/>
                </a:spcBef>
                <a:spcAft>
                  <a:spcPts val="400"/>
                </a:spcAft>
                <a:buSzPct val="90000"/>
                <a:buFont typeface="Arial"/>
                <a:buChar char="•"/>
                <a:defRPr/>
              </a:pPr>
              <a:r>
                <a:rPr lang="en-US" sz="2400" spc="-20" dirty="0"/>
                <a:t>They prefer to pay by </a:t>
              </a:r>
              <a:r>
                <a:rPr lang="en-US" sz="2400" b="1" spc="-20" dirty="0"/>
                <a:t>Cheque </a:t>
              </a:r>
            </a:p>
            <a:p>
              <a:pPr marL="292100" lvl="2" indent="-292100" defTabSz="456727">
                <a:spcBef>
                  <a:spcPts val="400"/>
                </a:spcBef>
                <a:spcAft>
                  <a:spcPts val="400"/>
                </a:spcAft>
                <a:buSzPct val="90000"/>
                <a:buFont typeface="Arial"/>
                <a:buChar char="•"/>
                <a:defRPr/>
              </a:pPr>
              <a:r>
                <a:rPr lang="en-US" sz="2400" spc="-20" dirty="0"/>
                <a:t>Their invoices are due within </a:t>
              </a:r>
              <a:r>
                <a:rPr lang="en-US" sz="2400" b="1" spc="-20" dirty="0"/>
                <a:t>30 days</a:t>
              </a:r>
            </a:p>
          </p:txBody>
        </p:sp>
      </p:grpSp>
      <p:grpSp>
        <p:nvGrpSpPr>
          <p:cNvPr id="12" name="Group 11">
            <a:extLst>
              <a:ext uri="{FF2B5EF4-FFF2-40B4-BE49-F238E27FC236}">
                <a16:creationId xmlns:a16="http://schemas.microsoft.com/office/drawing/2014/main" id="{3FAFD655-6B7E-47B5-A4C2-C7C1D1EFA971}"/>
              </a:ext>
            </a:extLst>
          </p:cNvPr>
          <p:cNvGrpSpPr/>
          <p:nvPr/>
        </p:nvGrpSpPr>
        <p:grpSpPr>
          <a:xfrm>
            <a:off x="6277341" y="1638300"/>
            <a:ext cx="5334355" cy="3826689"/>
            <a:chOff x="565404" y="1638300"/>
            <a:chExt cx="5334355" cy="3826689"/>
          </a:xfrm>
        </p:grpSpPr>
        <p:sp>
          <p:nvSpPr>
            <p:cNvPr id="13" name="Oval 12">
              <a:extLst>
                <a:ext uri="{FF2B5EF4-FFF2-40B4-BE49-F238E27FC236}">
                  <a16:creationId xmlns:a16="http://schemas.microsoft.com/office/drawing/2014/main" id="{E100964C-47E0-479E-BCB0-57C786C59EBE}"/>
                </a:ext>
              </a:extLst>
            </p:cNvPr>
            <p:cNvSpPr/>
            <p:nvPr/>
          </p:nvSpPr>
          <p:spPr>
            <a:xfrm>
              <a:off x="565404" y="1638300"/>
              <a:ext cx="647700" cy="647700"/>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dirty="0">
                  <a:solidFill>
                    <a:schemeClr val="bg1"/>
                  </a:solidFill>
                </a:rPr>
                <a:t>2</a:t>
              </a:r>
            </a:p>
          </p:txBody>
        </p:sp>
        <p:sp>
          <p:nvSpPr>
            <p:cNvPr id="14" name="TextBox 13">
              <a:extLst>
                <a:ext uri="{FF2B5EF4-FFF2-40B4-BE49-F238E27FC236}">
                  <a16:creationId xmlns:a16="http://schemas.microsoft.com/office/drawing/2014/main" id="{50D40A71-7B2A-4769-94A6-5EE36A94A11B}"/>
                </a:ext>
              </a:extLst>
            </p:cNvPr>
            <p:cNvSpPr txBox="1"/>
            <p:nvPr/>
          </p:nvSpPr>
          <p:spPr>
            <a:xfrm>
              <a:off x="1386388" y="1638300"/>
              <a:ext cx="4513371" cy="3826689"/>
            </a:xfrm>
            <a:prstGeom prst="rect">
              <a:avLst/>
            </a:prstGeom>
            <a:noFill/>
          </p:spPr>
          <p:txBody>
            <a:bodyPr wrap="square">
              <a:spAutoFit/>
            </a:bodyPr>
            <a:lstStyle/>
            <a:p>
              <a:pPr marL="0" lvl="2" defTabSz="456727">
                <a:spcBef>
                  <a:spcPts val="400"/>
                </a:spcBef>
                <a:spcAft>
                  <a:spcPts val="400"/>
                </a:spcAft>
                <a:buSzPct val="90000"/>
                <a:defRPr/>
              </a:pPr>
              <a:r>
                <a:rPr lang="en-US" sz="2400" spc="-20" dirty="0"/>
                <a:t>Add a new customer named </a:t>
              </a:r>
              <a:r>
                <a:rPr lang="en-US" sz="2400" b="1" spc="-20" dirty="0"/>
                <a:t>Foody Food Company</a:t>
              </a:r>
            </a:p>
            <a:p>
              <a:pPr marL="292100" lvl="2" indent="-292100" defTabSz="456727">
                <a:spcBef>
                  <a:spcPts val="400"/>
                </a:spcBef>
                <a:spcAft>
                  <a:spcPts val="400"/>
                </a:spcAft>
                <a:buSzPct val="90000"/>
                <a:buFont typeface="Arial"/>
                <a:buChar char="•"/>
                <a:defRPr/>
              </a:pPr>
              <a:r>
                <a:rPr lang="en-US" sz="2400" spc="-20" dirty="0"/>
                <a:t>Address is </a:t>
              </a:r>
              <a:r>
                <a:rPr lang="en-US" sz="2400" b="1" spc="-20" dirty="0"/>
                <a:t>– 58 Eglinton Toronto, ON. M6H 3K9</a:t>
              </a:r>
            </a:p>
            <a:p>
              <a:pPr marL="292100" lvl="2" indent="-292100" defTabSz="456727">
                <a:spcBef>
                  <a:spcPts val="400"/>
                </a:spcBef>
                <a:spcAft>
                  <a:spcPts val="400"/>
                </a:spcAft>
                <a:buSzPct val="90000"/>
                <a:buFont typeface="Arial"/>
                <a:buChar char="•"/>
                <a:defRPr/>
              </a:pPr>
              <a:r>
                <a:rPr lang="en-US" sz="2400" spc="-20" dirty="0"/>
                <a:t>They prefer to pay by </a:t>
              </a:r>
              <a:r>
                <a:rPr lang="en-US" sz="2400" b="1" spc="-20" dirty="0"/>
                <a:t>Cheque</a:t>
              </a:r>
            </a:p>
            <a:p>
              <a:pPr marL="292100" lvl="2" indent="-292100" defTabSz="456727">
                <a:spcBef>
                  <a:spcPts val="400"/>
                </a:spcBef>
                <a:spcAft>
                  <a:spcPts val="400"/>
                </a:spcAft>
                <a:buSzPct val="90000"/>
                <a:buFont typeface="Arial"/>
                <a:buChar char="•"/>
                <a:defRPr/>
              </a:pPr>
              <a:r>
                <a:rPr lang="en-US" sz="2400" spc="-20" dirty="0"/>
                <a:t>Their invoices are due within </a:t>
              </a:r>
              <a:r>
                <a:rPr lang="en-US" sz="2400" b="1" spc="-20" dirty="0"/>
                <a:t>30 days</a:t>
              </a:r>
            </a:p>
            <a:p>
              <a:pPr marL="292100" lvl="2" indent="-292100" defTabSz="456727">
                <a:spcBef>
                  <a:spcPts val="400"/>
                </a:spcBef>
                <a:spcAft>
                  <a:spcPts val="400"/>
                </a:spcAft>
                <a:buSzPct val="90000"/>
                <a:buFont typeface="Arial"/>
                <a:buChar char="•"/>
                <a:defRPr/>
              </a:pPr>
              <a:r>
                <a:rPr lang="en-US" sz="2400" spc="-20" dirty="0"/>
                <a:t>They want their invoices “Sent later”</a:t>
              </a:r>
            </a:p>
          </p:txBody>
        </p:sp>
      </p:grpSp>
    </p:spTree>
    <p:extLst>
      <p:ext uri="{BB962C8B-B14F-4D97-AF65-F5344CB8AC3E}">
        <p14:creationId xmlns:p14="http://schemas.microsoft.com/office/powerpoint/2010/main" val="189216641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350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Purpose of Products &amp; Services List</a:t>
            </a:r>
          </a:p>
        </p:txBody>
      </p:sp>
      <p:grpSp>
        <p:nvGrpSpPr>
          <p:cNvPr id="9" name="Group 8">
            <a:extLst>
              <a:ext uri="{FF2B5EF4-FFF2-40B4-BE49-F238E27FC236}">
                <a16:creationId xmlns:a16="http://schemas.microsoft.com/office/drawing/2014/main" id="{29E1A2C8-7794-4695-9E58-B6DFCA40B371}"/>
              </a:ext>
            </a:extLst>
          </p:cNvPr>
          <p:cNvGrpSpPr/>
          <p:nvPr/>
        </p:nvGrpSpPr>
        <p:grpSpPr>
          <a:xfrm>
            <a:off x="448215" y="1581009"/>
            <a:ext cx="2622194" cy="3892866"/>
            <a:chOff x="569406" y="1418171"/>
            <a:chExt cx="2465894" cy="3892866"/>
          </a:xfrm>
        </p:grpSpPr>
        <p:grpSp>
          <p:nvGrpSpPr>
            <p:cNvPr id="5" name="Group 4">
              <a:extLst>
                <a:ext uri="{FF2B5EF4-FFF2-40B4-BE49-F238E27FC236}">
                  <a16:creationId xmlns:a16="http://schemas.microsoft.com/office/drawing/2014/main" id="{4DF5D034-DA32-4F2D-9C8E-BA882A9EDD94}"/>
                </a:ext>
              </a:extLst>
            </p:cNvPr>
            <p:cNvGrpSpPr/>
            <p:nvPr/>
          </p:nvGrpSpPr>
          <p:grpSpPr>
            <a:xfrm>
              <a:off x="569406" y="1887341"/>
              <a:ext cx="2465894" cy="3423696"/>
              <a:chOff x="569406" y="1544441"/>
              <a:chExt cx="3405694" cy="3423696"/>
            </a:xfrm>
          </p:grpSpPr>
          <p:sp>
            <p:nvSpPr>
              <p:cNvPr id="25" name="Rectangle 24">
                <a:extLst>
                  <a:ext uri="{FF2B5EF4-FFF2-40B4-BE49-F238E27FC236}">
                    <a16:creationId xmlns:a16="http://schemas.microsoft.com/office/drawing/2014/main" id="{27BFDCAE-AABC-4F7C-A761-BD13A91C2334}"/>
                  </a:ext>
                </a:extLst>
              </p:cNvPr>
              <p:cNvSpPr/>
              <p:nvPr/>
            </p:nvSpPr>
            <p:spPr>
              <a:xfrm>
                <a:off x="569406" y="1544441"/>
                <a:ext cx="3405694" cy="3423696"/>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4" name="TextBox 23">
                <a:extLst>
                  <a:ext uri="{FF2B5EF4-FFF2-40B4-BE49-F238E27FC236}">
                    <a16:creationId xmlns:a16="http://schemas.microsoft.com/office/drawing/2014/main" id="{9305F7AB-55C4-4266-9062-353EDDAFF063}"/>
                  </a:ext>
                </a:extLst>
              </p:cNvPr>
              <p:cNvSpPr txBox="1"/>
              <p:nvPr/>
            </p:nvSpPr>
            <p:spPr>
              <a:xfrm>
                <a:off x="594986" y="2330691"/>
                <a:ext cx="3354537" cy="1554272"/>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pc="-20" dirty="0"/>
                  <a:t>Makes it easy for you to fill out forms when you add a detailed list of each product or service you sell to customers.</a:t>
                </a:r>
              </a:p>
            </p:txBody>
          </p:sp>
        </p:grpSp>
        <p:sp>
          <p:nvSpPr>
            <p:cNvPr id="7" name="Oval 6">
              <a:extLst>
                <a:ext uri="{FF2B5EF4-FFF2-40B4-BE49-F238E27FC236}">
                  <a16:creationId xmlns:a16="http://schemas.microsoft.com/office/drawing/2014/main" id="{3C343A5C-1251-4236-9F4D-A42F9D0AE17E}"/>
                </a:ext>
              </a:extLst>
            </p:cNvPr>
            <p:cNvSpPr/>
            <p:nvPr/>
          </p:nvSpPr>
          <p:spPr>
            <a:xfrm>
              <a:off x="1307053" y="1418171"/>
              <a:ext cx="990600" cy="105156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01</a:t>
              </a:r>
              <a:endParaRPr lang="en-HK" sz="3600" b="1" dirty="0">
                <a:solidFill>
                  <a:schemeClr val="bg1"/>
                </a:solidFill>
              </a:endParaRPr>
            </a:p>
          </p:txBody>
        </p:sp>
      </p:grpSp>
      <p:grpSp>
        <p:nvGrpSpPr>
          <p:cNvPr id="28" name="Group 27">
            <a:extLst>
              <a:ext uri="{FF2B5EF4-FFF2-40B4-BE49-F238E27FC236}">
                <a16:creationId xmlns:a16="http://schemas.microsoft.com/office/drawing/2014/main" id="{38803F04-9C8B-4665-B15D-60421826B9EB}"/>
              </a:ext>
            </a:extLst>
          </p:cNvPr>
          <p:cNvGrpSpPr/>
          <p:nvPr/>
        </p:nvGrpSpPr>
        <p:grpSpPr>
          <a:xfrm>
            <a:off x="3338282" y="1581009"/>
            <a:ext cx="2622194" cy="3892866"/>
            <a:chOff x="569406" y="1418171"/>
            <a:chExt cx="2465894" cy="3892866"/>
          </a:xfrm>
        </p:grpSpPr>
        <p:grpSp>
          <p:nvGrpSpPr>
            <p:cNvPr id="29" name="Group 28">
              <a:extLst>
                <a:ext uri="{FF2B5EF4-FFF2-40B4-BE49-F238E27FC236}">
                  <a16:creationId xmlns:a16="http://schemas.microsoft.com/office/drawing/2014/main" id="{A4F1C6B9-DD5B-4F02-AE05-0B5F08CE833E}"/>
                </a:ext>
              </a:extLst>
            </p:cNvPr>
            <p:cNvGrpSpPr/>
            <p:nvPr/>
          </p:nvGrpSpPr>
          <p:grpSpPr>
            <a:xfrm>
              <a:off x="569406" y="1887341"/>
              <a:ext cx="2465894" cy="3423696"/>
              <a:chOff x="569406" y="1544441"/>
              <a:chExt cx="3405694" cy="3423696"/>
            </a:xfrm>
          </p:grpSpPr>
          <p:sp>
            <p:nvSpPr>
              <p:cNvPr id="31" name="Rectangle 30">
                <a:extLst>
                  <a:ext uri="{FF2B5EF4-FFF2-40B4-BE49-F238E27FC236}">
                    <a16:creationId xmlns:a16="http://schemas.microsoft.com/office/drawing/2014/main" id="{FE45CBB1-C679-4C96-8D9F-7D98E85B6902}"/>
                  </a:ext>
                </a:extLst>
              </p:cNvPr>
              <p:cNvSpPr/>
              <p:nvPr/>
            </p:nvSpPr>
            <p:spPr>
              <a:xfrm>
                <a:off x="569406" y="1544441"/>
                <a:ext cx="3405694" cy="3423696"/>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4" name="TextBox 33">
                <a:extLst>
                  <a:ext uri="{FF2B5EF4-FFF2-40B4-BE49-F238E27FC236}">
                    <a16:creationId xmlns:a16="http://schemas.microsoft.com/office/drawing/2014/main" id="{E327C729-2297-417D-A79A-1A236B1A52C1}"/>
                  </a:ext>
                </a:extLst>
              </p:cNvPr>
              <p:cNvSpPr txBox="1"/>
              <p:nvPr/>
            </p:nvSpPr>
            <p:spPr>
              <a:xfrm>
                <a:off x="594986" y="2330691"/>
                <a:ext cx="3354537" cy="2431435"/>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pc="-20" dirty="0"/>
                  <a:t>Link to accounts in QuickBooks Online. Creates the journal entry based on the form type and the accounts linked to the items on the form. Assists with the “behind the scenes” accounting.</a:t>
                </a:r>
              </a:p>
            </p:txBody>
          </p:sp>
        </p:grpSp>
        <p:sp>
          <p:nvSpPr>
            <p:cNvPr id="30" name="Oval 29">
              <a:extLst>
                <a:ext uri="{FF2B5EF4-FFF2-40B4-BE49-F238E27FC236}">
                  <a16:creationId xmlns:a16="http://schemas.microsoft.com/office/drawing/2014/main" id="{D3DE57A3-DBF1-40A1-946D-95E3823F3D94}"/>
                </a:ext>
              </a:extLst>
            </p:cNvPr>
            <p:cNvSpPr/>
            <p:nvPr/>
          </p:nvSpPr>
          <p:spPr>
            <a:xfrm>
              <a:off x="1307053" y="1418171"/>
              <a:ext cx="990600" cy="1051560"/>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02</a:t>
              </a:r>
              <a:endParaRPr lang="en-HK" sz="3600" b="1" dirty="0">
                <a:solidFill>
                  <a:schemeClr val="bg1"/>
                </a:solidFill>
              </a:endParaRPr>
            </a:p>
          </p:txBody>
        </p:sp>
      </p:grpSp>
      <p:grpSp>
        <p:nvGrpSpPr>
          <p:cNvPr id="35" name="Group 34">
            <a:extLst>
              <a:ext uri="{FF2B5EF4-FFF2-40B4-BE49-F238E27FC236}">
                <a16:creationId xmlns:a16="http://schemas.microsoft.com/office/drawing/2014/main" id="{9E22415D-203B-4DB0-9AE0-A05F823527FE}"/>
              </a:ext>
            </a:extLst>
          </p:cNvPr>
          <p:cNvGrpSpPr/>
          <p:nvPr/>
        </p:nvGrpSpPr>
        <p:grpSpPr>
          <a:xfrm>
            <a:off x="6228348" y="1581009"/>
            <a:ext cx="2622194" cy="3892866"/>
            <a:chOff x="569406" y="1418171"/>
            <a:chExt cx="2465894" cy="3892866"/>
          </a:xfrm>
        </p:grpSpPr>
        <p:grpSp>
          <p:nvGrpSpPr>
            <p:cNvPr id="36" name="Group 35">
              <a:extLst>
                <a:ext uri="{FF2B5EF4-FFF2-40B4-BE49-F238E27FC236}">
                  <a16:creationId xmlns:a16="http://schemas.microsoft.com/office/drawing/2014/main" id="{688B4B25-45D5-4F48-85C1-D4044EA3AA71}"/>
                </a:ext>
              </a:extLst>
            </p:cNvPr>
            <p:cNvGrpSpPr/>
            <p:nvPr/>
          </p:nvGrpSpPr>
          <p:grpSpPr>
            <a:xfrm>
              <a:off x="569406" y="1887341"/>
              <a:ext cx="2465894" cy="3423696"/>
              <a:chOff x="569406" y="1544441"/>
              <a:chExt cx="3405694" cy="3423696"/>
            </a:xfrm>
          </p:grpSpPr>
          <p:sp>
            <p:nvSpPr>
              <p:cNvPr id="38" name="Rectangle 37">
                <a:extLst>
                  <a:ext uri="{FF2B5EF4-FFF2-40B4-BE49-F238E27FC236}">
                    <a16:creationId xmlns:a16="http://schemas.microsoft.com/office/drawing/2014/main" id="{7EA6D854-3FA4-462A-9505-EC1656F6C039}"/>
                  </a:ext>
                </a:extLst>
              </p:cNvPr>
              <p:cNvSpPr/>
              <p:nvPr/>
            </p:nvSpPr>
            <p:spPr>
              <a:xfrm>
                <a:off x="569406" y="1544441"/>
                <a:ext cx="3405694" cy="3423696"/>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9" name="TextBox 38">
                <a:extLst>
                  <a:ext uri="{FF2B5EF4-FFF2-40B4-BE49-F238E27FC236}">
                    <a16:creationId xmlns:a16="http://schemas.microsoft.com/office/drawing/2014/main" id="{A0FFB6A9-8D40-43E5-93DF-8A80A916C99E}"/>
                  </a:ext>
                </a:extLst>
              </p:cNvPr>
              <p:cNvSpPr txBox="1"/>
              <p:nvPr/>
            </p:nvSpPr>
            <p:spPr>
              <a:xfrm>
                <a:off x="594986" y="2330691"/>
                <a:ext cx="3354537" cy="969496"/>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pc="-20" dirty="0"/>
                  <a:t>Helps make reporting on products and services easy.</a:t>
                </a:r>
              </a:p>
            </p:txBody>
          </p:sp>
        </p:grpSp>
        <p:sp>
          <p:nvSpPr>
            <p:cNvPr id="37" name="Oval 36">
              <a:extLst>
                <a:ext uri="{FF2B5EF4-FFF2-40B4-BE49-F238E27FC236}">
                  <a16:creationId xmlns:a16="http://schemas.microsoft.com/office/drawing/2014/main" id="{C49D5E0B-FE90-4A63-817B-1F5A539DA0F0}"/>
                </a:ext>
              </a:extLst>
            </p:cNvPr>
            <p:cNvSpPr/>
            <p:nvPr/>
          </p:nvSpPr>
          <p:spPr>
            <a:xfrm>
              <a:off x="1307053" y="1418171"/>
              <a:ext cx="990600" cy="1051560"/>
            </a:xfrm>
            <a:prstGeom prst="ellipse">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03</a:t>
              </a:r>
              <a:endParaRPr lang="en-HK" sz="3600" b="1" dirty="0">
                <a:solidFill>
                  <a:schemeClr val="bg1"/>
                </a:solidFill>
              </a:endParaRPr>
            </a:p>
          </p:txBody>
        </p:sp>
      </p:grpSp>
      <p:grpSp>
        <p:nvGrpSpPr>
          <p:cNvPr id="40" name="Group 39">
            <a:extLst>
              <a:ext uri="{FF2B5EF4-FFF2-40B4-BE49-F238E27FC236}">
                <a16:creationId xmlns:a16="http://schemas.microsoft.com/office/drawing/2014/main" id="{4CAE6ED3-AEBE-44D1-AF7D-EC113EEE8C7B}"/>
              </a:ext>
            </a:extLst>
          </p:cNvPr>
          <p:cNvGrpSpPr/>
          <p:nvPr/>
        </p:nvGrpSpPr>
        <p:grpSpPr>
          <a:xfrm>
            <a:off x="9118415" y="1581009"/>
            <a:ext cx="2622194" cy="3892866"/>
            <a:chOff x="569406" y="1418171"/>
            <a:chExt cx="2465894" cy="3892866"/>
          </a:xfrm>
        </p:grpSpPr>
        <p:grpSp>
          <p:nvGrpSpPr>
            <p:cNvPr id="41" name="Group 40">
              <a:extLst>
                <a:ext uri="{FF2B5EF4-FFF2-40B4-BE49-F238E27FC236}">
                  <a16:creationId xmlns:a16="http://schemas.microsoft.com/office/drawing/2014/main" id="{D9710115-1D0A-4D2B-98F5-6C628529CBDF}"/>
                </a:ext>
              </a:extLst>
            </p:cNvPr>
            <p:cNvGrpSpPr/>
            <p:nvPr/>
          </p:nvGrpSpPr>
          <p:grpSpPr>
            <a:xfrm>
              <a:off x="569406" y="1887341"/>
              <a:ext cx="2465894" cy="3423696"/>
              <a:chOff x="569406" y="1544441"/>
              <a:chExt cx="3405694" cy="3423696"/>
            </a:xfrm>
          </p:grpSpPr>
          <p:sp>
            <p:nvSpPr>
              <p:cNvPr id="43" name="Rectangle 42">
                <a:extLst>
                  <a:ext uri="{FF2B5EF4-FFF2-40B4-BE49-F238E27FC236}">
                    <a16:creationId xmlns:a16="http://schemas.microsoft.com/office/drawing/2014/main" id="{7FCA4498-74D0-45A0-8DE2-3157BDD904FD}"/>
                  </a:ext>
                </a:extLst>
              </p:cNvPr>
              <p:cNvSpPr/>
              <p:nvPr/>
            </p:nvSpPr>
            <p:spPr>
              <a:xfrm>
                <a:off x="569406" y="1544441"/>
                <a:ext cx="3405694" cy="3423696"/>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44" name="TextBox 43">
                <a:extLst>
                  <a:ext uri="{FF2B5EF4-FFF2-40B4-BE49-F238E27FC236}">
                    <a16:creationId xmlns:a16="http://schemas.microsoft.com/office/drawing/2014/main" id="{CE9A6748-D152-4A24-9990-1359B4223263}"/>
                  </a:ext>
                </a:extLst>
              </p:cNvPr>
              <p:cNvSpPr txBox="1"/>
              <p:nvPr/>
            </p:nvSpPr>
            <p:spPr>
              <a:xfrm>
                <a:off x="594986" y="2330691"/>
                <a:ext cx="3354537" cy="1554272"/>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pc="-20" dirty="0"/>
                  <a:t>Allows you to track quantities purchased and sold when you use inventory (Inventory businesses)</a:t>
                </a:r>
              </a:p>
            </p:txBody>
          </p:sp>
        </p:grpSp>
        <p:sp>
          <p:nvSpPr>
            <p:cNvPr id="42" name="Oval 41">
              <a:extLst>
                <a:ext uri="{FF2B5EF4-FFF2-40B4-BE49-F238E27FC236}">
                  <a16:creationId xmlns:a16="http://schemas.microsoft.com/office/drawing/2014/main" id="{BC66C76B-9449-4A5F-BE45-A98BB8050A32}"/>
                </a:ext>
              </a:extLst>
            </p:cNvPr>
            <p:cNvSpPr/>
            <p:nvPr/>
          </p:nvSpPr>
          <p:spPr>
            <a:xfrm>
              <a:off x="1307053" y="1418171"/>
              <a:ext cx="990600" cy="1051560"/>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04</a:t>
              </a:r>
              <a:endParaRPr lang="en-HK" sz="3600" b="1" dirty="0">
                <a:solidFill>
                  <a:schemeClr val="bg1"/>
                </a:solidFill>
              </a:endParaRPr>
            </a:p>
          </p:txBody>
        </p:sp>
      </p:grpSp>
    </p:spTree>
    <p:extLst>
      <p:ext uri="{BB962C8B-B14F-4D97-AF65-F5344CB8AC3E}">
        <p14:creationId xmlns:p14="http://schemas.microsoft.com/office/powerpoint/2010/main" val="6550147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4531"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Product &amp; Service Types</a:t>
            </a:r>
          </a:p>
        </p:txBody>
      </p:sp>
      <p:grpSp>
        <p:nvGrpSpPr>
          <p:cNvPr id="2" name="Group 1">
            <a:extLst>
              <a:ext uri="{FF2B5EF4-FFF2-40B4-BE49-F238E27FC236}">
                <a16:creationId xmlns:a16="http://schemas.microsoft.com/office/drawing/2014/main" id="{81620F5B-06BE-45E5-80DB-07CEA03BA4D1}"/>
              </a:ext>
            </a:extLst>
          </p:cNvPr>
          <p:cNvGrpSpPr/>
          <p:nvPr/>
        </p:nvGrpSpPr>
        <p:grpSpPr>
          <a:xfrm>
            <a:off x="467909" y="2128449"/>
            <a:ext cx="2582806" cy="2838690"/>
            <a:chOff x="467909" y="2128449"/>
            <a:chExt cx="2582806" cy="2838690"/>
          </a:xfrm>
        </p:grpSpPr>
        <p:sp>
          <p:nvSpPr>
            <p:cNvPr id="24" name="TextBox 23">
              <a:extLst>
                <a:ext uri="{FF2B5EF4-FFF2-40B4-BE49-F238E27FC236}">
                  <a16:creationId xmlns:a16="http://schemas.microsoft.com/office/drawing/2014/main" id="{9305F7AB-55C4-4266-9062-353EDDAFF063}"/>
                </a:ext>
              </a:extLst>
            </p:cNvPr>
            <p:cNvSpPr txBox="1"/>
            <p:nvPr/>
          </p:nvSpPr>
          <p:spPr>
            <a:xfrm>
              <a:off x="467909" y="3471810"/>
              <a:ext cx="2582806" cy="461665"/>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z="2400" b="1" spc="-20" dirty="0"/>
                <a:t>Service </a:t>
              </a:r>
            </a:p>
          </p:txBody>
        </p:sp>
        <p:sp>
          <p:nvSpPr>
            <p:cNvPr id="7" name="Oval 6">
              <a:extLst>
                <a:ext uri="{FF2B5EF4-FFF2-40B4-BE49-F238E27FC236}">
                  <a16:creationId xmlns:a16="http://schemas.microsoft.com/office/drawing/2014/main" id="{3C343A5C-1251-4236-9F4D-A42F9D0AE17E}"/>
                </a:ext>
              </a:extLst>
            </p:cNvPr>
            <p:cNvSpPr/>
            <p:nvPr/>
          </p:nvSpPr>
          <p:spPr>
            <a:xfrm>
              <a:off x="1232617" y="2128449"/>
              <a:ext cx="1053389" cy="105156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01</a:t>
              </a:r>
              <a:endParaRPr lang="en-HK" sz="3600" b="1" dirty="0">
                <a:solidFill>
                  <a:schemeClr val="bg1"/>
                </a:solidFill>
              </a:endParaRPr>
            </a:p>
          </p:txBody>
        </p:sp>
        <p:sp>
          <p:nvSpPr>
            <p:cNvPr id="26" name="TextBox 25">
              <a:extLst>
                <a:ext uri="{FF2B5EF4-FFF2-40B4-BE49-F238E27FC236}">
                  <a16:creationId xmlns:a16="http://schemas.microsoft.com/office/drawing/2014/main" id="{CD10A995-8148-4EAC-AFB0-75ED10B7F648}"/>
                </a:ext>
              </a:extLst>
            </p:cNvPr>
            <p:cNvSpPr txBox="1"/>
            <p:nvPr/>
          </p:nvSpPr>
          <p:spPr>
            <a:xfrm>
              <a:off x="467909" y="3997643"/>
              <a:ext cx="2582806" cy="969496"/>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pc="-20" dirty="0"/>
                <a:t>services you provide to customers. e.g. consulting</a:t>
              </a:r>
            </a:p>
          </p:txBody>
        </p:sp>
      </p:grpSp>
      <p:grpSp>
        <p:nvGrpSpPr>
          <p:cNvPr id="3" name="Group 2">
            <a:extLst>
              <a:ext uri="{FF2B5EF4-FFF2-40B4-BE49-F238E27FC236}">
                <a16:creationId xmlns:a16="http://schemas.microsoft.com/office/drawing/2014/main" id="{2AD5CCBC-B37E-4AC2-810D-5FCACA42629C}"/>
              </a:ext>
            </a:extLst>
          </p:cNvPr>
          <p:cNvGrpSpPr/>
          <p:nvPr/>
        </p:nvGrpSpPr>
        <p:grpSpPr>
          <a:xfrm>
            <a:off x="3357976" y="2128449"/>
            <a:ext cx="2582806" cy="3131078"/>
            <a:chOff x="3357976" y="2128449"/>
            <a:chExt cx="2582806" cy="3131078"/>
          </a:xfrm>
        </p:grpSpPr>
        <p:sp>
          <p:nvSpPr>
            <p:cNvPr id="34" name="TextBox 33">
              <a:extLst>
                <a:ext uri="{FF2B5EF4-FFF2-40B4-BE49-F238E27FC236}">
                  <a16:creationId xmlns:a16="http://schemas.microsoft.com/office/drawing/2014/main" id="{E327C729-2297-417D-A79A-1A236B1A52C1}"/>
                </a:ext>
              </a:extLst>
            </p:cNvPr>
            <p:cNvSpPr txBox="1"/>
            <p:nvPr/>
          </p:nvSpPr>
          <p:spPr>
            <a:xfrm>
              <a:off x="3357976" y="3997643"/>
              <a:ext cx="2582806" cy="1261884"/>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pc="-20" dirty="0"/>
                <a:t>supplies or materials used in providing your services (e.g. food in the catering company).</a:t>
              </a:r>
            </a:p>
          </p:txBody>
        </p:sp>
        <p:sp>
          <p:nvSpPr>
            <p:cNvPr id="30" name="Oval 29">
              <a:extLst>
                <a:ext uri="{FF2B5EF4-FFF2-40B4-BE49-F238E27FC236}">
                  <a16:creationId xmlns:a16="http://schemas.microsoft.com/office/drawing/2014/main" id="{D3DE57A3-DBF1-40A1-946D-95E3823F3D94}"/>
                </a:ext>
              </a:extLst>
            </p:cNvPr>
            <p:cNvSpPr/>
            <p:nvPr/>
          </p:nvSpPr>
          <p:spPr>
            <a:xfrm>
              <a:off x="4122684" y="2128449"/>
              <a:ext cx="1053389" cy="1051560"/>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02</a:t>
              </a:r>
              <a:endParaRPr lang="en-HK" sz="3600" b="1" dirty="0">
                <a:solidFill>
                  <a:schemeClr val="bg1"/>
                </a:solidFill>
              </a:endParaRPr>
            </a:p>
          </p:txBody>
        </p:sp>
        <p:sp>
          <p:nvSpPr>
            <p:cNvPr id="27" name="TextBox 26">
              <a:extLst>
                <a:ext uri="{FF2B5EF4-FFF2-40B4-BE49-F238E27FC236}">
                  <a16:creationId xmlns:a16="http://schemas.microsoft.com/office/drawing/2014/main" id="{617A3CB2-E666-415A-AC93-049BB52EAEF8}"/>
                </a:ext>
              </a:extLst>
            </p:cNvPr>
            <p:cNvSpPr txBox="1"/>
            <p:nvPr/>
          </p:nvSpPr>
          <p:spPr>
            <a:xfrm>
              <a:off x="3357976" y="3471810"/>
              <a:ext cx="2582806" cy="461665"/>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z="2400" b="1" spc="-20" dirty="0"/>
                <a:t>Non-Inventory Part</a:t>
              </a:r>
            </a:p>
          </p:txBody>
        </p:sp>
      </p:grpSp>
      <p:grpSp>
        <p:nvGrpSpPr>
          <p:cNvPr id="9" name="Group 8">
            <a:extLst>
              <a:ext uri="{FF2B5EF4-FFF2-40B4-BE49-F238E27FC236}">
                <a16:creationId xmlns:a16="http://schemas.microsoft.com/office/drawing/2014/main" id="{F77CF0AD-A19E-46CB-886E-5C9FEFDB3607}"/>
              </a:ext>
            </a:extLst>
          </p:cNvPr>
          <p:cNvGrpSpPr/>
          <p:nvPr/>
        </p:nvGrpSpPr>
        <p:grpSpPr>
          <a:xfrm>
            <a:off x="6248042" y="2128449"/>
            <a:ext cx="2582807" cy="3131078"/>
            <a:chOff x="6248042" y="2128449"/>
            <a:chExt cx="2582807" cy="3131078"/>
          </a:xfrm>
        </p:grpSpPr>
        <p:sp>
          <p:nvSpPr>
            <p:cNvPr id="39" name="TextBox 38">
              <a:extLst>
                <a:ext uri="{FF2B5EF4-FFF2-40B4-BE49-F238E27FC236}">
                  <a16:creationId xmlns:a16="http://schemas.microsoft.com/office/drawing/2014/main" id="{A0FFB6A9-8D40-43E5-93DF-8A80A916C99E}"/>
                </a:ext>
              </a:extLst>
            </p:cNvPr>
            <p:cNvSpPr txBox="1"/>
            <p:nvPr/>
          </p:nvSpPr>
          <p:spPr>
            <a:xfrm>
              <a:off x="6248042" y="3997643"/>
              <a:ext cx="2582806" cy="1261884"/>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pc="-20" dirty="0"/>
                <a:t>inventory parts bought, tracked and sold. Keep track of inventory parts on hand.</a:t>
              </a:r>
            </a:p>
          </p:txBody>
        </p:sp>
        <p:sp>
          <p:nvSpPr>
            <p:cNvPr id="37" name="Oval 36">
              <a:extLst>
                <a:ext uri="{FF2B5EF4-FFF2-40B4-BE49-F238E27FC236}">
                  <a16:creationId xmlns:a16="http://schemas.microsoft.com/office/drawing/2014/main" id="{C49D5E0B-FE90-4A63-817B-1F5A539DA0F0}"/>
                </a:ext>
              </a:extLst>
            </p:cNvPr>
            <p:cNvSpPr/>
            <p:nvPr/>
          </p:nvSpPr>
          <p:spPr>
            <a:xfrm>
              <a:off x="7012750" y="2128449"/>
              <a:ext cx="1053389" cy="1051560"/>
            </a:xfrm>
            <a:prstGeom prst="ellipse">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03</a:t>
              </a:r>
              <a:endParaRPr lang="en-HK" sz="3600" b="1" dirty="0">
                <a:solidFill>
                  <a:schemeClr val="bg1"/>
                </a:solidFill>
              </a:endParaRPr>
            </a:p>
          </p:txBody>
        </p:sp>
        <p:sp>
          <p:nvSpPr>
            <p:cNvPr id="45" name="TextBox 44">
              <a:extLst>
                <a:ext uri="{FF2B5EF4-FFF2-40B4-BE49-F238E27FC236}">
                  <a16:creationId xmlns:a16="http://schemas.microsoft.com/office/drawing/2014/main" id="{CD580663-8331-4DBA-8344-D088438B7A8A}"/>
                </a:ext>
              </a:extLst>
            </p:cNvPr>
            <p:cNvSpPr txBox="1"/>
            <p:nvPr/>
          </p:nvSpPr>
          <p:spPr>
            <a:xfrm>
              <a:off x="6248043" y="3471810"/>
              <a:ext cx="2582806" cy="461665"/>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z="2400" b="1" spc="-20" dirty="0"/>
                <a:t>Inventory Part</a:t>
              </a:r>
            </a:p>
          </p:txBody>
        </p:sp>
      </p:grpSp>
      <p:grpSp>
        <p:nvGrpSpPr>
          <p:cNvPr id="10" name="Group 9">
            <a:extLst>
              <a:ext uri="{FF2B5EF4-FFF2-40B4-BE49-F238E27FC236}">
                <a16:creationId xmlns:a16="http://schemas.microsoft.com/office/drawing/2014/main" id="{0F078C72-84CE-491E-8066-D2076777B5BF}"/>
              </a:ext>
            </a:extLst>
          </p:cNvPr>
          <p:cNvGrpSpPr/>
          <p:nvPr/>
        </p:nvGrpSpPr>
        <p:grpSpPr>
          <a:xfrm>
            <a:off x="9138109" y="2128449"/>
            <a:ext cx="2582806" cy="2546302"/>
            <a:chOff x="9138109" y="2128449"/>
            <a:chExt cx="2582806" cy="2546302"/>
          </a:xfrm>
        </p:grpSpPr>
        <p:sp>
          <p:nvSpPr>
            <p:cNvPr id="44" name="TextBox 43">
              <a:extLst>
                <a:ext uri="{FF2B5EF4-FFF2-40B4-BE49-F238E27FC236}">
                  <a16:creationId xmlns:a16="http://schemas.microsoft.com/office/drawing/2014/main" id="{CE9A6748-D152-4A24-9990-1359B4223263}"/>
                </a:ext>
              </a:extLst>
            </p:cNvPr>
            <p:cNvSpPr txBox="1"/>
            <p:nvPr/>
          </p:nvSpPr>
          <p:spPr>
            <a:xfrm>
              <a:off x="9138109" y="3997643"/>
              <a:ext cx="2582806" cy="677108"/>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pc="-20" dirty="0"/>
                <a:t>a group or products and service.</a:t>
              </a:r>
            </a:p>
          </p:txBody>
        </p:sp>
        <p:sp>
          <p:nvSpPr>
            <p:cNvPr id="42" name="Oval 41">
              <a:extLst>
                <a:ext uri="{FF2B5EF4-FFF2-40B4-BE49-F238E27FC236}">
                  <a16:creationId xmlns:a16="http://schemas.microsoft.com/office/drawing/2014/main" id="{BC66C76B-9449-4A5F-BE45-A98BB8050A32}"/>
                </a:ext>
              </a:extLst>
            </p:cNvPr>
            <p:cNvSpPr/>
            <p:nvPr/>
          </p:nvSpPr>
          <p:spPr>
            <a:xfrm>
              <a:off x="9902817" y="2128449"/>
              <a:ext cx="1053389" cy="1051560"/>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04</a:t>
              </a:r>
              <a:endParaRPr lang="en-HK" sz="3600" b="1" dirty="0">
                <a:solidFill>
                  <a:schemeClr val="bg1"/>
                </a:solidFill>
              </a:endParaRPr>
            </a:p>
          </p:txBody>
        </p:sp>
        <p:sp>
          <p:nvSpPr>
            <p:cNvPr id="46" name="TextBox 45">
              <a:extLst>
                <a:ext uri="{FF2B5EF4-FFF2-40B4-BE49-F238E27FC236}">
                  <a16:creationId xmlns:a16="http://schemas.microsoft.com/office/drawing/2014/main" id="{2505F64F-A71F-43C3-A2F0-8CF0558474DF}"/>
                </a:ext>
              </a:extLst>
            </p:cNvPr>
            <p:cNvSpPr txBox="1"/>
            <p:nvPr/>
          </p:nvSpPr>
          <p:spPr>
            <a:xfrm>
              <a:off x="9138109" y="3471810"/>
              <a:ext cx="2582806" cy="461665"/>
            </a:xfrm>
            <a:prstGeom prst="rect">
              <a:avLst/>
            </a:prstGeom>
            <a:noFill/>
          </p:spPr>
          <p:txBody>
            <a:bodyPr wrap="square">
              <a:spAutoFit/>
            </a:bodyPr>
            <a:lstStyle/>
            <a:p>
              <a:pPr marL="0" lvl="2" algn="ctr" defTabSz="456727">
                <a:lnSpc>
                  <a:spcPct val="100000"/>
                </a:lnSpc>
                <a:spcBef>
                  <a:spcPts val="100"/>
                </a:spcBef>
                <a:spcAft>
                  <a:spcPts val="100"/>
                </a:spcAft>
                <a:buClrTx/>
                <a:buSzPct val="90000"/>
                <a:defRPr/>
              </a:pPr>
              <a:r>
                <a:rPr lang="en-US" sz="2400" b="1" spc="-20" dirty="0"/>
                <a:t>Bundles</a:t>
              </a:r>
            </a:p>
          </p:txBody>
        </p:sp>
      </p:grpSp>
      <p:grpSp>
        <p:nvGrpSpPr>
          <p:cNvPr id="4" name="Group 3">
            <a:extLst>
              <a:ext uri="{FF2B5EF4-FFF2-40B4-BE49-F238E27FC236}">
                <a16:creationId xmlns:a16="http://schemas.microsoft.com/office/drawing/2014/main" id="{D487D28C-D9CF-4EE1-8086-817A3BFA5D81}"/>
              </a:ext>
            </a:extLst>
          </p:cNvPr>
          <p:cNvGrpSpPr/>
          <p:nvPr/>
        </p:nvGrpSpPr>
        <p:grpSpPr>
          <a:xfrm>
            <a:off x="3204345" y="2099804"/>
            <a:ext cx="5780133" cy="3188368"/>
            <a:chOff x="3204345" y="1670712"/>
            <a:chExt cx="5780133" cy="3635214"/>
          </a:xfrm>
        </p:grpSpPr>
        <p:cxnSp>
          <p:nvCxnSpPr>
            <p:cNvPr id="18" name="Straight Connector 17">
              <a:extLst>
                <a:ext uri="{FF2B5EF4-FFF2-40B4-BE49-F238E27FC236}">
                  <a16:creationId xmlns:a16="http://schemas.microsoft.com/office/drawing/2014/main" id="{34A1C876-0B9E-489D-B672-219032B87F2E}"/>
                </a:ext>
              </a:extLst>
            </p:cNvPr>
            <p:cNvCxnSpPr>
              <a:cxnSpLocks/>
            </p:cNvCxnSpPr>
            <p:nvPr/>
          </p:nvCxnSpPr>
          <p:spPr>
            <a:xfrm>
              <a:off x="3204345" y="1670712"/>
              <a:ext cx="0" cy="3635214"/>
            </a:xfrm>
            <a:prstGeom prst="line">
              <a:avLst/>
            </a:prstGeom>
            <a:ln w="19050" cap="rnd">
              <a:solidFill>
                <a:schemeClr val="tx2"/>
              </a:solidFill>
              <a:prstDash val="dot"/>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E6AE94A7-FCAF-4C6D-8202-B7515F5F246D}"/>
                </a:ext>
              </a:extLst>
            </p:cNvPr>
            <p:cNvCxnSpPr>
              <a:cxnSpLocks/>
            </p:cNvCxnSpPr>
            <p:nvPr/>
          </p:nvCxnSpPr>
          <p:spPr>
            <a:xfrm>
              <a:off x="6094412" y="1670712"/>
              <a:ext cx="0" cy="3635214"/>
            </a:xfrm>
            <a:prstGeom prst="line">
              <a:avLst/>
            </a:prstGeom>
            <a:ln w="19050" cap="rnd">
              <a:solidFill>
                <a:schemeClr val="tx2"/>
              </a:solidFill>
              <a:prstDash val="dot"/>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E406CFF1-79F0-414B-AA00-FC7A468BF341}"/>
                </a:ext>
              </a:extLst>
            </p:cNvPr>
            <p:cNvCxnSpPr>
              <a:cxnSpLocks/>
            </p:cNvCxnSpPr>
            <p:nvPr/>
          </p:nvCxnSpPr>
          <p:spPr>
            <a:xfrm>
              <a:off x="8984478" y="1670712"/>
              <a:ext cx="0" cy="3635214"/>
            </a:xfrm>
            <a:prstGeom prst="line">
              <a:avLst/>
            </a:prstGeom>
            <a:ln w="19050" cap="rnd">
              <a:solidFill>
                <a:schemeClr val="tx2"/>
              </a:solidFill>
              <a:prstDash val="dot"/>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576561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474568" cy="3062287"/>
          </a:xfrm>
        </p:spPr>
        <p:txBody>
          <a:bodyPr/>
          <a:lstStyle/>
          <a:p>
            <a:pPr algn="l"/>
            <a:r>
              <a:rPr lang="en-US" dirty="0"/>
              <a:t>Add Products &amp; Services List Demo</a:t>
            </a:r>
          </a:p>
        </p:txBody>
      </p:sp>
    </p:spTree>
    <p:extLst>
      <p:ext uri="{BB962C8B-B14F-4D97-AF65-F5344CB8AC3E}">
        <p14:creationId xmlns:p14="http://schemas.microsoft.com/office/powerpoint/2010/main" val="3876342640"/>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573"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#3…Lesson 3</a:t>
            </a:r>
          </a:p>
        </p:txBody>
      </p:sp>
      <p:grpSp>
        <p:nvGrpSpPr>
          <p:cNvPr id="4" name="Group 3">
            <a:extLst>
              <a:ext uri="{FF2B5EF4-FFF2-40B4-BE49-F238E27FC236}">
                <a16:creationId xmlns:a16="http://schemas.microsoft.com/office/drawing/2014/main" id="{ACBEFBAF-0FB5-43DC-9BC9-D63BA3A36048}"/>
              </a:ext>
            </a:extLst>
          </p:cNvPr>
          <p:cNvGrpSpPr/>
          <p:nvPr/>
        </p:nvGrpSpPr>
        <p:grpSpPr>
          <a:xfrm>
            <a:off x="625255" y="1530016"/>
            <a:ext cx="10986609" cy="2041585"/>
            <a:chOff x="613530" y="1638300"/>
            <a:chExt cx="10986609" cy="2041585"/>
          </a:xfrm>
        </p:grpSpPr>
        <p:sp>
          <p:nvSpPr>
            <p:cNvPr id="2" name="Oval 1">
              <a:extLst>
                <a:ext uri="{FF2B5EF4-FFF2-40B4-BE49-F238E27FC236}">
                  <a16:creationId xmlns:a16="http://schemas.microsoft.com/office/drawing/2014/main" id="{D2B8F9DC-FF80-4F56-B7CC-A5118B8A4602}"/>
                </a:ext>
              </a:extLst>
            </p:cNvPr>
            <p:cNvSpPr/>
            <p:nvPr/>
          </p:nvSpPr>
          <p:spPr>
            <a:xfrm>
              <a:off x="613530" y="1638300"/>
              <a:ext cx="599573" cy="599573"/>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1</a:t>
              </a:r>
            </a:p>
          </p:txBody>
        </p:sp>
        <p:sp>
          <p:nvSpPr>
            <p:cNvPr id="3" name="TextBox 2">
              <a:extLst>
                <a:ext uri="{FF2B5EF4-FFF2-40B4-BE49-F238E27FC236}">
                  <a16:creationId xmlns:a16="http://schemas.microsoft.com/office/drawing/2014/main" id="{E76D7F8D-6625-43F5-97D7-3E05683367A6}"/>
                </a:ext>
              </a:extLst>
            </p:cNvPr>
            <p:cNvSpPr txBox="1"/>
            <p:nvPr/>
          </p:nvSpPr>
          <p:spPr>
            <a:xfrm>
              <a:off x="1386388" y="1638300"/>
              <a:ext cx="10213751" cy="2041585"/>
            </a:xfrm>
            <a:prstGeom prst="rect">
              <a:avLst/>
            </a:prstGeom>
            <a:noFill/>
          </p:spPr>
          <p:txBody>
            <a:bodyPr wrap="square">
              <a:spAutoFit/>
            </a:bodyPr>
            <a:lstStyle/>
            <a:p>
              <a:pPr marL="0" marR="0" lvl="2" indent="0" algn="l" defTabSz="456727" rtl="0" eaLnBrk="1" fontAlgn="auto" latinLnBrk="0" hangingPunct="1">
                <a:lnSpc>
                  <a:spcPct val="100000"/>
                </a:lnSpc>
                <a:spcBef>
                  <a:spcPts val="400"/>
                </a:spcBef>
                <a:spcAft>
                  <a:spcPts val="400"/>
                </a:spcAft>
                <a:buClrTx/>
                <a:buSzPct val="90000"/>
                <a:buFontTx/>
                <a:buNone/>
                <a:tabLst/>
                <a:defRPr/>
              </a:pPr>
              <a:r>
                <a:rPr kumimoji="0" lang="en-US" sz="2000" i="0" u="none" strike="noStrike" kern="1200" cap="none" spc="-20" normalizeH="0" baseline="0" noProof="0" dirty="0">
                  <a:ln>
                    <a:noFill/>
                  </a:ln>
                  <a:solidFill>
                    <a:srgbClr val="000000"/>
                  </a:solidFill>
                  <a:effectLst/>
                  <a:uLnTx/>
                  <a:uFillTx/>
                  <a:latin typeface="AvenirNext forINTUIT"/>
                  <a:ea typeface="+mn-ea"/>
                  <a:cs typeface="+mn-cs"/>
                </a:rPr>
                <a:t>Add a new service called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Professional DJ Services</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It tracks to the account called </a:t>
              </a:r>
              <a:r>
                <a:rPr lang="en-US" sz="2000" b="1" spc="-20" dirty="0"/>
                <a:t>Sales </a:t>
              </a:r>
              <a:r>
                <a:rPr lang="en-US" sz="2000" spc="-20" dirty="0"/>
                <a:t>on the Profit &amp; Loss Report</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It has a fixed price of </a:t>
              </a:r>
              <a:r>
                <a:rPr lang="en-US" sz="2000" b="1" spc="-20" dirty="0"/>
                <a:t>$3000.00 </a:t>
              </a:r>
              <a:r>
                <a:rPr lang="en-US" sz="2000" spc="-20" dirty="0"/>
                <a:t>and is taxable (H)</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The </a:t>
              </a:r>
              <a:r>
                <a:rPr lang="en-US" sz="2000" b="1" spc="-20" dirty="0"/>
                <a:t>Description</a:t>
              </a:r>
              <a:r>
                <a:rPr lang="en-US" sz="2000" spc="-20" dirty="0"/>
                <a:t> on the sales invoice should read:</a:t>
              </a:r>
            </a:p>
            <a:p>
              <a:pPr marL="288925" marR="0" lvl="2" defTabSz="456727" fontAlgn="auto">
                <a:lnSpc>
                  <a:spcPct val="100000"/>
                </a:lnSpc>
                <a:spcBef>
                  <a:spcPts val="400"/>
                </a:spcBef>
                <a:spcAft>
                  <a:spcPts val="400"/>
                </a:spcAft>
                <a:buClrTx/>
                <a:buSzPct val="90000"/>
                <a:tabLst/>
                <a:defRPr/>
              </a:pPr>
              <a:r>
                <a:rPr lang="en-US" sz="2000" b="1" i="1" spc="-20" dirty="0">
                  <a:solidFill>
                    <a:srgbClr val="00C1BF"/>
                  </a:solidFill>
                </a:rPr>
                <a:t>“Professional DJ Services provided by C &amp; C Music Factory”</a:t>
              </a:r>
            </a:p>
          </p:txBody>
        </p:sp>
      </p:grpSp>
      <p:grpSp>
        <p:nvGrpSpPr>
          <p:cNvPr id="18" name="Group 17">
            <a:extLst>
              <a:ext uri="{FF2B5EF4-FFF2-40B4-BE49-F238E27FC236}">
                <a16:creationId xmlns:a16="http://schemas.microsoft.com/office/drawing/2014/main" id="{A779644F-8880-44E8-8D5C-811567005786}"/>
              </a:ext>
            </a:extLst>
          </p:cNvPr>
          <p:cNvGrpSpPr/>
          <p:nvPr/>
        </p:nvGrpSpPr>
        <p:grpSpPr>
          <a:xfrm>
            <a:off x="625255" y="3912269"/>
            <a:ext cx="10986609" cy="1631216"/>
            <a:chOff x="613530" y="1638300"/>
            <a:chExt cx="10986609" cy="1631216"/>
          </a:xfrm>
        </p:grpSpPr>
        <p:sp>
          <p:nvSpPr>
            <p:cNvPr id="19" name="Oval 18">
              <a:extLst>
                <a:ext uri="{FF2B5EF4-FFF2-40B4-BE49-F238E27FC236}">
                  <a16:creationId xmlns:a16="http://schemas.microsoft.com/office/drawing/2014/main" id="{482A365A-1704-4245-9F4F-AF6999BAAB59}"/>
                </a:ext>
              </a:extLst>
            </p:cNvPr>
            <p:cNvSpPr/>
            <p:nvPr/>
          </p:nvSpPr>
          <p:spPr>
            <a:xfrm>
              <a:off x="613530" y="1638300"/>
              <a:ext cx="599573" cy="599573"/>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2</a:t>
              </a:r>
            </a:p>
          </p:txBody>
        </p:sp>
        <p:sp>
          <p:nvSpPr>
            <p:cNvPr id="20" name="TextBox 19">
              <a:extLst>
                <a:ext uri="{FF2B5EF4-FFF2-40B4-BE49-F238E27FC236}">
                  <a16:creationId xmlns:a16="http://schemas.microsoft.com/office/drawing/2014/main" id="{C037A5AD-1F06-4791-83B8-A688556F1F6D}"/>
                </a:ext>
              </a:extLst>
            </p:cNvPr>
            <p:cNvSpPr txBox="1"/>
            <p:nvPr/>
          </p:nvSpPr>
          <p:spPr>
            <a:xfrm>
              <a:off x="1386388" y="1638300"/>
              <a:ext cx="10213751" cy="1631216"/>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000" spc="-20" dirty="0"/>
                <a:t>Add a new service called </a:t>
              </a:r>
              <a:r>
                <a:rPr lang="en-US" sz="2000" b="1" spc="-20" dirty="0"/>
                <a:t>Valet Parking Service</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It tracks to the account called </a:t>
              </a:r>
              <a:r>
                <a:rPr lang="en-US" sz="2000" b="1" spc="-20" dirty="0"/>
                <a:t>Sales</a:t>
              </a:r>
              <a:r>
                <a:rPr lang="en-US" sz="2000" spc="-20" dirty="0"/>
                <a:t> on the Profit &amp; Loss Report</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The price of the service varies by customer sale but is </a:t>
              </a:r>
              <a:r>
                <a:rPr lang="en-US" sz="2000" b="1" spc="-20" dirty="0"/>
                <a:t>taxable (H)</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The </a:t>
              </a:r>
              <a:r>
                <a:rPr lang="en-US" sz="2000" b="1" spc="-20" dirty="0"/>
                <a:t>Description </a:t>
              </a:r>
              <a:r>
                <a:rPr lang="en-US" sz="2000" spc="-20" dirty="0"/>
                <a:t>on the sales invoice will be unique on every sale</a:t>
              </a:r>
            </a:p>
          </p:txBody>
        </p:sp>
      </p:grpSp>
    </p:spTree>
    <p:extLst>
      <p:ext uri="{BB962C8B-B14F-4D97-AF65-F5344CB8AC3E}">
        <p14:creationId xmlns:p14="http://schemas.microsoft.com/office/powerpoint/2010/main" val="290776781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5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#4…Lesson 3</a:t>
            </a:r>
          </a:p>
        </p:txBody>
      </p:sp>
      <p:grpSp>
        <p:nvGrpSpPr>
          <p:cNvPr id="4" name="Group 3">
            <a:extLst>
              <a:ext uri="{FF2B5EF4-FFF2-40B4-BE49-F238E27FC236}">
                <a16:creationId xmlns:a16="http://schemas.microsoft.com/office/drawing/2014/main" id="{ACBEFBAF-0FB5-43DC-9BC9-D63BA3A36048}"/>
              </a:ext>
            </a:extLst>
          </p:cNvPr>
          <p:cNvGrpSpPr/>
          <p:nvPr/>
        </p:nvGrpSpPr>
        <p:grpSpPr>
          <a:xfrm>
            <a:off x="625255" y="1530016"/>
            <a:ext cx="10986609" cy="1631216"/>
            <a:chOff x="613530" y="1638300"/>
            <a:chExt cx="10986609" cy="1631216"/>
          </a:xfrm>
        </p:grpSpPr>
        <p:sp>
          <p:nvSpPr>
            <p:cNvPr id="2" name="Oval 1">
              <a:extLst>
                <a:ext uri="{FF2B5EF4-FFF2-40B4-BE49-F238E27FC236}">
                  <a16:creationId xmlns:a16="http://schemas.microsoft.com/office/drawing/2014/main" id="{D2B8F9DC-FF80-4F56-B7CC-A5118B8A4602}"/>
                </a:ext>
              </a:extLst>
            </p:cNvPr>
            <p:cNvSpPr/>
            <p:nvPr/>
          </p:nvSpPr>
          <p:spPr>
            <a:xfrm>
              <a:off x="613530" y="1638300"/>
              <a:ext cx="599573" cy="59957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1</a:t>
              </a:r>
            </a:p>
          </p:txBody>
        </p:sp>
        <p:sp>
          <p:nvSpPr>
            <p:cNvPr id="3" name="TextBox 2">
              <a:extLst>
                <a:ext uri="{FF2B5EF4-FFF2-40B4-BE49-F238E27FC236}">
                  <a16:creationId xmlns:a16="http://schemas.microsoft.com/office/drawing/2014/main" id="{E76D7F8D-6625-43F5-97D7-3E05683367A6}"/>
                </a:ext>
              </a:extLst>
            </p:cNvPr>
            <p:cNvSpPr txBox="1"/>
            <p:nvPr/>
          </p:nvSpPr>
          <p:spPr>
            <a:xfrm>
              <a:off x="1386388" y="1638300"/>
              <a:ext cx="10213751" cy="1631216"/>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000" spc="-20" dirty="0"/>
                <a:t>Add a new service called </a:t>
              </a:r>
              <a:r>
                <a:rPr lang="en-US" sz="2000" b="1" spc="-20" dirty="0"/>
                <a:t>Food Preparation</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It tracks to the account called </a:t>
              </a:r>
              <a:r>
                <a:rPr lang="en-US" sz="2000" b="1" spc="-20" dirty="0"/>
                <a:t>Sales </a:t>
              </a:r>
              <a:r>
                <a:rPr lang="en-US" sz="2000" spc="-20" dirty="0"/>
                <a:t>on the Profit &amp; Loss Report</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There is no fixed price but it is taxable (H)</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The </a:t>
              </a:r>
              <a:r>
                <a:rPr lang="en-US" sz="2000" b="1" spc="-20" dirty="0"/>
                <a:t>Description</a:t>
              </a:r>
              <a:r>
                <a:rPr lang="en-US" sz="2000" spc="-20" dirty="0"/>
                <a:t> on the sales invoice will be entered as needed on customer invoices</a:t>
              </a:r>
            </a:p>
          </p:txBody>
        </p:sp>
      </p:grpSp>
      <p:grpSp>
        <p:nvGrpSpPr>
          <p:cNvPr id="18" name="Group 17">
            <a:extLst>
              <a:ext uri="{FF2B5EF4-FFF2-40B4-BE49-F238E27FC236}">
                <a16:creationId xmlns:a16="http://schemas.microsoft.com/office/drawing/2014/main" id="{A779644F-8880-44E8-8D5C-811567005786}"/>
              </a:ext>
            </a:extLst>
          </p:cNvPr>
          <p:cNvGrpSpPr/>
          <p:nvPr/>
        </p:nvGrpSpPr>
        <p:grpSpPr>
          <a:xfrm>
            <a:off x="625255" y="3551322"/>
            <a:ext cx="10986609" cy="1631216"/>
            <a:chOff x="613530" y="1638300"/>
            <a:chExt cx="10986609" cy="1631216"/>
          </a:xfrm>
        </p:grpSpPr>
        <p:sp>
          <p:nvSpPr>
            <p:cNvPr id="19" name="Oval 18">
              <a:extLst>
                <a:ext uri="{FF2B5EF4-FFF2-40B4-BE49-F238E27FC236}">
                  <a16:creationId xmlns:a16="http://schemas.microsoft.com/office/drawing/2014/main" id="{482A365A-1704-4245-9F4F-AF6999BAAB59}"/>
                </a:ext>
              </a:extLst>
            </p:cNvPr>
            <p:cNvSpPr/>
            <p:nvPr/>
          </p:nvSpPr>
          <p:spPr>
            <a:xfrm>
              <a:off x="613530" y="1638300"/>
              <a:ext cx="599573" cy="59957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2</a:t>
              </a:r>
            </a:p>
          </p:txBody>
        </p:sp>
        <p:sp>
          <p:nvSpPr>
            <p:cNvPr id="20" name="TextBox 19">
              <a:extLst>
                <a:ext uri="{FF2B5EF4-FFF2-40B4-BE49-F238E27FC236}">
                  <a16:creationId xmlns:a16="http://schemas.microsoft.com/office/drawing/2014/main" id="{C037A5AD-1F06-4791-83B8-A688556F1F6D}"/>
                </a:ext>
              </a:extLst>
            </p:cNvPr>
            <p:cNvSpPr txBox="1"/>
            <p:nvPr/>
          </p:nvSpPr>
          <p:spPr>
            <a:xfrm>
              <a:off x="1386388" y="1638300"/>
              <a:ext cx="10213751" cy="1631216"/>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000" spc="-20" dirty="0"/>
                <a:t>Add a new service called </a:t>
              </a:r>
              <a:r>
                <a:rPr lang="en-US" sz="2000" b="1" spc="-20" dirty="0"/>
                <a:t>Event Setup</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It tracks to the account called </a:t>
              </a:r>
              <a:r>
                <a:rPr lang="en-US" sz="2000" b="1" spc="-20" dirty="0"/>
                <a:t>Sales</a:t>
              </a:r>
              <a:r>
                <a:rPr lang="en-US" sz="2000" spc="-20" dirty="0"/>
                <a:t> on the Profit &amp; Loss Report</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The price of the service varies by customer sale but is </a:t>
              </a:r>
              <a:r>
                <a:rPr lang="en-US" sz="2000" b="1" spc="-20" dirty="0"/>
                <a:t>taxable (H)</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The </a:t>
              </a:r>
              <a:r>
                <a:rPr lang="en-US" sz="2000" b="1" spc="-20" dirty="0"/>
                <a:t>Description</a:t>
              </a:r>
              <a:r>
                <a:rPr lang="en-US" sz="2000" spc="-20" dirty="0"/>
                <a:t> on the sales invoice will read “Event Setup”</a:t>
              </a:r>
            </a:p>
          </p:txBody>
        </p:sp>
      </p:grpSp>
    </p:spTree>
    <p:extLst>
      <p:ext uri="{BB962C8B-B14F-4D97-AF65-F5344CB8AC3E}">
        <p14:creationId xmlns:p14="http://schemas.microsoft.com/office/powerpoint/2010/main" val="321655720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2912804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977"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 Placeholder 1"/>
          <p:cNvSpPr txBox="1">
            <a:spLocks/>
          </p:cNvSpPr>
          <p:nvPr/>
        </p:nvSpPr>
        <p:spPr>
          <a:xfrm>
            <a:off x="1522727" y="1642350"/>
            <a:ext cx="10057895" cy="4466172"/>
          </a:xfrm>
          <a:prstGeom prst="rect">
            <a:avLst/>
          </a:prstGeom>
        </p:spPr>
        <p:txBody>
          <a:bodyPr vert="horz" lIns="0" tIns="0" rIns="0" bIns="0" rtlCol="0">
            <a:noAutofit/>
          </a:bodyPr>
          <a:lstStyle>
            <a:lvl1pPr marL="0" indent="0" algn="l" defTabSz="342900" rtl="0" eaLnBrk="1" latinLnBrk="0" hangingPunct="1">
              <a:spcBef>
                <a:spcPts val="1350"/>
              </a:spcBef>
              <a:buFontTx/>
              <a:buNone/>
              <a:defRPr sz="2000" b="0" i="0" kern="1200" baseline="0">
                <a:solidFill>
                  <a:schemeClr val="tx2"/>
                </a:solidFill>
                <a:latin typeface="+mj-lt"/>
                <a:ea typeface="+mn-ea"/>
                <a:cs typeface="+mn-cs"/>
              </a:defRPr>
            </a:lvl1pPr>
            <a:lvl2pPr marL="102870" indent="-102870" algn="l" defTabSz="342900" rtl="0" eaLnBrk="1" latinLnBrk="0" hangingPunct="1">
              <a:spcBef>
                <a:spcPts val="450"/>
              </a:spcBef>
              <a:buClr>
                <a:schemeClr val="bg2"/>
              </a:buClr>
              <a:buSzPct val="90000"/>
              <a:buFontTx/>
              <a:buNone/>
              <a:defRPr sz="1100" kern="1200" baseline="0">
                <a:solidFill>
                  <a:schemeClr val="tx2"/>
                </a:solidFill>
                <a:latin typeface="Avenir Next Regular"/>
                <a:ea typeface="+mn-ea"/>
                <a:cs typeface="+mn-cs"/>
              </a:defRPr>
            </a:lvl2pPr>
            <a:lvl3pPr marL="102870" indent="-102870" algn="l" defTabSz="342900" rtl="0" eaLnBrk="1" latinLnBrk="0" hangingPunct="1">
              <a:spcBef>
                <a:spcPts val="750"/>
              </a:spcBef>
              <a:buClr>
                <a:schemeClr val="tx1"/>
              </a:buClr>
              <a:buSzPct val="90000"/>
              <a:buFont typeface="Arial"/>
              <a:buChar char="•"/>
              <a:defRPr sz="1100" i="0" kern="1200" baseline="0">
                <a:solidFill>
                  <a:schemeClr val="tx2"/>
                </a:solidFill>
                <a:latin typeface="Avenir Next Regular"/>
                <a:ea typeface="+mn-ea"/>
                <a:cs typeface="+mn-cs"/>
              </a:defRPr>
            </a:lvl3pPr>
            <a:lvl4pPr marL="100584" indent="0" algn="l" defTabSz="342900" rtl="0" eaLnBrk="1" latinLnBrk="0" hangingPunct="1">
              <a:spcBef>
                <a:spcPts val="750"/>
              </a:spcBef>
              <a:buClr>
                <a:schemeClr val="tx1"/>
              </a:buClr>
              <a:buSzPct val="90000"/>
              <a:buFontTx/>
              <a:buNone/>
              <a:defRPr sz="1100" i="1" kern="1200">
                <a:solidFill>
                  <a:schemeClr val="tx2"/>
                </a:solidFill>
                <a:latin typeface="Avenir Next Regular"/>
                <a:ea typeface="+mn-ea"/>
                <a:cs typeface="+mn-cs"/>
              </a:defRPr>
            </a:lvl4pPr>
            <a:lvl5pPr marL="102870" indent="0" algn="l" defTabSz="342900" rtl="0" eaLnBrk="1" latinLnBrk="0" hangingPunct="1">
              <a:spcBef>
                <a:spcPts val="750"/>
              </a:spcBef>
              <a:buClr>
                <a:schemeClr val="tx1"/>
              </a:buClr>
              <a:buSzPct val="90000"/>
              <a:buFontTx/>
              <a:buNone/>
              <a:defRPr sz="900" kern="1200" baseline="0">
                <a:solidFill>
                  <a:schemeClr val="tx2"/>
                </a:solidFill>
                <a:latin typeface="Avenir Next Regular"/>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2669"/>
              </a:spcBef>
            </a:pPr>
            <a:endParaRPr lang="en-US" sz="2100" dirty="0"/>
          </a:p>
        </p:txBody>
      </p:sp>
      <p:sp>
        <p:nvSpPr>
          <p:cNvPr id="7" name="TextBox 6">
            <a:extLst>
              <a:ext uri="{FF2B5EF4-FFF2-40B4-BE49-F238E27FC236}">
                <a16:creationId xmlns:a16="http://schemas.microsoft.com/office/drawing/2014/main" id="{5B9EED70-1AB4-44E6-93C8-D534722F64C9}"/>
              </a:ext>
            </a:extLst>
          </p:cNvPr>
          <p:cNvSpPr txBox="1"/>
          <p:nvPr/>
        </p:nvSpPr>
        <p:spPr>
          <a:xfrm>
            <a:off x="501904" y="1683520"/>
            <a:ext cx="10446182" cy="1938992"/>
          </a:xfrm>
          <a:prstGeom prst="rect">
            <a:avLst/>
          </a:prstGeom>
          <a:noFill/>
        </p:spPr>
        <p:txBody>
          <a:bodyPr wrap="square">
            <a:spAutoFit/>
          </a:bodyPr>
          <a:lstStyle/>
          <a:p>
            <a:r>
              <a:rPr lang="en-US" sz="2400" dirty="0"/>
              <a:t>Subscribe to QuickBooks as a student</a:t>
            </a:r>
            <a:br>
              <a:rPr lang="en-US" sz="2400" dirty="0"/>
            </a:br>
            <a:r>
              <a:rPr lang="en-US" sz="2400" dirty="0">
                <a:hlinkClick r:id="rId7"/>
              </a:rPr>
              <a:t>http://education.intuit.ca/education-program/students.jsp</a:t>
            </a:r>
            <a:endParaRPr lang="en-US" sz="2400" dirty="0"/>
          </a:p>
          <a:p>
            <a:endParaRPr lang="en-US" sz="2400" dirty="0"/>
          </a:p>
          <a:p>
            <a:r>
              <a:rPr lang="en-US" sz="2400" dirty="0"/>
              <a:t>In this lesson you’ll learn:</a:t>
            </a:r>
          </a:p>
          <a:p>
            <a:endParaRPr lang="en-US" sz="2400" dirty="0"/>
          </a:p>
        </p:txBody>
      </p:sp>
      <p:grpSp>
        <p:nvGrpSpPr>
          <p:cNvPr id="8" name="Group 7">
            <a:extLst>
              <a:ext uri="{FF2B5EF4-FFF2-40B4-BE49-F238E27FC236}">
                <a16:creationId xmlns:a16="http://schemas.microsoft.com/office/drawing/2014/main" id="{8033A21A-FC90-44C7-BC9E-003C8DE0BF4A}"/>
              </a:ext>
            </a:extLst>
          </p:cNvPr>
          <p:cNvGrpSpPr/>
          <p:nvPr/>
        </p:nvGrpSpPr>
        <p:grpSpPr>
          <a:xfrm>
            <a:off x="737758" y="3657601"/>
            <a:ext cx="2503834" cy="1956048"/>
            <a:chOff x="737758" y="3657601"/>
            <a:chExt cx="2503834" cy="1956048"/>
          </a:xfrm>
        </p:grpSpPr>
        <p:sp>
          <p:nvSpPr>
            <p:cNvPr id="6" name="Rectangle 5">
              <a:extLst>
                <a:ext uri="{FF2B5EF4-FFF2-40B4-BE49-F238E27FC236}">
                  <a16:creationId xmlns:a16="http://schemas.microsoft.com/office/drawing/2014/main" id="{38EC8C75-FD31-4506-93B0-D2BD86168FBE}"/>
                </a:ext>
              </a:extLst>
            </p:cNvPr>
            <p:cNvSpPr/>
            <p:nvPr/>
          </p:nvSpPr>
          <p:spPr>
            <a:xfrm>
              <a:off x="737758" y="3657601"/>
              <a:ext cx="2503834" cy="19560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835351" y="4035461"/>
              <a:ext cx="2308648" cy="1200329"/>
            </a:xfrm>
            <a:prstGeom prst="rect">
              <a:avLst/>
            </a:prstGeom>
            <a:noFill/>
          </p:spPr>
          <p:txBody>
            <a:bodyPr wrap="square">
              <a:spAutoFit/>
            </a:bodyPr>
            <a:lstStyle/>
            <a:p>
              <a:pPr algn="ctr"/>
              <a:r>
                <a:rPr lang="en-US" sz="2400" dirty="0"/>
                <a:t>How to Setup a QuickBooks Company File</a:t>
              </a:r>
            </a:p>
          </p:txBody>
        </p:sp>
      </p:grpSp>
      <p:grpSp>
        <p:nvGrpSpPr>
          <p:cNvPr id="4" name="Group 3">
            <a:extLst>
              <a:ext uri="{FF2B5EF4-FFF2-40B4-BE49-F238E27FC236}">
                <a16:creationId xmlns:a16="http://schemas.microsoft.com/office/drawing/2014/main" id="{FB098540-FEDB-4FCB-B30E-5654795B0F1B}"/>
              </a:ext>
            </a:extLst>
          </p:cNvPr>
          <p:cNvGrpSpPr/>
          <p:nvPr/>
        </p:nvGrpSpPr>
        <p:grpSpPr>
          <a:xfrm>
            <a:off x="3474249" y="3657601"/>
            <a:ext cx="2503834" cy="1956048"/>
            <a:chOff x="3474249" y="3657601"/>
            <a:chExt cx="2503834" cy="1956048"/>
          </a:xfrm>
        </p:grpSpPr>
        <p:sp>
          <p:nvSpPr>
            <p:cNvPr id="14" name="Rectangle 13">
              <a:extLst>
                <a:ext uri="{FF2B5EF4-FFF2-40B4-BE49-F238E27FC236}">
                  <a16:creationId xmlns:a16="http://schemas.microsoft.com/office/drawing/2014/main" id="{59D1E0D9-C872-4369-913A-B1CA56F37A49}"/>
                </a:ext>
              </a:extLst>
            </p:cNvPr>
            <p:cNvSpPr/>
            <p:nvPr/>
          </p:nvSpPr>
          <p:spPr>
            <a:xfrm>
              <a:off x="3474249" y="3657601"/>
              <a:ext cx="2503834" cy="19560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3571842" y="4404793"/>
              <a:ext cx="2308648" cy="461665"/>
            </a:xfrm>
            <a:prstGeom prst="rect">
              <a:avLst/>
            </a:prstGeom>
            <a:noFill/>
          </p:spPr>
          <p:txBody>
            <a:bodyPr wrap="square">
              <a:spAutoFit/>
            </a:bodyPr>
            <a:lstStyle/>
            <a:p>
              <a:pPr algn="ctr"/>
              <a:r>
                <a:rPr lang="en-US" sz="2400" dirty="0"/>
                <a:t>Import Lists</a:t>
              </a:r>
            </a:p>
          </p:txBody>
        </p:sp>
      </p:grpSp>
      <p:grpSp>
        <p:nvGrpSpPr>
          <p:cNvPr id="3" name="Group 2">
            <a:extLst>
              <a:ext uri="{FF2B5EF4-FFF2-40B4-BE49-F238E27FC236}">
                <a16:creationId xmlns:a16="http://schemas.microsoft.com/office/drawing/2014/main" id="{584927FD-7A13-4817-9EF7-469FD6DE63B1}"/>
              </a:ext>
            </a:extLst>
          </p:cNvPr>
          <p:cNvGrpSpPr/>
          <p:nvPr/>
        </p:nvGrpSpPr>
        <p:grpSpPr>
          <a:xfrm>
            <a:off x="6210741" y="3657601"/>
            <a:ext cx="2503834" cy="1956048"/>
            <a:chOff x="6210741" y="3657601"/>
            <a:chExt cx="2503834" cy="1956048"/>
          </a:xfrm>
        </p:grpSpPr>
        <p:sp>
          <p:nvSpPr>
            <p:cNvPr id="18" name="Rectangle 17">
              <a:extLst>
                <a:ext uri="{FF2B5EF4-FFF2-40B4-BE49-F238E27FC236}">
                  <a16:creationId xmlns:a16="http://schemas.microsoft.com/office/drawing/2014/main" id="{23E71880-CA0D-4AE8-BC19-455F9400ADB2}"/>
                </a:ext>
              </a:extLst>
            </p:cNvPr>
            <p:cNvSpPr/>
            <p:nvPr/>
          </p:nvSpPr>
          <p:spPr>
            <a:xfrm>
              <a:off x="6210741" y="3657601"/>
              <a:ext cx="2503834" cy="19560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6308334" y="4404793"/>
              <a:ext cx="2308648" cy="461665"/>
            </a:xfrm>
            <a:prstGeom prst="rect">
              <a:avLst/>
            </a:prstGeom>
            <a:noFill/>
          </p:spPr>
          <p:txBody>
            <a:bodyPr wrap="square">
              <a:spAutoFit/>
            </a:bodyPr>
            <a:lstStyle/>
            <a:p>
              <a:pPr algn="ctr"/>
              <a:r>
                <a:rPr lang="en-US" sz="2400" dirty="0"/>
                <a:t>Enable Sales Tax</a:t>
              </a:r>
            </a:p>
          </p:txBody>
        </p:sp>
      </p:grpSp>
      <p:grpSp>
        <p:nvGrpSpPr>
          <p:cNvPr id="2" name="Group 1">
            <a:extLst>
              <a:ext uri="{FF2B5EF4-FFF2-40B4-BE49-F238E27FC236}">
                <a16:creationId xmlns:a16="http://schemas.microsoft.com/office/drawing/2014/main" id="{23D0C2EA-C86A-48D7-90F7-2C7D3E7D3C8A}"/>
              </a:ext>
            </a:extLst>
          </p:cNvPr>
          <p:cNvGrpSpPr/>
          <p:nvPr/>
        </p:nvGrpSpPr>
        <p:grpSpPr>
          <a:xfrm>
            <a:off x="8947233" y="3657601"/>
            <a:ext cx="2503834" cy="1956048"/>
            <a:chOff x="8947233" y="3657601"/>
            <a:chExt cx="2503834" cy="1956048"/>
          </a:xfrm>
        </p:grpSpPr>
        <p:sp>
          <p:nvSpPr>
            <p:cNvPr id="23" name="Rectangle 22">
              <a:extLst>
                <a:ext uri="{FF2B5EF4-FFF2-40B4-BE49-F238E27FC236}">
                  <a16:creationId xmlns:a16="http://schemas.microsoft.com/office/drawing/2014/main" id="{081B6AD0-E0DA-4E96-BBA7-BBA22479CADC}"/>
                </a:ext>
              </a:extLst>
            </p:cNvPr>
            <p:cNvSpPr/>
            <p:nvPr/>
          </p:nvSpPr>
          <p:spPr>
            <a:xfrm>
              <a:off x="8947233" y="3657601"/>
              <a:ext cx="2503834" cy="19560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4" name="TextBox 23">
              <a:extLst>
                <a:ext uri="{FF2B5EF4-FFF2-40B4-BE49-F238E27FC236}">
                  <a16:creationId xmlns:a16="http://schemas.microsoft.com/office/drawing/2014/main" id="{E52D2FD0-4A88-4C98-AEFD-6A375081D0A6}"/>
                </a:ext>
              </a:extLst>
            </p:cNvPr>
            <p:cNvSpPr txBox="1"/>
            <p:nvPr/>
          </p:nvSpPr>
          <p:spPr>
            <a:xfrm>
              <a:off x="9044826" y="4404793"/>
              <a:ext cx="2308648" cy="461665"/>
            </a:xfrm>
            <a:prstGeom prst="rect">
              <a:avLst/>
            </a:prstGeom>
            <a:noFill/>
          </p:spPr>
          <p:txBody>
            <a:bodyPr wrap="square">
              <a:spAutoFit/>
            </a:bodyPr>
            <a:lstStyle/>
            <a:p>
              <a:pPr algn="ctr"/>
              <a:r>
                <a:rPr lang="en-US" sz="2400" dirty="0"/>
                <a:t>Setup Users</a:t>
              </a:r>
            </a:p>
          </p:txBody>
        </p:sp>
      </p:gr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Lesson 1 – Learning Objectives</a:t>
            </a:r>
          </a:p>
        </p:txBody>
      </p:sp>
    </p:spTree>
    <p:extLst>
      <p:ext uri="{BB962C8B-B14F-4D97-AF65-F5344CB8AC3E}">
        <p14:creationId xmlns:p14="http://schemas.microsoft.com/office/powerpoint/2010/main" val="274484753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59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Money-in Workflows</a:t>
            </a:r>
          </a:p>
        </p:txBody>
      </p:sp>
      <p:grpSp>
        <p:nvGrpSpPr>
          <p:cNvPr id="16" name="Group 15">
            <a:extLst>
              <a:ext uri="{FF2B5EF4-FFF2-40B4-BE49-F238E27FC236}">
                <a16:creationId xmlns:a16="http://schemas.microsoft.com/office/drawing/2014/main" id="{147B217A-491A-4349-82CE-4C2591752B59}"/>
              </a:ext>
            </a:extLst>
          </p:cNvPr>
          <p:cNvGrpSpPr/>
          <p:nvPr/>
        </p:nvGrpSpPr>
        <p:grpSpPr>
          <a:xfrm>
            <a:off x="569406" y="1688821"/>
            <a:ext cx="11042458" cy="1728148"/>
            <a:chOff x="569406" y="1544441"/>
            <a:chExt cx="11042458" cy="1728148"/>
          </a:xfrm>
        </p:grpSpPr>
        <p:sp>
          <p:nvSpPr>
            <p:cNvPr id="5" name="Rectangle 4">
              <a:extLst>
                <a:ext uri="{FF2B5EF4-FFF2-40B4-BE49-F238E27FC236}">
                  <a16:creationId xmlns:a16="http://schemas.microsoft.com/office/drawing/2014/main" id="{2EB89B7D-2245-4C46-A7EC-A5B297EBC9CA}"/>
                </a:ext>
              </a:extLst>
            </p:cNvPr>
            <p:cNvSpPr/>
            <p:nvPr/>
          </p:nvSpPr>
          <p:spPr>
            <a:xfrm>
              <a:off x="569406" y="1544441"/>
              <a:ext cx="11042458" cy="17281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7" name="TextBox 6">
              <a:extLst>
                <a:ext uri="{FF2B5EF4-FFF2-40B4-BE49-F238E27FC236}">
                  <a16:creationId xmlns:a16="http://schemas.microsoft.com/office/drawing/2014/main" id="{F847C69A-B95F-49DF-B254-F8E71BB01DDB}"/>
                </a:ext>
              </a:extLst>
            </p:cNvPr>
            <p:cNvSpPr txBox="1"/>
            <p:nvPr/>
          </p:nvSpPr>
          <p:spPr>
            <a:xfrm>
              <a:off x="832628" y="1993017"/>
              <a:ext cx="2488087" cy="830997"/>
            </a:xfrm>
            <a:prstGeom prst="rect">
              <a:avLst/>
            </a:prstGeom>
            <a:noFill/>
          </p:spPr>
          <p:txBody>
            <a:bodyPr wrap="square">
              <a:spAutoFit/>
            </a:bodyPr>
            <a:lstStyle/>
            <a:p>
              <a:pPr marL="0" marR="0" lvl="2" indent="0" algn="l"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Customer pays </a:t>
              </a:r>
              <a:b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b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at time of sale</a:t>
              </a:r>
            </a:p>
          </p:txBody>
        </p:sp>
        <p:grpSp>
          <p:nvGrpSpPr>
            <p:cNvPr id="13" name="Group 12">
              <a:extLst>
                <a:ext uri="{FF2B5EF4-FFF2-40B4-BE49-F238E27FC236}">
                  <a16:creationId xmlns:a16="http://schemas.microsoft.com/office/drawing/2014/main" id="{340CF077-ACD3-4CC1-A70E-E4AAC362295C}"/>
                </a:ext>
              </a:extLst>
            </p:cNvPr>
            <p:cNvGrpSpPr/>
            <p:nvPr/>
          </p:nvGrpSpPr>
          <p:grpSpPr>
            <a:xfrm>
              <a:off x="3573378" y="1845229"/>
              <a:ext cx="7652084" cy="1126572"/>
              <a:chOff x="3573378" y="1845229"/>
              <a:chExt cx="7652084" cy="1126572"/>
            </a:xfrm>
          </p:grpSpPr>
          <p:sp>
            <p:nvSpPr>
              <p:cNvPr id="9" name="Rectangle 8">
                <a:extLst>
                  <a:ext uri="{FF2B5EF4-FFF2-40B4-BE49-F238E27FC236}">
                    <a16:creationId xmlns:a16="http://schemas.microsoft.com/office/drawing/2014/main" id="{87096C6A-5E6F-4A3B-BBE6-6F9B2D568AB1}"/>
                  </a:ext>
                </a:extLst>
              </p:cNvPr>
              <p:cNvSpPr/>
              <p:nvPr/>
            </p:nvSpPr>
            <p:spPr>
              <a:xfrm>
                <a:off x="3573378" y="1845229"/>
                <a:ext cx="316430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US" sz="2400" b="1" spc="-20" dirty="0">
                    <a:solidFill>
                      <a:srgbClr val="000000"/>
                    </a:solidFill>
                    <a:latin typeface="AvenirNext forINTUIT"/>
                  </a:rPr>
                  <a:t>Sales Receipt</a:t>
                </a:r>
              </a:p>
            </p:txBody>
          </p:sp>
          <p:sp>
            <p:nvSpPr>
              <p:cNvPr id="17" name="Rectangle 16">
                <a:extLst>
                  <a:ext uri="{FF2B5EF4-FFF2-40B4-BE49-F238E27FC236}">
                    <a16:creationId xmlns:a16="http://schemas.microsoft.com/office/drawing/2014/main" id="{EC6A96FD-3147-4304-B1F1-F3B29C3F7942}"/>
                  </a:ext>
                </a:extLst>
              </p:cNvPr>
              <p:cNvSpPr/>
              <p:nvPr/>
            </p:nvSpPr>
            <p:spPr>
              <a:xfrm>
                <a:off x="8061157" y="1845229"/>
                <a:ext cx="316430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pPr>
                <a:r>
                  <a:rPr lang="en-US" sz="2400" b="1" spc="-20" dirty="0">
                    <a:solidFill>
                      <a:srgbClr val="000000"/>
                    </a:solidFill>
                    <a:latin typeface="AvenirNext forINTUIT"/>
                  </a:rPr>
                  <a:t>Make Deposit</a:t>
                </a:r>
              </a:p>
            </p:txBody>
          </p:sp>
          <p:sp>
            <p:nvSpPr>
              <p:cNvPr id="10" name="Isosceles Triangle 9">
                <a:extLst>
                  <a:ext uri="{FF2B5EF4-FFF2-40B4-BE49-F238E27FC236}">
                    <a16:creationId xmlns:a16="http://schemas.microsoft.com/office/drawing/2014/main" id="{409CA696-97A2-4D5F-A936-268C68D7C9DF}"/>
                  </a:ext>
                </a:extLst>
              </p:cNvPr>
              <p:cNvSpPr/>
              <p:nvPr/>
            </p:nvSpPr>
            <p:spPr>
              <a:xfrm rot="5400000">
                <a:off x="7062537" y="2246089"/>
                <a:ext cx="673768" cy="324853"/>
              </a:xfrm>
              <a:prstGeom prst="triangl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grpSp>
      <p:grpSp>
        <p:nvGrpSpPr>
          <p:cNvPr id="15" name="Group 14">
            <a:extLst>
              <a:ext uri="{FF2B5EF4-FFF2-40B4-BE49-F238E27FC236}">
                <a16:creationId xmlns:a16="http://schemas.microsoft.com/office/drawing/2014/main" id="{8515D495-B70A-4371-9E2E-520BC22D9F6B}"/>
              </a:ext>
            </a:extLst>
          </p:cNvPr>
          <p:cNvGrpSpPr/>
          <p:nvPr/>
        </p:nvGrpSpPr>
        <p:grpSpPr>
          <a:xfrm>
            <a:off x="569406" y="3777917"/>
            <a:ext cx="11042458" cy="1728148"/>
            <a:chOff x="569406" y="3585411"/>
            <a:chExt cx="11042458" cy="1728148"/>
          </a:xfrm>
        </p:grpSpPr>
        <p:sp>
          <p:nvSpPr>
            <p:cNvPr id="21" name="Rectangle 20">
              <a:extLst>
                <a:ext uri="{FF2B5EF4-FFF2-40B4-BE49-F238E27FC236}">
                  <a16:creationId xmlns:a16="http://schemas.microsoft.com/office/drawing/2014/main" id="{FB269497-6123-4C7B-8236-5E4D99B8A843}"/>
                </a:ext>
              </a:extLst>
            </p:cNvPr>
            <p:cNvSpPr/>
            <p:nvPr/>
          </p:nvSpPr>
          <p:spPr>
            <a:xfrm>
              <a:off x="569406" y="3585411"/>
              <a:ext cx="11042458" cy="17281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2" name="TextBox 21">
              <a:extLst>
                <a:ext uri="{FF2B5EF4-FFF2-40B4-BE49-F238E27FC236}">
                  <a16:creationId xmlns:a16="http://schemas.microsoft.com/office/drawing/2014/main" id="{9C034515-00FF-45C2-8E46-924CAA4C7265}"/>
                </a:ext>
              </a:extLst>
            </p:cNvPr>
            <p:cNvSpPr txBox="1"/>
            <p:nvPr/>
          </p:nvSpPr>
          <p:spPr>
            <a:xfrm>
              <a:off x="832628" y="4033987"/>
              <a:ext cx="2488087" cy="830997"/>
            </a:xfrm>
            <a:prstGeom prst="rect">
              <a:avLst/>
            </a:prstGeom>
            <a:noFill/>
          </p:spPr>
          <p:txBody>
            <a:bodyPr wrap="square">
              <a:spAutoFit/>
            </a:bodyPr>
            <a:lstStyle/>
            <a:p>
              <a:pPr marL="0" marR="0" lvl="2" indent="0" algn="l"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Customer has </a:t>
              </a:r>
              <a:b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b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XX days to pay</a:t>
              </a:r>
            </a:p>
          </p:txBody>
        </p:sp>
        <p:sp>
          <p:nvSpPr>
            <p:cNvPr id="24" name="Rectangle 23">
              <a:extLst>
                <a:ext uri="{FF2B5EF4-FFF2-40B4-BE49-F238E27FC236}">
                  <a16:creationId xmlns:a16="http://schemas.microsoft.com/office/drawing/2014/main" id="{6C5F42C3-76FE-4CDA-8ED9-530CD535BFF2}"/>
                </a:ext>
              </a:extLst>
            </p:cNvPr>
            <p:cNvSpPr/>
            <p:nvPr/>
          </p:nvSpPr>
          <p:spPr>
            <a:xfrm>
              <a:off x="3573378" y="3886199"/>
              <a:ext cx="193708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US" sz="2400" b="1" spc="-20" dirty="0">
                  <a:solidFill>
                    <a:srgbClr val="000000"/>
                  </a:solidFill>
                  <a:latin typeface="AvenirNext forINTUIT"/>
                </a:rPr>
                <a:t>Invoice</a:t>
              </a:r>
            </a:p>
          </p:txBody>
        </p:sp>
        <p:sp>
          <p:nvSpPr>
            <p:cNvPr id="26" name="Isosceles Triangle 25">
              <a:extLst>
                <a:ext uri="{FF2B5EF4-FFF2-40B4-BE49-F238E27FC236}">
                  <a16:creationId xmlns:a16="http://schemas.microsoft.com/office/drawing/2014/main" id="{A2A233F1-877D-47FA-A846-09FCA8F6BE1E}"/>
                </a:ext>
              </a:extLst>
            </p:cNvPr>
            <p:cNvSpPr/>
            <p:nvPr/>
          </p:nvSpPr>
          <p:spPr>
            <a:xfrm rot="5400000">
              <a:off x="5633787" y="4287060"/>
              <a:ext cx="673768" cy="324853"/>
            </a:xfrm>
            <a:prstGeom prst="triangl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27" name="Rectangle 26">
              <a:extLst>
                <a:ext uri="{FF2B5EF4-FFF2-40B4-BE49-F238E27FC236}">
                  <a16:creationId xmlns:a16="http://schemas.microsoft.com/office/drawing/2014/main" id="{9E0D5C7E-7EE2-46DD-81DF-C551BF483D95}"/>
                </a:ext>
              </a:extLst>
            </p:cNvPr>
            <p:cNvSpPr/>
            <p:nvPr/>
          </p:nvSpPr>
          <p:spPr>
            <a:xfrm>
              <a:off x="6430878" y="3886199"/>
              <a:ext cx="193708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US" sz="2400" b="1" spc="-20" dirty="0">
                  <a:solidFill>
                    <a:srgbClr val="000000"/>
                  </a:solidFill>
                  <a:latin typeface="AvenirNext forINTUIT"/>
                </a:rPr>
                <a:t>Receive Payment</a:t>
              </a:r>
            </a:p>
          </p:txBody>
        </p:sp>
        <p:sp>
          <p:nvSpPr>
            <p:cNvPr id="28" name="Rectangle 27">
              <a:extLst>
                <a:ext uri="{FF2B5EF4-FFF2-40B4-BE49-F238E27FC236}">
                  <a16:creationId xmlns:a16="http://schemas.microsoft.com/office/drawing/2014/main" id="{D34E19B3-9C22-45AA-AC6F-70F66B5EB85E}"/>
                </a:ext>
              </a:extLst>
            </p:cNvPr>
            <p:cNvSpPr/>
            <p:nvPr/>
          </p:nvSpPr>
          <p:spPr>
            <a:xfrm>
              <a:off x="9288377" y="3886199"/>
              <a:ext cx="193708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US" sz="2400" b="1" spc="-20" dirty="0">
                  <a:solidFill>
                    <a:srgbClr val="000000"/>
                  </a:solidFill>
                  <a:latin typeface="AvenirNext forINTUIT"/>
                </a:rPr>
                <a:t>Bank Deposit</a:t>
              </a:r>
            </a:p>
          </p:txBody>
        </p:sp>
        <p:sp>
          <p:nvSpPr>
            <p:cNvPr id="29" name="Isosceles Triangle 28">
              <a:extLst>
                <a:ext uri="{FF2B5EF4-FFF2-40B4-BE49-F238E27FC236}">
                  <a16:creationId xmlns:a16="http://schemas.microsoft.com/office/drawing/2014/main" id="{461D0DF4-C6B5-4011-A520-B79561A9290F}"/>
                </a:ext>
              </a:extLst>
            </p:cNvPr>
            <p:cNvSpPr/>
            <p:nvPr/>
          </p:nvSpPr>
          <p:spPr>
            <a:xfrm rot="5400000">
              <a:off x="8491287" y="4287061"/>
              <a:ext cx="673768" cy="324853"/>
            </a:xfrm>
            <a:prstGeom prst="triangl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spTree>
    <p:extLst>
      <p:ext uri="{BB962C8B-B14F-4D97-AF65-F5344CB8AC3E}">
        <p14:creationId xmlns:p14="http://schemas.microsoft.com/office/powerpoint/2010/main" val="369124577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474568" cy="3062287"/>
          </a:xfrm>
        </p:spPr>
        <p:txBody>
          <a:bodyPr/>
          <a:lstStyle/>
          <a:p>
            <a:pPr algn="l"/>
            <a:r>
              <a:rPr lang="en-US" dirty="0"/>
              <a:t>Sales Receipt Workflow Demo</a:t>
            </a:r>
          </a:p>
        </p:txBody>
      </p:sp>
    </p:spTree>
    <p:extLst>
      <p:ext uri="{BB962C8B-B14F-4D97-AF65-F5344CB8AC3E}">
        <p14:creationId xmlns:p14="http://schemas.microsoft.com/office/powerpoint/2010/main" val="4062722942"/>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619"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Money-in Workflows</a:t>
            </a:r>
          </a:p>
        </p:txBody>
      </p:sp>
      <p:grpSp>
        <p:nvGrpSpPr>
          <p:cNvPr id="16" name="Group 15">
            <a:extLst>
              <a:ext uri="{FF2B5EF4-FFF2-40B4-BE49-F238E27FC236}">
                <a16:creationId xmlns:a16="http://schemas.microsoft.com/office/drawing/2014/main" id="{147B217A-491A-4349-82CE-4C2591752B59}"/>
              </a:ext>
            </a:extLst>
          </p:cNvPr>
          <p:cNvGrpSpPr/>
          <p:nvPr/>
        </p:nvGrpSpPr>
        <p:grpSpPr>
          <a:xfrm>
            <a:off x="569406" y="2564926"/>
            <a:ext cx="11042458" cy="1728148"/>
            <a:chOff x="569406" y="1544441"/>
            <a:chExt cx="11042458" cy="1728148"/>
          </a:xfrm>
        </p:grpSpPr>
        <p:sp>
          <p:nvSpPr>
            <p:cNvPr id="5" name="Rectangle 4">
              <a:extLst>
                <a:ext uri="{FF2B5EF4-FFF2-40B4-BE49-F238E27FC236}">
                  <a16:creationId xmlns:a16="http://schemas.microsoft.com/office/drawing/2014/main" id="{2EB89B7D-2245-4C46-A7EC-A5B297EBC9CA}"/>
                </a:ext>
              </a:extLst>
            </p:cNvPr>
            <p:cNvSpPr/>
            <p:nvPr/>
          </p:nvSpPr>
          <p:spPr>
            <a:xfrm>
              <a:off x="569406" y="1544441"/>
              <a:ext cx="11042458" cy="17281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7" name="TextBox 6">
              <a:extLst>
                <a:ext uri="{FF2B5EF4-FFF2-40B4-BE49-F238E27FC236}">
                  <a16:creationId xmlns:a16="http://schemas.microsoft.com/office/drawing/2014/main" id="{F847C69A-B95F-49DF-B254-F8E71BB01DDB}"/>
                </a:ext>
              </a:extLst>
            </p:cNvPr>
            <p:cNvSpPr txBox="1"/>
            <p:nvPr/>
          </p:nvSpPr>
          <p:spPr>
            <a:xfrm>
              <a:off x="832628" y="1993017"/>
              <a:ext cx="2488087" cy="830997"/>
            </a:xfrm>
            <a:prstGeom prst="rect">
              <a:avLst/>
            </a:prstGeom>
            <a:noFill/>
          </p:spPr>
          <p:txBody>
            <a:bodyPr wrap="square">
              <a:spAutoFit/>
            </a:bodyPr>
            <a:lstStyle/>
            <a:p>
              <a:pPr marL="0" marR="0" lvl="2" indent="0" algn="l"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Customer pays </a:t>
              </a:r>
              <a:b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b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at time of sale</a:t>
              </a:r>
            </a:p>
          </p:txBody>
        </p:sp>
        <p:grpSp>
          <p:nvGrpSpPr>
            <p:cNvPr id="13" name="Group 12">
              <a:extLst>
                <a:ext uri="{FF2B5EF4-FFF2-40B4-BE49-F238E27FC236}">
                  <a16:creationId xmlns:a16="http://schemas.microsoft.com/office/drawing/2014/main" id="{340CF077-ACD3-4CC1-A70E-E4AAC362295C}"/>
                </a:ext>
              </a:extLst>
            </p:cNvPr>
            <p:cNvGrpSpPr/>
            <p:nvPr/>
          </p:nvGrpSpPr>
          <p:grpSpPr>
            <a:xfrm>
              <a:off x="3573378" y="1845229"/>
              <a:ext cx="7652084" cy="1126572"/>
              <a:chOff x="3573378" y="1845229"/>
              <a:chExt cx="7652084" cy="1126572"/>
            </a:xfrm>
          </p:grpSpPr>
          <p:sp>
            <p:nvSpPr>
              <p:cNvPr id="9" name="Rectangle 8">
                <a:extLst>
                  <a:ext uri="{FF2B5EF4-FFF2-40B4-BE49-F238E27FC236}">
                    <a16:creationId xmlns:a16="http://schemas.microsoft.com/office/drawing/2014/main" id="{87096C6A-5E6F-4A3B-BBE6-6F9B2D568AB1}"/>
                  </a:ext>
                </a:extLst>
              </p:cNvPr>
              <p:cNvSpPr/>
              <p:nvPr/>
            </p:nvSpPr>
            <p:spPr>
              <a:xfrm>
                <a:off x="3573378" y="1845229"/>
                <a:ext cx="316430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2" indent="0" algn="ctr"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Sales Receipt</a:t>
                </a:r>
              </a:p>
            </p:txBody>
          </p:sp>
          <p:sp>
            <p:nvSpPr>
              <p:cNvPr id="17" name="Rectangle 16">
                <a:extLst>
                  <a:ext uri="{FF2B5EF4-FFF2-40B4-BE49-F238E27FC236}">
                    <a16:creationId xmlns:a16="http://schemas.microsoft.com/office/drawing/2014/main" id="{EC6A96FD-3147-4304-B1F1-F3B29C3F7942}"/>
                  </a:ext>
                </a:extLst>
              </p:cNvPr>
              <p:cNvSpPr/>
              <p:nvPr/>
            </p:nvSpPr>
            <p:spPr>
              <a:xfrm>
                <a:off x="8061157" y="1845229"/>
                <a:ext cx="316430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2" indent="0" algn="ctr"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Make Deposit</a:t>
                </a:r>
              </a:p>
            </p:txBody>
          </p:sp>
          <p:sp>
            <p:nvSpPr>
              <p:cNvPr id="10" name="Isosceles Triangle 9">
                <a:extLst>
                  <a:ext uri="{FF2B5EF4-FFF2-40B4-BE49-F238E27FC236}">
                    <a16:creationId xmlns:a16="http://schemas.microsoft.com/office/drawing/2014/main" id="{409CA696-97A2-4D5F-A936-268C68D7C9DF}"/>
                  </a:ext>
                </a:extLst>
              </p:cNvPr>
              <p:cNvSpPr/>
              <p:nvPr/>
            </p:nvSpPr>
            <p:spPr>
              <a:xfrm rot="5400000">
                <a:off x="7062537" y="2246089"/>
                <a:ext cx="673768" cy="324853"/>
              </a:xfrm>
              <a:prstGeom prst="triangl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2000" b="0" i="0" u="none" strike="noStrike" kern="1200" cap="none" spc="0" normalizeH="0" baseline="0" noProof="0" dirty="0">
                  <a:ln>
                    <a:noFill/>
                  </a:ln>
                  <a:solidFill>
                    <a:srgbClr val="FFFFFF"/>
                  </a:solidFill>
                  <a:effectLst/>
                  <a:uLnTx/>
                  <a:uFillTx/>
                  <a:latin typeface="AvenirNext forINTUIT"/>
                  <a:ea typeface="+mn-ea"/>
                  <a:cs typeface="+mn-cs"/>
                </a:endParaRPr>
              </a:p>
            </p:txBody>
          </p:sp>
        </p:grpSp>
      </p:grpSp>
    </p:spTree>
    <p:extLst>
      <p:ext uri="{BB962C8B-B14F-4D97-AF65-F5344CB8AC3E}">
        <p14:creationId xmlns:p14="http://schemas.microsoft.com/office/powerpoint/2010/main" val="30784556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964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Undeposited Funds in QuickBooks Online</a:t>
            </a:r>
          </a:p>
        </p:txBody>
      </p:sp>
      <p:sp>
        <p:nvSpPr>
          <p:cNvPr id="11" name="TextBox 10">
            <a:extLst>
              <a:ext uri="{FF2B5EF4-FFF2-40B4-BE49-F238E27FC236}">
                <a16:creationId xmlns:a16="http://schemas.microsoft.com/office/drawing/2014/main" id="{8B61C657-F1C5-4775-905F-4673C7C12878}"/>
              </a:ext>
            </a:extLst>
          </p:cNvPr>
          <p:cNvSpPr txBox="1"/>
          <p:nvPr/>
        </p:nvSpPr>
        <p:spPr>
          <a:xfrm>
            <a:off x="539432" y="1614237"/>
            <a:ext cx="11109960" cy="1672253"/>
          </a:xfrm>
          <a:prstGeom prst="rect">
            <a:avLst/>
          </a:prstGeom>
          <a:noFill/>
        </p:spPr>
        <p:txBody>
          <a:bodyPr wrap="square">
            <a:spAutoFit/>
          </a:bodyPr>
          <a:lstStyle/>
          <a:p>
            <a:pPr marL="0" marR="0" lvl="2" defTabSz="456727" fontAlgn="auto">
              <a:lnSpc>
                <a:spcPct val="100000"/>
              </a:lnSpc>
              <a:spcBef>
                <a:spcPts val="200"/>
              </a:spcBef>
              <a:spcAft>
                <a:spcPts val="200"/>
              </a:spcAft>
              <a:buClrTx/>
              <a:buSzPct val="90000"/>
              <a:tabLst/>
              <a:defRPr/>
            </a:pPr>
            <a:r>
              <a:rPr lang="en-US" sz="2400" spc="-20" dirty="0"/>
              <a:t>Purpose of Undeposited Funds:</a:t>
            </a:r>
          </a:p>
          <a:p>
            <a:pPr marL="292100" marR="0" lvl="2" indent="-292100" defTabSz="456727" fontAlgn="auto">
              <a:lnSpc>
                <a:spcPct val="100000"/>
              </a:lnSpc>
              <a:spcBef>
                <a:spcPts val="200"/>
              </a:spcBef>
              <a:spcAft>
                <a:spcPts val="200"/>
              </a:spcAft>
              <a:buClrTx/>
              <a:buSzPct val="90000"/>
              <a:buFont typeface="Arial"/>
              <a:buChar char="•"/>
              <a:tabLst/>
              <a:defRPr/>
            </a:pPr>
            <a:r>
              <a:rPr lang="en-US" sz="2400" spc="-20" dirty="0"/>
              <a:t>Hold funds until the deposit is made</a:t>
            </a:r>
          </a:p>
          <a:p>
            <a:pPr marL="292100" marR="0" lvl="2" indent="-292100" defTabSz="456727" fontAlgn="auto">
              <a:lnSpc>
                <a:spcPct val="100000"/>
              </a:lnSpc>
              <a:spcBef>
                <a:spcPts val="200"/>
              </a:spcBef>
              <a:spcAft>
                <a:spcPts val="200"/>
              </a:spcAft>
              <a:buClrTx/>
              <a:buSzPct val="90000"/>
              <a:buFont typeface="Arial"/>
              <a:buChar char="•"/>
              <a:tabLst/>
              <a:defRPr/>
            </a:pPr>
            <a:r>
              <a:rPr lang="en-US" sz="2400" spc="-20" dirty="0"/>
              <a:t>Helps with bank reconciliation to ensure that grouped payments in QuickBooks match deposits from the Bank Statement </a:t>
            </a:r>
          </a:p>
        </p:txBody>
      </p:sp>
      <p:grpSp>
        <p:nvGrpSpPr>
          <p:cNvPr id="29" name="Group 28">
            <a:extLst>
              <a:ext uri="{FF2B5EF4-FFF2-40B4-BE49-F238E27FC236}">
                <a16:creationId xmlns:a16="http://schemas.microsoft.com/office/drawing/2014/main" id="{2B286F34-4151-4229-B58D-A51DA72F1593}"/>
              </a:ext>
            </a:extLst>
          </p:cNvPr>
          <p:cNvGrpSpPr/>
          <p:nvPr/>
        </p:nvGrpSpPr>
        <p:grpSpPr>
          <a:xfrm>
            <a:off x="740359" y="3777916"/>
            <a:ext cx="10708106" cy="1893354"/>
            <a:chOff x="740359" y="3236495"/>
            <a:chExt cx="10708106" cy="1893354"/>
          </a:xfrm>
        </p:grpSpPr>
        <p:sp>
          <p:nvSpPr>
            <p:cNvPr id="2" name="Rectangle 1">
              <a:extLst>
                <a:ext uri="{FF2B5EF4-FFF2-40B4-BE49-F238E27FC236}">
                  <a16:creationId xmlns:a16="http://schemas.microsoft.com/office/drawing/2014/main" id="{6AB95ECC-2201-457A-8EFF-C24BE40F1BA0}"/>
                </a:ext>
              </a:extLst>
            </p:cNvPr>
            <p:cNvSpPr/>
            <p:nvPr/>
          </p:nvSpPr>
          <p:spPr>
            <a:xfrm>
              <a:off x="740359" y="3832058"/>
              <a:ext cx="2901211" cy="702228"/>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US" sz="2400" b="1" spc="-20" dirty="0">
                  <a:solidFill>
                    <a:srgbClr val="000000"/>
                  </a:solidFill>
                  <a:latin typeface="AvenirNext forINTUIT"/>
                </a:rPr>
                <a:t>Sales Receipt</a:t>
              </a:r>
            </a:p>
          </p:txBody>
        </p:sp>
        <p:sp>
          <p:nvSpPr>
            <p:cNvPr id="18" name="Rectangle 17">
              <a:extLst>
                <a:ext uri="{FF2B5EF4-FFF2-40B4-BE49-F238E27FC236}">
                  <a16:creationId xmlns:a16="http://schemas.microsoft.com/office/drawing/2014/main" id="{D8C18323-08D2-4076-8F3B-A68E9D49574A}"/>
                </a:ext>
              </a:extLst>
            </p:cNvPr>
            <p:cNvSpPr/>
            <p:nvPr/>
          </p:nvSpPr>
          <p:spPr>
            <a:xfrm>
              <a:off x="8547254" y="3236495"/>
              <a:ext cx="2901211" cy="702228"/>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US" sz="2400" b="1" spc="-20" dirty="0">
                  <a:solidFill>
                    <a:srgbClr val="000000"/>
                  </a:solidFill>
                  <a:latin typeface="AvenirNext forINTUIT"/>
                </a:rPr>
                <a:t>Bank Deposit</a:t>
              </a:r>
            </a:p>
          </p:txBody>
        </p:sp>
        <p:sp>
          <p:nvSpPr>
            <p:cNvPr id="14" name="Rectangle 13">
              <a:extLst>
                <a:ext uri="{FF2B5EF4-FFF2-40B4-BE49-F238E27FC236}">
                  <a16:creationId xmlns:a16="http://schemas.microsoft.com/office/drawing/2014/main" id="{DACFFE76-EB97-4E29-B8DA-92B84BF128AE}"/>
                </a:ext>
              </a:extLst>
            </p:cNvPr>
            <p:cNvSpPr/>
            <p:nvPr/>
          </p:nvSpPr>
          <p:spPr>
            <a:xfrm>
              <a:off x="4643806" y="3236495"/>
              <a:ext cx="2901211" cy="702228"/>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US" sz="2400" b="1" spc="-20" dirty="0">
                  <a:solidFill>
                    <a:srgbClr val="000000"/>
                  </a:solidFill>
                  <a:latin typeface="AvenirNext forINTUIT"/>
                </a:rPr>
                <a:t>Undeposited Funds</a:t>
              </a:r>
            </a:p>
          </p:txBody>
        </p:sp>
        <p:sp>
          <p:nvSpPr>
            <p:cNvPr id="19" name="Rectangle 18">
              <a:extLst>
                <a:ext uri="{FF2B5EF4-FFF2-40B4-BE49-F238E27FC236}">
                  <a16:creationId xmlns:a16="http://schemas.microsoft.com/office/drawing/2014/main" id="{7FAFE4F6-6BDB-49CE-A284-6AC555334AC4}"/>
                </a:ext>
              </a:extLst>
            </p:cNvPr>
            <p:cNvSpPr/>
            <p:nvPr/>
          </p:nvSpPr>
          <p:spPr>
            <a:xfrm>
              <a:off x="8547254" y="4427621"/>
              <a:ext cx="2901211" cy="702228"/>
            </a:xfrm>
            <a:prstGeom prst="rect">
              <a:avLst/>
            </a:prstGeom>
            <a:solidFill>
              <a:schemeClr val="accent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US" sz="2400" b="1" spc="-20" dirty="0">
                  <a:solidFill>
                    <a:srgbClr val="000000"/>
                  </a:solidFill>
                  <a:latin typeface="AvenirNext forINTUIT"/>
                </a:rPr>
                <a:t>Bank Deposit</a:t>
              </a:r>
            </a:p>
          </p:txBody>
        </p:sp>
        <p:cxnSp>
          <p:nvCxnSpPr>
            <p:cNvPr id="22" name="Connector: Elbow 21">
              <a:extLst>
                <a:ext uri="{FF2B5EF4-FFF2-40B4-BE49-F238E27FC236}">
                  <a16:creationId xmlns:a16="http://schemas.microsoft.com/office/drawing/2014/main" id="{CF930844-0D08-4C38-A025-305745A33237}"/>
                </a:ext>
              </a:extLst>
            </p:cNvPr>
            <p:cNvCxnSpPr>
              <a:stCxn id="2" idx="3"/>
              <a:endCxn id="14" idx="1"/>
            </p:cNvCxnSpPr>
            <p:nvPr/>
          </p:nvCxnSpPr>
          <p:spPr>
            <a:xfrm flipV="1">
              <a:off x="3641570" y="3587609"/>
              <a:ext cx="1002236" cy="595563"/>
            </a:xfrm>
            <a:prstGeom prst="bentConnector3">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4" name="Connector: Elbow 23">
              <a:extLst>
                <a:ext uri="{FF2B5EF4-FFF2-40B4-BE49-F238E27FC236}">
                  <a16:creationId xmlns:a16="http://schemas.microsoft.com/office/drawing/2014/main" id="{52DA9850-98D7-40DC-98EE-1AEE95458A35}"/>
                </a:ext>
              </a:extLst>
            </p:cNvPr>
            <p:cNvCxnSpPr>
              <a:stCxn id="2" idx="3"/>
              <a:endCxn id="19" idx="1"/>
            </p:cNvCxnSpPr>
            <p:nvPr/>
          </p:nvCxnSpPr>
          <p:spPr>
            <a:xfrm>
              <a:off x="3641570" y="4183172"/>
              <a:ext cx="4905684" cy="595563"/>
            </a:xfrm>
            <a:prstGeom prst="bentConnector3">
              <a:avLst>
                <a:gd name="adj1" fmla="val 10182"/>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409BCE77-197C-4D97-942F-7D8D90940B0D}"/>
                </a:ext>
              </a:extLst>
            </p:cNvPr>
            <p:cNvCxnSpPr>
              <a:stCxn id="14" idx="3"/>
              <a:endCxn id="18" idx="1"/>
            </p:cNvCxnSpPr>
            <p:nvPr/>
          </p:nvCxnSpPr>
          <p:spPr>
            <a:xfrm>
              <a:off x="7545017" y="3587609"/>
              <a:ext cx="1002237" cy="0"/>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030386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0665"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#5…Lesson 3</a:t>
            </a:r>
          </a:p>
        </p:txBody>
      </p:sp>
      <p:grpSp>
        <p:nvGrpSpPr>
          <p:cNvPr id="4" name="Group 3">
            <a:extLst>
              <a:ext uri="{FF2B5EF4-FFF2-40B4-BE49-F238E27FC236}">
                <a16:creationId xmlns:a16="http://schemas.microsoft.com/office/drawing/2014/main" id="{ACBEFBAF-0FB5-43DC-9BC9-D63BA3A36048}"/>
              </a:ext>
            </a:extLst>
          </p:cNvPr>
          <p:cNvGrpSpPr/>
          <p:nvPr/>
        </p:nvGrpSpPr>
        <p:grpSpPr>
          <a:xfrm>
            <a:off x="625255" y="1530016"/>
            <a:ext cx="10986609" cy="1631216"/>
            <a:chOff x="613530" y="1638300"/>
            <a:chExt cx="10986609" cy="1631216"/>
          </a:xfrm>
        </p:grpSpPr>
        <p:sp>
          <p:nvSpPr>
            <p:cNvPr id="2" name="Oval 1">
              <a:extLst>
                <a:ext uri="{FF2B5EF4-FFF2-40B4-BE49-F238E27FC236}">
                  <a16:creationId xmlns:a16="http://schemas.microsoft.com/office/drawing/2014/main" id="{D2B8F9DC-FF80-4F56-B7CC-A5118B8A4602}"/>
                </a:ext>
              </a:extLst>
            </p:cNvPr>
            <p:cNvSpPr/>
            <p:nvPr/>
          </p:nvSpPr>
          <p:spPr>
            <a:xfrm>
              <a:off x="613530" y="1638300"/>
              <a:ext cx="599573" cy="599573"/>
            </a:xfrm>
            <a:prstGeom prst="ellipse">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1</a:t>
              </a:r>
            </a:p>
          </p:txBody>
        </p:sp>
        <p:sp>
          <p:nvSpPr>
            <p:cNvPr id="3" name="TextBox 2">
              <a:extLst>
                <a:ext uri="{FF2B5EF4-FFF2-40B4-BE49-F238E27FC236}">
                  <a16:creationId xmlns:a16="http://schemas.microsoft.com/office/drawing/2014/main" id="{E76D7F8D-6625-43F5-97D7-3E05683367A6}"/>
                </a:ext>
              </a:extLst>
            </p:cNvPr>
            <p:cNvSpPr txBox="1"/>
            <p:nvPr/>
          </p:nvSpPr>
          <p:spPr>
            <a:xfrm>
              <a:off x="1386388" y="1638300"/>
              <a:ext cx="10213751" cy="1631216"/>
            </a:xfrm>
            <a:prstGeom prst="rect">
              <a:avLst/>
            </a:prstGeom>
            <a:noFill/>
          </p:spPr>
          <p:txBody>
            <a:bodyPr wrap="square">
              <a:spAutoFit/>
            </a:bodyPr>
            <a:lstStyle/>
            <a:p>
              <a:pPr marL="0" marR="0" lvl="2" algn="l" defTabSz="456727" rtl="0" eaLnBrk="1" fontAlgn="auto" latinLnBrk="0" hangingPunct="1">
                <a:lnSpc>
                  <a:spcPct val="100000"/>
                </a:lnSpc>
                <a:spcBef>
                  <a:spcPts val="400"/>
                </a:spcBef>
                <a:spcAft>
                  <a:spcPts val="400"/>
                </a:spcAft>
                <a:buClrTx/>
                <a:buSzPct val="90000"/>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Create a Sales Receipt for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Wonderful Weddings by Wanda</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They purchased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Professional DJ Services</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 price was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$6500 + HST</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They paid with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Cheque #5733 </a:t>
              </a: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(Not deposited until next bank run)</a:t>
              </a:r>
            </a:p>
          </p:txBody>
        </p:sp>
      </p:grpSp>
      <p:grpSp>
        <p:nvGrpSpPr>
          <p:cNvPr id="18" name="Group 17">
            <a:extLst>
              <a:ext uri="{FF2B5EF4-FFF2-40B4-BE49-F238E27FC236}">
                <a16:creationId xmlns:a16="http://schemas.microsoft.com/office/drawing/2014/main" id="{A779644F-8880-44E8-8D5C-811567005786}"/>
              </a:ext>
            </a:extLst>
          </p:cNvPr>
          <p:cNvGrpSpPr/>
          <p:nvPr/>
        </p:nvGrpSpPr>
        <p:grpSpPr>
          <a:xfrm>
            <a:off x="625255" y="3551322"/>
            <a:ext cx="10986609" cy="2041585"/>
            <a:chOff x="613530" y="1638300"/>
            <a:chExt cx="10986609" cy="2041585"/>
          </a:xfrm>
        </p:grpSpPr>
        <p:sp>
          <p:nvSpPr>
            <p:cNvPr id="19" name="Oval 18">
              <a:extLst>
                <a:ext uri="{FF2B5EF4-FFF2-40B4-BE49-F238E27FC236}">
                  <a16:creationId xmlns:a16="http://schemas.microsoft.com/office/drawing/2014/main" id="{482A365A-1704-4245-9F4F-AF6999BAAB59}"/>
                </a:ext>
              </a:extLst>
            </p:cNvPr>
            <p:cNvSpPr/>
            <p:nvPr/>
          </p:nvSpPr>
          <p:spPr>
            <a:xfrm>
              <a:off x="613530" y="1638300"/>
              <a:ext cx="599573" cy="599573"/>
            </a:xfrm>
            <a:prstGeom prst="ellipse">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2</a:t>
              </a:r>
            </a:p>
          </p:txBody>
        </p:sp>
        <p:sp>
          <p:nvSpPr>
            <p:cNvPr id="20" name="TextBox 19">
              <a:extLst>
                <a:ext uri="{FF2B5EF4-FFF2-40B4-BE49-F238E27FC236}">
                  <a16:creationId xmlns:a16="http://schemas.microsoft.com/office/drawing/2014/main" id="{C037A5AD-1F06-4791-83B8-A688556F1F6D}"/>
                </a:ext>
              </a:extLst>
            </p:cNvPr>
            <p:cNvSpPr txBox="1"/>
            <p:nvPr/>
          </p:nvSpPr>
          <p:spPr>
            <a:xfrm>
              <a:off x="1386388" y="1638300"/>
              <a:ext cx="10213751" cy="2041585"/>
            </a:xfrm>
            <a:prstGeom prst="rect">
              <a:avLst/>
            </a:prstGeom>
            <a:noFill/>
          </p:spPr>
          <p:txBody>
            <a:bodyPr wrap="square">
              <a:spAutoFit/>
            </a:bodyPr>
            <a:lstStyle/>
            <a:p>
              <a:pPr marL="0" marR="0" lvl="2" algn="l" defTabSz="456727" rtl="0" eaLnBrk="1" fontAlgn="auto" latinLnBrk="0" hangingPunct="1">
                <a:lnSpc>
                  <a:spcPct val="100000"/>
                </a:lnSpc>
                <a:spcBef>
                  <a:spcPts val="400"/>
                </a:spcBef>
                <a:spcAft>
                  <a:spcPts val="400"/>
                </a:spcAft>
                <a:buClrTx/>
                <a:buSzPct val="90000"/>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Create a Sales Receipt for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Excellent Events</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They purchased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Valet Parking Service</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 price was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$2305 + HST</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Description</a:t>
              </a: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 should read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“Valet parking at Charity Event”</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They paid with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Cheque #839033 </a:t>
              </a: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(Not deposited until next bank run)</a:t>
              </a:r>
            </a:p>
          </p:txBody>
        </p:sp>
      </p:grpSp>
    </p:spTree>
    <p:extLst>
      <p:ext uri="{BB962C8B-B14F-4D97-AF65-F5344CB8AC3E}">
        <p14:creationId xmlns:p14="http://schemas.microsoft.com/office/powerpoint/2010/main" val="21706938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168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#5…Lesson 3</a:t>
            </a:r>
          </a:p>
        </p:txBody>
      </p:sp>
      <p:grpSp>
        <p:nvGrpSpPr>
          <p:cNvPr id="4" name="Group 3">
            <a:extLst>
              <a:ext uri="{FF2B5EF4-FFF2-40B4-BE49-F238E27FC236}">
                <a16:creationId xmlns:a16="http://schemas.microsoft.com/office/drawing/2014/main" id="{ACBEFBAF-0FB5-43DC-9BC9-D63BA3A36048}"/>
              </a:ext>
            </a:extLst>
          </p:cNvPr>
          <p:cNvGrpSpPr/>
          <p:nvPr/>
        </p:nvGrpSpPr>
        <p:grpSpPr>
          <a:xfrm>
            <a:off x="625255" y="1530016"/>
            <a:ext cx="10986609" cy="1631216"/>
            <a:chOff x="613530" y="1638300"/>
            <a:chExt cx="10986609" cy="1631216"/>
          </a:xfrm>
        </p:grpSpPr>
        <p:sp>
          <p:nvSpPr>
            <p:cNvPr id="2" name="Oval 1">
              <a:extLst>
                <a:ext uri="{FF2B5EF4-FFF2-40B4-BE49-F238E27FC236}">
                  <a16:creationId xmlns:a16="http://schemas.microsoft.com/office/drawing/2014/main" id="{D2B8F9DC-FF80-4F56-B7CC-A5118B8A4602}"/>
                </a:ext>
              </a:extLst>
            </p:cNvPr>
            <p:cNvSpPr/>
            <p:nvPr/>
          </p:nvSpPr>
          <p:spPr>
            <a:xfrm>
              <a:off x="613530" y="1638300"/>
              <a:ext cx="599573" cy="599573"/>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1</a:t>
              </a:r>
            </a:p>
          </p:txBody>
        </p:sp>
        <p:sp>
          <p:nvSpPr>
            <p:cNvPr id="3" name="TextBox 2">
              <a:extLst>
                <a:ext uri="{FF2B5EF4-FFF2-40B4-BE49-F238E27FC236}">
                  <a16:creationId xmlns:a16="http://schemas.microsoft.com/office/drawing/2014/main" id="{E76D7F8D-6625-43F5-97D7-3E05683367A6}"/>
                </a:ext>
              </a:extLst>
            </p:cNvPr>
            <p:cNvSpPr txBox="1"/>
            <p:nvPr/>
          </p:nvSpPr>
          <p:spPr>
            <a:xfrm>
              <a:off x="1386388" y="1638300"/>
              <a:ext cx="10213751" cy="1631216"/>
            </a:xfrm>
            <a:prstGeom prst="rect">
              <a:avLst/>
            </a:prstGeom>
            <a:noFill/>
          </p:spPr>
          <p:txBody>
            <a:bodyPr wrap="square">
              <a:spAutoFit/>
            </a:bodyPr>
            <a:lstStyle/>
            <a:p>
              <a:pPr marL="0" marR="0" lvl="2" algn="l" defTabSz="456727" rtl="0" eaLnBrk="1" fontAlgn="auto" latinLnBrk="0" hangingPunct="1">
                <a:lnSpc>
                  <a:spcPct val="100000"/>
                </a:lnSpc>
                <a:spcBef>
                  <a:spcPts val="400"/>
                </a:spcBef>
                <a:spcAft>
                  <a:spcPts val="400"/>
                </a:spcAft>
                <a:buClrTx/>
                <a:buSzPct val="90000"/>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Create a Sales Receipt for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Chuck Jones</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They purchased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Professional DJ Services</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 price was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$8500 + HST</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They paid with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a Credit Card </a:t>
              </a: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(Deposit directly to the bank)</a:t>
              </a:r>
            </a:p>
          </p:txBody>
        </p:sp>
      </p:grpSp>
      <p:grpSp>
        <p:nvGrpSpPr>
          <p:cNvPr id="18" name="Group 17">
            <a:extLst>
              <a:ext uri="{FF2B5EF4-FFF2-40B4-BE49-F238E27FC236}">
                <a16:creationId xmlns:a16="http://schemas.microsoft.com/office/drawing/2014/main" id="{A779644F-8880-44E8-8D5C-811567005786}"/>
              </a:ext>
            </a:extLst>
          </p:cNvPr>
          <p:cNvGrpSpPr/>
          <p:nvPr/>
        </p:nvGrpSpPr>
        <p:grpSpPr>
          <a:xfrm>
            <a:off x="625255" y="3551322"/>
            <a:ext cx="10986609" cy="2041585"/>
            <a:chOff x="613530" y="1638300"/>
            <a:chExt cx="10986609" cy="2041585"/>
          </a:xfrm>
        </p:grpSpPr>
        <p:sp>
          <p:nvSpPr>
            <p:cNvPr id="19" name="Oval 18">
              <a:extLst>
                <a:ext uri="{FF2B5EF4-FFF2-40B4-BE49-F238E27FC236}">
                  <a16:creationId xmlns:a16="http://schemas.microsoft.com/office/drawing/2014/main" id="{482A365A-1704-4245-9F4F-AF6999BAAB59}"/>
                </a:ext>
              </a:extLst>
            </p:cNvPr>
            <p:cNvSpPr/>
            <p:nvPr/>
          </p:nvSpPr>
          <p:spPr>
            <a:xfrm>
              <a:off x="613530" y="1638300"/>
              <a:ext cx="599573" cy="599573"/>
            </a:xfrm>
            <a:prstGeom prst="ellips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2</a:t>
              </a:r>
            </a:p>
          </p:txBody>
        </p:sp>
        <p:sp>
          <p:nvSpPr>
            <p:cNvPr id="20" name="TextBox 19">
              <a:extLst>
                <a:ext uri="{FF2B5EF4-FFF2-40B4-BE49-F238E27FC236}">
                  <a16:creationId xmlns:a16="http://schemas.microsoft.com/office/drawing/2014/main" id="{C037A5AD-1F06-4791-83B8-A688556F1F6D}"/>
                </a:ext>
              </a:extLst>
            </p:cNvPr>
            <p:cNvSpPr txBox="1"/>
            <p:nvPr/>
          </p:nvSpPr>
          <p:spPr>
            <a:xfrm>
              <a:off x="1386388" y="1638300"/>
              <a:ext cx="10213751" cy="2041585"/>
            </a:xfrm>
            <a:prstGeom prst="rect">
              <a:avLst/>
            </a:prstGeom>
            <a:noFill/>
          </p:spPr>
          <p:txBody>
            <a:bodyPr wrap="square">
              <a:spAutoFit/>
            </a:bodyPr>
            <a:lstStyle/>
            <a:p>
              <a:pPr marL="0" marR="0" lvl="2" algn="l" defTabSz="456727" rtl="0" eaLnBrk="1" fontAlgn="auto" latinLnBrk="0" hangingPunct="1">
                <a:lnSpc>
                  <a:spcPct val="100000"/>
                </a:lnSpc>
                <a:spcBef>
                  <a:spcPts val="400"/>
                </a:spcBef>
                <a:spcAft>
                  <a:spcPts val="400"/>
                </a:spcAft>
                <a:buClrTx/>
                <a:buSzPct val="90000"/>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Create a Sales Receipt for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Foody Food Company</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They purchased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Catering</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 price was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$4300 + HST</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 Description should read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“Catering for charity event”</a:t>
              </a:r>
            </a:p>
            <a:p>
              <a:pPr marL="292100" marR="0" lvl="2" indent="-292100" algn="l" defTabSz="456727" rtl="0" eaLnBrk="1" fontAlgn="auto" latinLnBrk="0" hangingPunct="1">
                <a:lnSpc>
                  <a:spcPct val="100000"/>
                </a:lnSpc>
                <a:spcBef>
                  <a:spcPts val="400"/>
                </a:spcBef>
                <a:spcAft>
                  <a:spcPts val="400"/>
                </a:spcAft>
                <a:buClrTx/>
                <a:buSzPct val="90000"/>
                <a:buFont typeface="Arial"/>
                <a:buChar char="•"/>
                <a:tabLst/>
                <a:defRPr/>
              </a:pP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They paid with </a:t>
              </a:r>
              <a:r>
                <a:rPr kumimoji="0" lang="en-US" sz="2000" b="1" i="0" u="none" strike="noStrike" kern="1200" cap="none" spc="-20" normalizeH="0" baseline="0" noProof="0" dirty="0">
                  <a:ln>
                    <a:noFill/>
                  </a:ln>
                  <a:solidFill>
                    <a:srgbClr val="000000"/>
                  </a:solidFill>
                  <a:effectLst/>
                  <a:uLnTx/>
                  <a:uFillTx/>
                  <a:latin typeface="AvenirNext forINTUIT"/>
                  <a:ea typeface="+mn-ea"/>
                  <a:cs typeface="+mn-cs"/>
                </a:rPr>
                <a:t>Cheque #9453 </a:t>
              </a:r>
              <a:r>
                <a:rPr kumimoji="0" lang="en-US" sz="2000" b="0" i="0" u="none" strike="noStrike" kern="1200" cap="none" spc="-20" normalizeH="0" baseline="0" noProof="0" dirty="0">
                  <a:ln>
                    <a:noFill/>
                  </a:ln>
                  <a:solidFill>
                    <a:srgbClr val="000000"/>
                  </a:solidFill>
                  <a:effectLst/>
                  <a:uLnTx/>
                  <a:uFillTx/>
                  <a:latin typeface="AvenirNext forINTUIT"/>
                  <a:ea typeface="+mn-ea"/>
                  <a:cs typeface="+mn-cs"/>
                </a:rPr>
                <a:t>(Not deposited until next bank run)</a:t>
              </a:r>
            </a:p>
          </p:txBody>
        </p:sp>
      </p:grpSp>
    </p:spTree>
    <p:extLst>
      <p:ext uri="{BB962C8B-B14F-4D97-AF65-F5344CB8AC3E}">
        <p14:creationId xmlns:p14="http://schemas.microsoft.com/office/powerpoint/2010/main" val="414732248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474568" cy="3062287"/>
          </a:xfrm>
        </p:spPr>
        <p:txBody>
          <a:bodyPr/>
          <a:lstStyle/>
          <a:p>
            <a:pPr algn="l"/>
            <a:r>
              <a:rPr lang="en-US" dirty="0"/>
              <a:t>Invoice - Accounts Receivable - Workflow Demo</a:t>
            </a:r>
          </a:p>
        </p:txBody>
      </p:sp>
    </p:spTree>
    <p:extLst>
      <p:ext uri="{BB962C8B-B14F-4D97-AF65-F5344CB8AC3E}">
        <p14:creationId xmlns:p14="http://schemas.microsoft.com/office/powerpoint/2010/main" val="398512283"/>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271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Money-in Workflows</a:t>
            </a:r>
          </a:p>
        </p:txBody>
      </p:sp>
      <p:grpSp>
        <p:nvGrpSpPr>
          <p:cNvPr id="15" name="Group 14">
            <a:extLst>
              <a:ext uri="{FF2B5EF4-FFF2-40B4-BE49-F238E27FC236}">
                <a16:creationId xmlns:a16="http://schemas.microsoft.com/office/drawing/2014/main" id="{8515D495-B70A-4371-9E2E-520BC22D9F6B}"/>
              </a:ext>
            </a:extLst>
          </p:cNvPr>
          <p:cNvGrpSpPr/>
          <p:nvPr/>
        </p:nvGrpSpPr>
        <p:grpSpPr>
          <a:xfrm>
            <a:off x="569406" y="2564926"/>
            <a:ext cx="11042458" cy="1728148"/>
            <a:chOff x="569406" y="3585411"/>
            <a:chExt cx="11042458" cy="1728148"/>
          </a:xfrm>
        </p:grpSpPr>
        <p:sp>
          <p:nvSpPr>
            <p:cNvPr id="21" name="Rectangle 20">
              <a:extLst>
                <a:ext uri="{FF2B5EF4-FFF2-40B4-BE49-F238E27FC236}">
                  <a16:creationId xmlns:a16="http://schemas.microsoft.com/office/drawing/2014/main" id="{FB269497-6123-4C7B-8236-5E4D99B8A843}"/>
                </a:ext>
              </a:extLst>
            </p:cNvPr>
            <p:cNvSpPr/>
            <p:nvPr/>
          </p:nvSpPr>
          <p:spPr>
            <a:xfrm>
              <a:off x="569406" y="3585411"/>
              <a:ext cx="11042458" cy="17281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2" name="TextBox 21">
              <a:extLst>
                <a:ext uri="{FF2B5EF4-FFF2-40B4-BE49-F238E27FC236}">
                  <a16:creationId xmlns:a16="http://schemas.microsoft.com/office/drawing/2014/main" id="{9C034515-00FF-45C2-8E46-924CAA4C7265}"/>
                </a:ext>
              </a:extLst>
            </p:cNvPr>
            <p:cNvSpPr txBox="1"/>
            <p:nvPr/>
          </p:nvSpPr>
          <p:spPr>
            <a:xfrm>
              <a:off x="832628" y="4033987"/>
              <a:ext cx="2488087" cy="830997"/>
            </a:xfrm>
            <a:prstGeom prst="rect">
              <a:avLst/>
            </a:prstGeom>
            <a:noFill/>
          </p:spPr>
          <p:txBody>
            <a:bodyPr wrap="square">
              <a:spAutoFit/>
            </a:bodyPr>
            <a:lstStyle/>
            <a:p>
              <a:pPr marL="0" marR="0" lvl="2" indent="0" algn="l"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Customer has </a:t>
              </a:r>
              <a:b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b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XX days to pay</a:t>
              </a:r>
            </a:p>
          </p:txBody>
        </p:sp>
        <p:sp>
          <p:nvSpPr>
            <p:cNvPr id="24" name="Rectangle 23">
              <a:extLst>
                <a:ext uri="{FF2B5EF4-FFF2-40B4-BE49-F238E27FC236}">
                  <a16:creationId xmlns:a16="http://schemas.microsoft.com/office/drawing/2014/main" id="{6C5F42C3-76FE-4CDA-8ED9-530CD535BFF2}"/>
                </a:ext>
              </a:extLst>
            </p:cNvPr>
            <p:cNvSpPr/>
            <p:nvPr/>
          </p:nvSpPr>
          <p:spPr>
            <a:xfrm>
              <a:off x="3573378" y="3886199"/>
              <a:ext cx="193708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2" indent="0" algn="ctr"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Invoice</a:t>
              </a:r>
            </a:p>
          </p:txBody>
        </p:sp>
        <p:sp>
          <p:nvSpPr>
            <p:cNvPr id="26" name="Isosceles Triangle 25">
              <a:extLst>
                <a:ext uri="{FF2B5EF4-FFF2-40B4-BE49-F238E27FC236}">
                  <a16:creationId xmlns:a16="http://schemas.microsoft.com/office/drawing/2014/main" id="{A2A233F1-877D-47FA-A846-09FCA8F6BE1E}"/>
                </a:ext>
              </a:extLst>
            </p:cNvPr>
            <p:cNvSpPr/>
            <p:nvPr/>
          </p:nvSpPr>
          <p:spPr>
            <a:xfrm rot="5400000">
              <a:off x="5633787" y="4287060"/>
              <a:ext cx="673768" cy="324853"/>
            </a:xfrm>
            <a:prstGeom prst="triangl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2000" b="0" i="0" u="none" strike="noStrike" kern="1200" cap="none" spc="0" normalizeH="0" baseline="0" noProof="0" dirty="0">
                <a:ln>
                  <a:noFill/>
                </a:ln>
                <a:solidFill>
                  <a:srgbClr val="FFFFFF"/>
                </a:solidFill>
                <a:effectLst/>
                <a:uLnTx/>
                <a:uFillTx/>
                <a:latin typeface="AvenirNext forINTUIT"/>
                <a:ea typeface="+mn-ea"/>
                <a:cs typeface="+mn-cs"/>
              </a:endParaRPr>
            </a:p>
          </p:txBody>
        </p:sp>
        <p:sp>
          <p:nvSpPr>
            <p:cNvPr id="27" name="Rectangle 26">
              <a:extLst>
                <a:ext uri="{FF2B5EF4-FFF2-40B4-BE49-F238E27FC236}">
                  <a16:creationId xmlns:a16="http://schemas.microsoft.com/office/drawing/2014/main" id="{9E0D5C7E-7EE2-46DD-81DF-C551BF483D95}"/>
                </a:ext>
              </a:extLst>
            </p:cNvPr>
            <p:cNvSpPr/>
            <p:nvPr/>
          </p:nvSpPr>
          <p:spPr>
            <a:xfrm>
              <a:off x="6430878" y="3886199"/>
              <a:ext cx="193708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2" indent="0" algn="ctr"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Receive Payment</a:t>
              </a:r>
            </a:p>
          </p:txBody>
        </p:sp>
        <p:sp>
          <p:nvSpPr>
            <p:cNvPr id="28" name="Rectangle 27">
              <a:extLst>
                <a:ext uri="{FF2B5EF4-FFF2-40B4-BE49-F238E27FC236}">
                  <a16:creationId xmlns:a16="http://schemas.microsoft.com/office/drawing/2014/main" id="{D34E19B3-9C22-45AA-AC6F-70F66B5EB85E}"/>
                </a:ext>
              </a:extLst>
            </p:cNvPr>
            <p:cNvSpPr/>
            <p:nvPr/>
          </p:nvSpPr>
          <p:spPr>
            <a:xfrm>
              <a:off x="9288377" y="3886199"/>
              <a:ext cx="193708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2" indent="0" algn="ctr"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Bank Deposit</a:t>
              </a:r>
            </a:p>
          </p:txBody>
        </p:sp>
        <p:sp>
          <p:nvSpPr>
            <p:cNvPr id="29" name="Isosceles Triangle 28">
              <a:extLst>
                <a:ext uri="{FF2B5EF4-FFF2-40B4-BE49-F238E27FC236}">
                  <a16:creationId xmlns:a16="http://schemas.microsoft.com/office/drawing/2014/main" id="{461D0DF4-C6B5-4011-A520-B79561A9290F}"/>
                </a:ext>
              </a:extLst>
            </p:cNvPr>
            <p:cNvSpPr/>
            <p:nvPr/>
          </p:nvSpPr>
          <p:spPr>
            <a:xfrm rot="5400000">
              <a:off x="8491287" y="4287061"/>
              <a:ext cx="673768" cy="324853"/>
            </a:xfrm>
            <a:prstGeom prst="triangl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2000" b="0" i="0" u="none" strike="noStrike" kern="1200" cap="none" spc="0" normalizeH="0" baseline="0" noProof="0" dirty="0">
                <a:ln>
                  <a:noFill/>
                </a:ln>
                <a:solidFill>
                  <a:srgbClr val="FFFFFF"/>
                </a:solidFill>
                <a:effectLst/>
                <a:uLnTx/>
                <a:uFillTx/>
                <a:latin typeface="AvenirNext forINTUIT"/>
                <a:ea typeface="+mn-ea"/>
                <a:cs typeface="+mn-cs"/>
              </a:endParaRPr>
            </a:p>
          </p:txBody>
        </p:sp>
      </p:grpSp>
    </p:spTree>
    <p:extLst>
      <p:ext uri="{BB962C8B-B14F-4D97-AF65-F5344CB8AC3E}">
        <p14:creationId xmlns:p14="http://schemas.microsoft.com/office/powerpoint/2010/main" val="167121201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373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#6…Lesson 3</a:t>
            </a:r>
          </a:p>
        </p:txBody>
      </p:sp>
      <p:grpSp>
        <p:nvGrpSpPr>
          <p:cNvPr id="4" name="Group 3">
            <a:extLst>
              <a:ext uri="{FF2B5EF4-FFF2-40B4-BE49-F238E27FC236}">
                <a16:creationId xmlns:a16="http://schemas.microsoft.com/office/drawing/2014/main" id="{ACBEFBAF-0FB5-43DC-9BC9-D63BA3A36048}"/>
              </a:ext>
            </a:extLst>
          </p:cNvPr>
          <p:cNvGrpSpPr/>
          <p:nvPr/>
        </p:nvGrpSpPr>
        <p:grpSpPr>
          <a:xfrm>
            <a:off x="625255" y="1530016"/>
            <a:ext cx="10986609" cy="1631216"/>
            <a:chOff x="613530" y="1638300"/>
            <a:chExt cx="10986609" cy="1631216"/>
          </a:xfrm>
        </p:grpSpPr>
        <p:sp>
          <p:nvSpPr>
            <p:cNvPr id="2" name="Oval 1">
              <a:extLst>
                <a:ext uri="{FF2B5EF4-FFF2-40B4-BE49-F238E27FC236}">
                  <a16:creationId xmlns:a16="http://schemas.microsoft.com/office/drawing/2014/main" id="{D2B8F9DC-FF80-4F56-B7CC-A5118B8A4602}"/>
                </a:ext>
              </a:extLst>
            </p:cNvPr>
            <p:cNvSpPr/>
            <p:nvPr/>
          </p:nvSpPr>
          <p:spPr>
            <a:xfrm>
              <a:off x="613530" y="1638300"/>
              <a:ext cx="599573" cy="599573"/>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1</a:t>
              </a:r>
            </a:p>
          </p:txBody>
        </p:sp>
        <p:sp>
          <p:nvSpPr>
            <p:cNvPr id="3" name="TextBox 2">
              <a:extLst>
                <a:ext uri="{FF2B5EF4-FFF2-40B4-BE49-F238E27FC236}">
                  <a16:creationId xmlns:a16="http://schemas.microsoft.com/office/drawing/2014/main" id="{E76D7F8D-6625-43F5-97D7-3E05683367A6}"/>
                </a:ext>
              </a:extLst>
            </p:cNvPr>
            <p:cNvSpPr txBox="1"/>
            <p:nvPr/>
          </p:nvSpPr>
          <p:spPr>
            <a:xfrm>
              <a:off x="1386388" y="1638300"/>
              <a:ext cx="10213751" cy="1631216"/>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000" spc="-20" dirty="0"/>
                <a:t>Create the following invoices:</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Create an </a:t>
              </a:r>
              <a:r>
                <a:rPr lang="en-US" sz="2000" b="1" spc="-20" dirty="0"/>
                <a:t>Invoice </a:t>
              </a:r>
              <a:r>
                <a:rPr lang="en-US" sz="2000" spc="-20" dirty="0"/>
                <a:t>for Alba Fay</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She purchased </a:t>
              </a:r>
              <a:r>
                <a:rPr lang="en-US" sz="2000" b="1" spc="-20" dirty="0"/>
                <a:t>Catering for $7,763 + HST</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The Description is </a:t>
              </a:r>
              <a:r>
                <a:rPr lang="en-US" sz="2000" b="1" spc="-20" dirty="0"/>
                <a:t>“Football Grey Cup Party for 150 attendees”</a:t>
              </a:r>
            </a:p>
          </p:txBody>
        </p:sp>
      </p:grpSp>
      <p:grpSp>
        <p:nvGrpSpPr>
          <p:cNvPr id="18" name="Group 17">
            <a:extLst>
              <a:ext uri="{FF2B5EF4-FFF2-40B4-BE49-F238E27FC236}">
                <a16:creationId xmlns:a16="http://schemas.microsoft.com/office/drawing/2014/main" id="{A779644F-8880-44E8-8D5C-811567005786}"/>
              </a:ext>
            </a:extLst>
          </p:cNvPr>
          <p:cNvGrpSpPr/>
          <p:nvPr/>
        </p:nvGrpSpPr>
        <p:grpSpPr>
          <a:xfrm>
            <a:off x="625255" y="3575385"/>
            <a:ext cx="10986609" cy="1220847"/>
            <a:chOff x="613530" y="1638300"/>
            <a:chExt cx="10986609" cy="1220847"/>
          </a:xfrm>
        </p:grpSpPr>
        <p:sp>
          <p:nvSpPr>
            <p:cNvPr id="19" name="Oval 18">
              <a:extLst>
                <a:ext uri="{FF2B5EF4-FFF2-40B4-BE49-F238E27FC236}">
                  <a16:creationId xmlns:a16="http://schemas.microsoft.com/office/drawing/2014/main" id="{482A365A-1704-4245-9F4F-AF6999BAAB59}"/>
                </a:ext>
              </a:extLst>
            </p:cNvPr>
            <p:cNvSpPr/>
            <p:nvPr/>
          </p:nvSpPr>
          <p:spPr>
            <a:xfrm>
              <a:off x="613530" y="1638300"/>
              <a:ext cx="599573" cy="599573"/>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2</a:t>
              </a:r>
            </a:p>
          </p:txBody>
        </p:sp>
        <p:sp>
          <p:nvSpPr>
            <p:cNvPr id="20" name="TextBox 19">
              <a:extLst>
                <a:ext uri="{FF2B5EF4-FFF2-40B4-BE49-F238E27FC236}">
                  <a16:creationId xmlns:a16="http://schemas.microsoft.com/office/drawing/2014/main" id="{C037A5AD-1F06-4791-83B8-A688556F1F6D}"/>
                </a:ext>
              </a:extLst>
            </p:cNvPr>
            <p:cNvSpPr txBox="1"/>
            <p:nvPr/>
          </p:nvSpPr>
          <p:spPr>
            <a:xfrm>
              <a:off x="1386388" y="1638300"/>
              <a:ext cx="10213751" cy="1220847"/>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000" spc="-20" dirty="0"/>
                <a:t>Create an Invoice for </a:t>
              </a:r>
              <a:r>
                <a:rPr lang="en-US" sz="2000" spc="-20" dirty="0" err="1"/>
                <a:t>Adwin</a:t>
              </a:r>
              <a:r>
                <a:rPr lang="en-US" sz="2000" spc="-20" dirty="0"/>
                <a:t> Ko</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He purchased </a:t>
              </a:r>
              <a:r>
                <a:rPr lang="en-US" sz="2000" b="1" spc="-20" dirty="0"/>
                <a:t>Food Preparation for $9,000 + HST</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The Description is ”Food Prep”</a:t>
              </a:r>
            </a:p>
          </p:txBody>
        </p:sp>
      </p:grpSp>
    </p:spTree>
    <p:extLst>
      <p:ext uri="{BB962C8B-B14F-4D97-AF65-F5344CB8AC3E}">
        <p14:creationId xmlns:p14="http://schemas.microsoft.com/office/powerpoint/2010/main" val="329320146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805"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#7…Lesson 3</a:t>
            </a:r>
          </a:p>
        </p:txBody>
      </p:sp>
      <p:grpSp>
        <p:nvGrpSpPr>
          <p:cNvPr id="4" name="Group 3">
            <a:extLst>
              <a:ext uri="{FF2B5EF4-FFF2-40B4-BE49-F238E27FC236}">
                <a16:creationId xmlns:a16="http://schemas.microsoft.com/office/drawing/2014/main" id="{ACBEFBAF-0FB5-43DC-9BC9-D63BA3A36048}"/>
              </a:ext>
            </a:extLst>
          </p:cNvPr>
          <p:cNvGrpSpPr/>
          <p:nvPr/>
        </p:nvGrpSpPr>
        <p:grpSpPr>
          <a:xfrm>
            <a:off x="625255" y="1530016"/>
            <a:ext cx="10986609" cy="1169551"/>
            <a:chOff x="613530" y="1638300"/>
            <a:chExt cx="10986609" cy="1169551"/>
          </a:xfrm>
        </p:grpSpPr>
        <p:sp>
          <p:nvSpPr>
            <p:cNvPr id="2" name="Oval 1">
              <a:extLst>
                <a:ext uri="{FF2B5EF4-FFF2-40B4-BE49-F238E27FC236}">
                  <a16:creationId xmlns:a16="http://schemas.microsoft.com/office/drawing/2014/main" id="{D2B8F9DC-FF80-4F56-B7CC-A5118B8A4602}"/>
                </a:ext>
              </a:extLst>
            </p:cNvPr>
            <p:cNvSpPr/>
            <p:nvPr/>
          </p:nvSpPr>
          <p:spPr>
            <a:xfrm>
              <a:off x="613530" y="1638300"/>
              <a:ext cx="599573" cy="59957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1</a:t>
              </a:r>
            </a:p>
          </p:txBody>
        </p:sp>
        <p:sp>
          <p:nvSpPr>
            <p:cNvPr id="3" name="TextBox 2">
              <a:extLst>
                <a:ext uri="{FF2B5EF4-FFF2-40B4-BE49-F238E27FC236}">
                  <a16:creationId xmlns:a16="http://schemas.microsoft.com/office/drawing/2014/main" id="{E76D7F8D-6625-43F5-97D7-3E05683367A6}"/>
                </a:ext>
              </a:extLst>
            </p:cNvPr>
            <p:cNvSpPr txBox="1"/>
            <p:nvPr/>
          </p:nvSpPr>
          <p:spPr>
            <a:xfrm>
              <a:off x="1386388" y="1638300"/>
              <a:ext cx="10213751" cy="1169551"/>
            </a:xfrm>
            <a:prstGeom prst="rect">
              <a:avLst/>
            </a:prstGeom>
            <a:noFill/>
          </p:spPr>
          <p:txBody>
            <a:bodyPr wrap="square">
              <a:spAutoFit/>
            </a:bodyPr>
            <a:lstStyle/>
            <a:p>
              <a:pPr marL="0" marR="0" lvl="2" defTabSz="456727" fontAlgn="auto">
                <a:lnSpc>
                  <a:spcPct val="100000"/>
                </a:lnSpc>
                <a:spcBef>
                  <a:spcPts val="300"/>
                </a:spcBef>
                <a:spcAft>
                  <a:spcPts val="300"/>
                </a:spcAft>
                <a:buClrTx/>
                <a:buSzPct val="90000"/>
                <a:tabLst/>
                <a:defRPr/>
              </a:pPr>
              <a:r>
                <a:rPr lang="en-US" sz="2000" spc="-20" dirty="0"/>
                <a:t>Add a new customer named </a:t>
              </a:r>
              <a:r>
                <a:rPr lang="en-US" sz="2000" b="1" spc="-20" dirty="0"/>
                <a:t>Steve Young</a:t>
              </a:r>
            </a:p>
            <a:p>
              <a:pPr marL="292100" marR="0" lvl="2" indent="-292100" defTabSz="456727" fontAlgn="auto">
                <a:lnSpc>
                  <a:spcPct val="100000"/>
                </a:lnSpc>
                <a:spcBef>
                  <a:spcPts val="300"/>
                </a:spcBef>
                <a:spcAft>
                  <a:spcPts val="300"/>
                </a:spcAft>
                <a:buClrTx/>
                <a:buSzPct val="90000"/>
                <a:buFont typeface="Arial"/>
                <a:buChar char="•"/>
                <a:tabLst/>
                <a:defRPr/>
              </a:pPr>
              <a:r>
                <a:rPr lang="en-US" sz="2000" spc="-20" dirty="0"/>
                <a:t>Owner’s name is </a:t>
              </a:r>
              <a:r>
                <a:rPr lang="en-US" sz="2000" b="1" spc="-20" dirty="0"/>
                <a:t>Steve Young</a:t>
              </a:r>
            </a:p>
            <a:p>
              <a:pPr marL="292100" marR="0" lvl="2" indent="-292100" defTabSz="456727" fontAlgn="auto">
                <a:lnSpc>
                  <a:spcPct val="100000"/>
                </a:lnSpc>
                <a:spcBef>
                  <a:spcPts val="300"/>
                </a:spcBef>
                <a:spcAft>
                  <a:spcPts val="300"/>
                </a:spcAft>
                <a:buClrTx/>
                <a:buSzPct val="90000"/>
                <a:buFont typeface="Arial"/>
                <a:buChar char="•"/>
                <a:tabLst/>
                <a:defRPr/>
              </a:pPr>
              <a:r>
                <a:rPr lang="en-US" sz="2000" spc="-20" dirty="0"/>
                <a:t>Address is </a:t>
              </a:r>
              <a:r>
                <a:rPr lang="en-US" sz="2000" b="1" spc="-20" dirty="0"/>
                <a:t>– 1000 Queen St W, Toronto, ON. M8Z 3K9</a:t>
              </a:r>
            </a:p>
          </p:txBody>
        </p:sp>
      </p:grpSp>
      <p:grpSp>
        <p:nvGrpSpPr>
          <p:cNvPr id="18" name="Group 17">
            <a:extLst>
              <a:ext uri="{FF2B5EF4-FFF2-40B4-BE49-F238E27FC236}">
                <a16:creationId xmlns:a16="http://schemas.microsoft.com/office/drawing/2014/main" id="{A779644F-8880-44E8-8D5C-811567005786}"/>
              </a:ext>
            </a:extLst>
          </p:cNvPr>
          <p:cNvGrpSpPr/>
          <p:nvPr/>
        </p:nvGrpSpPr>
        <p:grpSpPr>
          <a:xfrm>
            <a:off x="625255" y="3016060"/>
            <a:ext cx="10986609" cy="1554272"/>
            <a:chOff x="613530" y="1638300"/>
            <a:chExt cx="10986609" cy="1554272"/>
          </a:xfrm>
        </p:grpSpPr>
        <p:sp>
          <p:nvSpPr>
            <p:cNvPr id="19" name="Oval 18">
              <a:extLst>
                <a:ext uri="{FF2B5EF4-FFF2-40B4-BE49-F238E27FC236}">
                  <a16:creationId xmlns:a16="http://schemas.microsoft.com/office/drawing/2014/main" id="{482A365A-1704-4245-9F4F-AF6999BAAB59}"/>
                </a:ext>
              </a:extLst>
            </p:cNvPr>
            <p:cNvSpPr/>
            <p:nvPr/>
          </p:nvSpPr>
          <p:spPr>
            <a:xfrm>
              <a:off x="613530" y="1638300"/>
              <a:ext cx="599573" cy="59957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2</a:t>
              </a:r>
            </a:p>
          </p:txBody>
        </p:sp>
        <p:sp>
          <p:nvSpPr>
            <p:cNvPr id="20" name="TextBox 19">
              <a:extLst>
                <a:ext uri="{FF2B5EF4-FFF2-40B4-BE49-F238E27FC236}">
                  <a16:creationId xmlns:a16="http://schemas.microsoft.com/office/drawing/2014/main" id="{C037A5AD-1F06-4791-83B8-A688556F1F6D}"/>
                </a:ext>
              </a:extLst>
            </p:cNvPr>
            <p:cNvSpPr txBox="1"/>
            <p:nvPr/>
          </p:nvSpPr>
          <p:spPr>
            <a:xfrm>
              <a:off x="1386388" y="1638300"/>
              <a:ext cx="10213751" cy="1554272"/>
            </a:xfrm>
            <a:prstGeom prst="rect">
              <a:avLst/>
            </a:prstGeom>
            <a:noFill/>
          </p:spPr>
          <p:txBody>
            <a:bodyPr wrap="square">
              <a:spAutoFit/>
            </a:bodyPr>
            <a:lstStyle/>
            <a:p>
              <a:pPr marL="0" marR="0" lvl="2" defTabSz="456727" fontAlgn="auto">
                <a:lnSpc>
                  <a:spcPct val="100000"/>
                </a:lnSpc>
                <a:spcBef>
                  <a:spcPts val="300"/>
                </a:spcBef>
                <a:spcAft>
                  <a:spcPts val="300"/>
                </a:spcAft>
                <a:buClrTx/>
                <a:buSzPct val="90000"/>
                <a:tabLst/>
                <a:defRPr/>
              </a:pPr>
              <a:r>
                <a:rPr lang="en-US" sz="2000" spc="-20" dirty="0"/>
                <a:t>Create the following transaction:</a:t>
              </a:r>
            </a:p>
            <a:p>
              <a:pPr marL="292100" marR="0" lvl="2" indent="-292100" defTabSz="456727" fontAlgn="auto">
                <a:lnSpc>
                  <a:spcPct val="100000"/>
                </a:lnSpc>
                <a:spcBef>
                  <a:spcPts val="300"/>
                </a:spcBef>
                <a:spcAft>
                  <a:spcPts val="300"/>
                </a:spcAft>
                <a:buClrTx/>
                <a:buSzPct val="90000"/>
                <a:buFont typeface="Arial"/>
                <a:buChar char="•"/>
                <a:tabLst/>
                <a:defRPr/>
              </a:pPr>
              <a:r>
                <a:rPr lang="en-US" sz="2000" spc="-20" dirty="0"/>
                <a:t>Create an Invoice dated </a:t>
              </a:r>
              <a:r>
                <a:rPr lang="en-US" sz="2000" b="1" spc="-20" dirty="0"/>
                <a:t>Sept. 1, 2017</a:t>
              </a:r>
            </a:p>
            <a:p>
              <a:pPr marL="292100" marR="0" lvl="2" indent="-292100" defTabSz="456727" fontAlgn="auto">
                <a:lnSpc>
                  <a:spcPct val="100000"/>
                </a:lnSpc>
                <a:spcBef>
                  <a:spcPts val="300"/>
                </a:spcBef>
                <a:spcAft>
                  <a:spcPts val="300"/>
                </a:spcAft>
                <a:buClrTx/>
                <a:buSzPct val="90000"/>
                <a:buFont typeface="Arial"/>
                <a:buChar char="•"/>
                <a:tabLst/>
                <a:defRPr/>
              </a:pPr>
              <a:r>
                <a:rPr lang="en-US" sz="2000" spc="-20" dirty="0"/>
                <a:t>They bought Catering for </a:t>
              </a:r>
              <a:r>
                <a:rPr lang="en-US" sz="2000" b="1" spc="-20" dirty="0"/>
                <a:t>$9,488 + HST</a:t>
              </a:r>
            </a:p>
            <a:p>
              <a:pPr marL="292100" marR="0" lvl="2" indent="-292100" defTabSz="456727" fontAlgn="auto">
                <a:lnSpc>
                  <a:spcPct val="100000"/>
                </a:lnSpc>
                <a:spcBef>
                  <a:spcPts val="300"/>
                </a:spcBef>
                <a:spcAft>
                  <a:spcPts val="300"/>
                </a:spcAft>
                <a:buClrTx/>
                <a:buSzPct val="90000"/>
                <a:buFont typeface="Arial"/>
                <a:buChar char="•"/>
                <a:tabLst/>
                <a:defRPr/>
              </a:pPr>
              <a:r>
                <a:rPr lang="en-US" sz="2000" spc="-20" dirty="0"/>
                <a:t>The Description is </a:t>
              </a:r>
              <a:r>
                <a:rPr lang="en-US" sz="2000" b="1" spc="-20" dirty="0"/>
                <a:t>“Football kickoff Party for 300 attendees”</a:t>
              </a:r>
            </a:p>
          </p:txBody>
        </p:sp>
      </p:grpSp>
      <p:grpSp>
        <p:nvGrpSpPr>
          <p:cNvPr id="11" name="Group 10">
            <a:extLst>
              <a:ext uri="{FF2B5EF4-FFF2-40B4-BE49-F238E27FC236}">
                <a16:creationId xmlns:a16="http://schemas.microsoft.com/office/drawing/2014/main" id="{664A5B74-8232-4375-BB57-E70033065A54}"/>
              </a:ext>
            </a:extLst>
          </p:cNvPr>
          <p:cNvGrpSpPr/>
          <p:nvPr/>
        </p:nvGrpSpPr>
        <p:grpSpPr>
          <a:xfrm>
            <a:off x="625255" y="4886826"/>
            <a:ext cx="10986609" cy="810478"/>
            <a:chOff x="613530" y="1638300"/>
            <a:chExt cx="10986609" cy="810478"/>
          </a:xfrm>
        </p:grpSpPr>
        <p:sp>
          <p:nvSpPr>
            <p:cNvPr id="12" name="Oval 11">
              <a:extLst>
                <a:ext uri="{FF2B5EF4-FFF2-40B4-BE49-F238E27FC236}">
                  <a16:creationId xmlns:a16="http://schemas.microsoft.com/office/drawing/2014/main" id="{F362D7EE-8F1E-428F-84F9-FCEF053F38EB}"/>
                </a:ext>
              </a:extLst>
            </p:cNvPr>
            <p:cNvSpPr/>
            <p:nvPr/>
          </p:nvSpPr>
          <p:spPr>
            <a:xfrm>
              <a:off x="613530" y="1638300"/>
              <a:ext cx="599573" cy="59957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3</a:t>
              </a:r>
            </a:p>
          </p:txBody>
        </p:sp>
        <p:sp>
          <p:nvSpPr>
            <p:cNvPr id="13" name="TextBox 12">
              <a:extLst>
                <a:ext uri="{FF2B5EF4-FFF2-40B4-BE49-F238E27FC236}">
                  <a16:creationId xmlns:a16="http://schemas.microsoft.com/office/drawing/2014/main" id="{E9854F9B-35E9-47FC-86B3-E64DE90C12F9}"/>
                </a:ext>
              </a:extLst>
            </p:cNvPr>
            <p:cNvSpPr txBox="1"/>
            <p:nvPr/>
          </p:nvSpPr>
          <p:spPr>
            <a:xfrm>
              <a:off x="1386388" y="1638300"/>
              <a:ext cx="10213751" cy="810478"/>
            </a:xfrm>
            <a:prstGeom prst="rect">
              <a:avLst/>
            </a:prstGeom>
            <a:noFill/>
          </p:spPr>
          <p:txBody>
            <a:bodyPr wrap="square">
              <a:spAutoFit/>
            </a:bodyPr>
            <a:lstStyle/>
            <a:p>
              <a:pPr marL="0" marR="0" lvl="2" defTabSz="456727" fontAlgn="auto">
                <a:lnSpc>
                  <a:spcPct val="100000"/>
                </a:lnSpc>
                <a:spcBef>
                  <a:spcPts val="300"/>
                </a:spcBef>
                <a:spcAft>
                  <a:spcPts val="300"/>
                </a:spcAft>
                <a:buClrTx/>
                <a:buSzPct val="90000"/>
                <a:tabLst/>
                <a:defRPr/>
              </a:pPr>
              <a:r>
                <a:rPr lang="en-US" sz="2000" spc="-20" dirty="0"/>
                <a:t>Receive the Payment from Steve Young today. </a:t>
              </a:r>
            </a:p>
            <a:p>
              <a:pPr marL="292100" marR="0" lvl="2" indent="-292100" defTabSz="456727" fontAlgn="auto">
                <a:lnSpc>
                  <a:spcPct val="100000"/>
                </a:lnSpc>
                <a:spcBef>
                  <a:spcPts val="300"/>
                </a:spcBef>
                <a:spcAft>
                  <a:spcPts val="300"/>
                </a:spcAft>
                <a:buClrTx/>
                <a:buSzPct val="90000"/>
                <a:buFont typeface="Arial"/>
                <a:buChar char="•"/>
                <a:tabLst/>
                <a:defRPr/>
              </a:pPr>
              <a:r>
                <a:rPr lang="en-US" sz="2000" spc="-20" dirty="0"/>
                <a:t>Paid with </a:t>
              </a:r>
              <a:r>
                <a:rPr lang="en-US" sz="2000" b="1" spc="-20" dirty="0"/>
                <a:t>Cheque #109. </a:t>
              </a:r>
              <a:r>
                <a:rPr lang="en-US" sz="2000" spc="-20" dirty="0"/>
                <a:t>Cheque is not deposited yet.</a:t>
              </a:r>
            </a:p>
          </p:txBody>
        </p:sp>
      </p:grpSp>
    </p:spTree>
    <p:extLst>
      <p:ext uri="{BB962C8B-B14F-4D97-AF65-F5344CB8AC3E}">
        <p14:creationId xmlns:p14="http://schemas.microsoft.com/office/powerpoint/2010/main" val="8341505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194300" cy="3062287"/>
          </a:xfrm>
        </p:spPr>
        <p:txBody>
          <a:bodyPr/>
          <a:lstStyle/>
          <a:p>
            <a:pPr algn="l"/>
            <a:r>
              <a:rPr lang="en-US" dirty="0"/>
              <a:t>QuickBooks File Setup Demo</a:t>
            </a:r>
          </a:p>
        </p:txBody>
      </p:sp>
    </p:spTree>
    <p:extLst>
      <p:ext uri="{BB962C8B-B14F-4D97-AF65-F5344CB8AC3E}">
        <p14:creationId xmlns:p14="http://schemas.microsoft.com/office/powerpoint/2010/main" val="573994083"/>
      </p:ext>
    </p:extLst>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#8…Lesson 3</a:t>
            </a:r>
          </a:p>
        </p:txBody>
      </p:sp>
      <p:grpSp>
        <p:nvGrpSpPr>
          <p:cNvPr id="4" name="Group 3">
            <a:extLst>
              <a:ext uri="{FF2B5EF4-FFF2-40B4-BE49-F238E27FC236}">
                <a16:creationId xmlns:a16="http://schemas.microsoft.com/office/drawing/2014/main" id="{ACBEFBAF-0FB5-43DC-9BC9-D63BA3A36048}"/>
              </a:ext>
            </a:extLst>
          </p:cNvPr>
          <p:cNvGrpSpPr/>
          <p:nvPr/>
        </p:nvGrpSpPr>
        <p:grpSpPr>
          <a:xfrm>
            <a:off x="625255" y="1530016"/>
            <a:ext cx="10986609" cy="1220847"/>
            <a:chOff x="613530" y="1638300"/>
            <a:chExt cx="10986609" cy="1220847"/>
          </a:xfrm>
        </p:grpSpPr>
        <p:sp>
          <p:nvSpPr>
            <p:cNvPr id="2" name="Oval 1">
              <a:extLst>
                <a:ext uri="{FF2B5EF4-FFF2-40B4-BE49-F238E27FC236}">
                  <a16:creationId xmlns:a16="http://schemas.microsoft.com/office/drawing/2014/main" id="{D2B8F9DC-FF80-4F56-B7CC-A5118B8A4602}"/>
                </a:ext>
              </a:extLst>
            </p:cNvPr>
            <p:cNvSpPr/>
            <p:nvPr/>
          </p:nvSpPr>
          <p:spPr>
            <a:xfrm>
              <a:off x="613530" y="1638300"/>
              <a:ext cx="599573" cy="599573"/>
            </a:xfrm>
            <a:prstGeom prst="ellipse">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1</a:t>
              </a:r>
            </a:p>
          </p:txBody>
        </p:sp>
        <p:sp>
          <p:nvSpPr>
            <p:cNvPr id="3" name="TextBox 2">
              <a:extLst>
                <a:ext uri="{FF2B5EF4-FFF2-40B4-BE49-F238E27FC236}">
                  <a16:creationId xmlns:a16="http://schemas.microsoft.com/office/drawing/2014/main" id="{E76D7F8D-6625-43F5-97D7-3E05683367A6}"/>
                </a:ext>
              </a:extLst>
            </p:cNvPr>
            <p:cNvSpPr txBox="1"/>
            <p:nvPr/>
          </p:nvSpPr>
          <p:spPr>
            <a:xfrm>
              <a:off x="1386388" y="1638300"/>
              <a:ext cx="10213751" cy="1220847"/>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000" spc="-20" dirty="0"/>
                <a:t>Make a Deposit of the following cheques:</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b="1" spc="-20" dirty="0"/>
                <a:t>Date: </a:t>
              </a:r>
              <a:r>
                <a:rPr lang="en-US" sz="2000" spc="-20" dirty="0"/>
                <a:t>Friday of this week</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Deposit Cheques:  </a:t>
              </a:r>
              <a:r>
                <a:rPr lang="en-US" sz="2000" b="1" spc="-20" dirty="0"/>
                <a:t>#5733, #839033 and #109. </a:t>
              </a:r>
            </a:p>
          </p:txBody>
        </p:sp>
      </p:grpSp>
      <p:grpSp>
        <p:nvGrpSpPr>
          <p:cNvPr id="18" name="Group 17">
            <a:extLst>
              <a:ext uri="{FF2B5EF4-FFF2-40B4-BE49-F238E27FC236}">
                <a16:creationId xmlns:a16="http://schemas.microsoft.com/office/drawing/2014/main" id="{A779644F-8880-44E8-8D5C-811567005786}"/>
              </a:ext>
            </a:extLst>
          </p:cNvPr>
          <p:cNvGrpSpPr/>
          <p:nvPr/>
        </p:nvGrpSpPr>
        <p:grpSpPr>
          <a:xfrm>
            <a:off x="625255" y="3190374"/>
            <a:ext cx="10986609" cy="810478"/>
            <a:chOff x="613530" y="1638300"/>
            <a:chExt cx="10986609" cy="810478"/>
          </a:xfrm>
        </p:grpSpPr>
        <p:sp>
          <p:nvSpPr>
            <p:cNvPr id="19" name="Oval 18">
              <a:extLst>
                <a:ext uri="{FF2B5EF4-FFF2-40B4-BE49-F238E27FC236}">
                  <a16:creationId xmlns:a16="http://schemas.microsoft.com/office/drawing/2014/main" id="{482A365A-1704-4245-9F4F-AF6999BAAB59}"/>
                </a:ext>
              </a:extLst>
            </p:cNvPr>
            <p:cNvSpPr/>
            <p:nvPr/>
          </p:nvSpPr>
          <p:spPr>
            <a:xfrm>
              <a:off x="613530" y="1638300"/>
              <a:ext cx="599573" cy="599573"/>
            </a:xfrm>
            <a:prstGeom prst="ellipse">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2</a:t>
              </a:r>
            </a:p>
          </p:txBody>
        </p:sp>
        <p:sp>
          <p:nvSpPr>
            <p:cNvPr id="20" name="TextBox 19">
              <a:extLst>
                <a:ext uri="{FF2B5EF4-FFF2-40B4-BE49-F238E27FC236}">
                  <a16:creationId xmlns:a16="http://schemas.microsoft.com/office/drawing/2014/main" id="{C037A5AD-1F06-4791-83B8-A688556F1F6D}"/>
                </a:ext>
              </a:extLst>
            </p:cNvPr>
            <p:cNvSpPr txBox="1"/>
            <p:nvPr/>
          </p:nvSpPr>
          <p:spPr>
            <a:xfrm>
              <a:off x="1386388" y="1638300"/>
              <a:ext cx="10213751" cy="810478"/>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000" spc="-20" dirty="0"/>
                <a:t>Receive the Payment from Steve Young today. </a:t>
              </a:r>
            </a:p>
            <a:p>
              <a:pPr marL="292100" marR="0" lvl="2" indent="-292100" defTabSz="456727" fontAlgn="auto">
                <a:lnSpc>
                  <a:spcPct val="100000"/>
                </a:lnSpc>
                <a:spcBef>
                  <a:spcPts val="400"/>
                </a:spcBef>
                <a:spcAft>
                  <a:spcPts val="400"/>
                </a:spcAft>
                <a:buClrTx/>
                <a:buSzPct val="90000"/>
                <a:buFont typeface="Arial"/>
                <a:buChar char="•"/>
                <a:tabLst/>
                <a:defRPr/>
              </a:pPr>
              <a:r>
                <a:rPr lang="en-US" sz="2000" spc="-20" dirty="0"/>
                <a:t>Paid with </a:t>
              </a:r>
              <a:r>
                <a:rPr lang="en-US" sz="2000" b="1" spc="-20" dirty="0"/>
                <a:t>Cheque #109. </a:t>
              </a:r>
              <a:r>
                <a:rPr lang="en-US" sz="2000" spc="-20" dirty="0"/>
                <a:t>Cheque is not deposited yet.</a:t>
              </a:r>
            </a:p>
          </p:txBody>
        </p:sp>
      </p:grpSp>
    </p:spTree>
    <p:extLst>
      <p:ext uri="{BB962C8B-B14F-4D97-AF65-F5344CB8AC3E}">
        <p14:creationId xmlns:p14="http://schemas.microsoft.com/office/powerpoint/2010/main" val="26936681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475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#9…Lesson 3</a:t>
            </a:r>
          </a:p>
        </p:txBody>
      </p:sp>
      <p:pic>
        <p:nvPicPr>
          <p:cNvPr id="244738" name="Picture 2" descr="QuickBooks Online VS. QuickBooks Desktop | Which Is Better?">
            <a:extLst>
              <a:ext uri="{FF2B5EF4-FFF2-40B4-BE49-F238E27FC236}">
                <a16:creationId xmlns:a16="http://schemas.microsoft.com/office/drawing/2014/main" id="{EC819B8F-5322-4F12-9ABD-09491156EC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936" y="1721852"/>
            <a:ext cx="5838324" cy="389221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59522F10-5AA4-4C9F-B32B-0599B3132BE6}"/>
              </a:ext>
            </a:extLst>
          </p:cNvPr>
          <p:cNvGrpSpPr/>
          <p:nvPr/>
        </p:nvGrpSpPr>
        <p:grpSpPr>
          <a:xfrm>
            <a:off x="6690887" y="1519321"/>
            <a:ext cx="4874001" cy="1930679"/>
            <a:chOff x="6424476" y="1481890"/>
            <a:chExt cx="4874001" cy="1930679"/>
          </a:xfrm>
        </p:grpSpPr>
        <p:sp>
          <p:nvSpPr>
            <p:cNvPr id="5" name="Rectangle 4">
              <a:extLst>
                <a:ext uri="{FF2B5EF4-FFF2-40B4-BE49-F238E27FC236}">
                  <a16:creationId xmlns:a16="http://schemas.microsoft.com/office/drawing/2014/main" id="{13A6A6E7-0173-43EF-B63D-113DA47050F2}"/>
                </a:ext>
              </a:extLst>
            </p:cNvPr>
            <p:cNvSpPr/>
            <p:nvPr/>
          </p:nvSpPr>
          <p:spPr>
            <a:xfrm>
              <a:off x="6667596" y="1684421"/>
              <a:ext cx="4630881" cy="17281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5" name="Oval 14">
              <a:extLst>
                <a:ext uri="{FF2B5EF4-FFF2-40B4-BE49-F238E27FC236}">
                  <a16:creationId xmlns:a16="http://schemas.microsoft.com/office/drawing/2014/main" id="{D9A71258-3E91-47ED-A71C-7231845075D1}"/>
                </a:ext>
              </a:extLst>
            </p:cNvPr>
            <p:cNvSpPr/>
            <p:nvPr/>
          </p:nvSpPr>
          <p:spPr>
            <a:xfrm>
              <a:off x="6424476" y="1481890"/>
              <a:ext cx="599573" cy="599573"/>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1</a:t>
              </a:r>
            </a:p>
          </p:txBody>
        </p:sp>
        <p:sp>
          <p:nvSpPr>
            <p:cNvPr id="16" name="TextBox 15">
              <a:extLst>
                <a:ext uri="{FF2B5EF4-FFF2-40B4-BE49-F238E27FC236}">
                  <a16:creationId xmlns:a16="http://schemas.microsoft.com/office/drawing/2014/main" id="{793EE6C6-A058-4DF4-8A1D-1826759C77C9}"/>
                </a:ext>
              </a:extLst>
            </p:cNvPr>
            <p:cNvSpPr txBox="1"/>
            <p:nvPr/>
          </p:nvSpPr>
          <p:spPr>
            <a:xfrm>
              <a:off x="7024049" y="2009886"/>
              <a:ext cx="4124381" cy="1077218"/>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3200" spc="-20" dirty="0"/>
                <a:t>Create a Sales by Customer Detail report </a:t>
              </a:r>
            </a:p>
          </p:txBody>
        </p:sp>
      </p:grpSp>
      <p:grpSp>
        <p:nvGrpSpPr>
          <p:cNvPr id="21" name="Group 20">
            <a:extLst>
              <a:ext uri="{FF2B5EF4-FFF2-40B4-BE49-F238E27FC236}">
                <a16:creationId xmlns:a16="http://schemas.microsoft.com/office/drawing/2014/main" id="{391BB7C2-D333-45D1-89A3-C7A14056703B}"/>
              </a:ext>
            </a:extLst>
          </p:cNvPr>
          <p:cNvGrpSpPr/>
          <p:nvPr/>
        </p:nvGrpSpPr>
        <p:grpSpPr>
          <a:xfrm>
            <a:off x="6690887" y="3683389"/>
            <a:ext cx="4874001" cy="1930679"/>
            <a:chOff x="6424476" y="1481890"/>
            <a:chExt cx="4874001" cy="1930679"/>
          </a:xfrm>
        </p:grpSpPr>
        <p:sp>
          <p:nvSpPr>
            <p:cNvPr id="22" name="Rectangle 21">
              <a:extLst>
                <a:ext uri="{FF2B5EF4-FFF2-40B4-BE49-F238E27FC236}">
                  <a16:creationId xmlns:a16="http://schemas.microsoft.com/office/drawing/2014/main" id="{309DED58-1196-4920-955F-BD4FE07B5EB6}"/>
                </a:ext>
              </a:extLst>
            </p:cNvPr>
            <p:cNvSpPr/>
            <p:nvPr/>
          </p:nvSpPr>
          <p:spPr>
            <a:xfrm>
              <a:off x="6667596" y="1684421"/>
              <a:ext cx="4630881" cy="17281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3" name="Oval 22">
              <a:extLst>
                <a:ext uri="{FF2B5EF4-FFF2-40B4-BE49-F238E27FC236}">
                  <a16:creationId xmlns:a16="http://schemas.microsoft.com/office/drawing/2014/main" id="{E8188097-8CAD-428B-964B-C8E672B41DDC}"/>
                </a:ext>
              </a:extLst>
            </p:cNvPr>
            <p:cNvSpPr/>
            <p:nvPr/>
          </p:nvSpPr>
          <p:spPr>
            <a:xfrm>
              <a:off x="6424476" y="1481890"/>
              <a:ext cx="599573" cy="599573"/>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2</a:t>
              </a:r>
            </a:p>
          </p:txBody>
        </p:sp>
        <p:sp>
          <p:nvSpPr>
            <p:cNvPr id="24" name="TextBox 23">
              <a:extLst>
                <a:ext uri="{FF2B5EF4-FFF2-40B4-BE49-F238E27FC236}">
                  <a16:creationId xmlns:a16="http://schemas.microsoft.com/office/drawing/2014/main" id="{D694B91A-6311-472F-B1FE-0ED368CF9A93}"/>
                </a:ext>
              </a:extLst>
            </p:cNvPr>
            <p:cNvSpPr txBox="1"/>
            <p:nvPr/>
          </p:nvSpPr>
          <p:spPr>
            <a:xfrm>
              <a:off x="7024049" y="2009886"/>
              <a:ext cx="4124381" cy="1077218"/>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3200" spc="-20" dirty="0"/>
                <a:t>Create an A/R Aging Summary report</a:t>
              </a:r>
            </a:p>
          </p:txBody>
        </p:sp>
      </p:grpSp>
    </p:spTree>
    <p:extLst>
      <p:ext uri="{BB962C8B-B14F-4D97-AF65-F5344CB8AC3E}">
        <p14:creationId xmlns:p14="http://schemas.microsoft.com/office/powerpoint/2010/main" val="153008968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3" y="2736503"/>
            <a:ext cx="8724084" cy="1384995"/>
          </a:xfrm>
          <a:prstGeom prst="rect">
            <a:avLst/>
          </a:prstGeom>
          <a:noFill/>
        </p:spPr>
        <p:txBody>
          <a:bodyPr wrap="square">
            <a:sp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venirNext forINTUIT"/>
                <a:ea typeface="+mn-ea"/>
                <a:cs typeface="+mn-cs"/>
              </a:rPr>
              <a:t>Lesson 4</a:t>
            </a:r>
          </a:p>
          <a:p>
            <a:pPr marL="0" marR="0" lvl="0" indent="0" algn="l" defTabSz="457791"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AvenirNext forINTUIT"/>
                <a:ea typeface="+mn-ea"/>
                <a:cs typeface="+mn-cs"/>
              </a:rPr>
              <a:t>Suppliers &amp; Expenses Part 1</a:t>
            </a:r>
          </a:p>
        </p:txBody>
      </p:sp>
    </p:spTree>
    <p:extLst>
      <p:ext uri="{BB962C8B-B14F-4D97-AF65-F5344CB8AC3E}">
        <p14:creationId xmlns:p14="http://schemas.microsoft.com/office/powerpoint/2010/main" val="3544951109"/>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783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Lesson 4 - Learning Objectives</a:t>
            </a:r>
          </a:p>
        </p:txBody>
      </p:sp>
      <p:sp>
        <p:nvSpPr>
          <p:cNvPr id="35" name="TextBox 34">
            <a:extLst>
              <a:ext uri="{FF2B5EF4-FFF2-40B4-BE49-F238E27FC236}">
                <a16:creationId xmlns:a16="http://schemas.microsoft.com/office/drawing/2014/main" id="{DF2CFBE5-2F22-4431-A1FB-0B5A97AE562C}"/>
              </a:ext>
            </a:extLst>
          </p:cNvPr>
          <p:cNvSpPr txBox="1"/>
          <p:nvPr/>
        </p:nvSpPr>
        <p:spPr>
          <a:xfrm>
            <a:off x="5232399" y="1917844"/>
            <a:ext cx="6053857" cy="3539430"/>
          </a:xfrm>
          <a:prstGeom prst="rect">
            <a:avLst/>
          </a:prstGeom>
          <a:noFill/>
        </p:spPr>
        <p:txBody>
          <a:bodyPr wrap="square">
            <a:spAutoFit/>
          </a:bodyPr>
          <a:lstStyle/>
          <a:p>
            <a:pPr marL="0" marR="0" lvl="0" indent="0" algn="l" defTabSz="457791" rtl="0" eaLnBrk="1" fontAlgn="auto" latinLnBrk="0" hangingPunct="1">
              <a:lnSpc>
                <a:spcPct val="100000"/>
              </a:lnSpc>
              <a:spcBef>
                <a:spcPts val="400"/>
              </a:spcBef>
              <a:spcAft>
                <a:spcPts val="4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venirNext forINTUIT"/>
                <a:ea typeface="+mn-ea"/>
                <a:cs typeface="+mn-cs"/>
              </a:rPr>
              <a:t>In this Lesson you’ll learn the following:</a:t>
            </a:r>
          </a:p>
          <a:p>
            <a:pPr marL="292100" lvl="2" indent="-292100" defTabSz="456727">
              <a:spcBef>
                <a:spcPts val="400"/>
              </a:spcBef>
              <a:spcAft>
                <a:spcPts val="400"/>
              </a:spcAft>
              <a:buSzPct val="90000"/>
              <a:buFont typeface="Arial"/>
              <a:buChar char="•"/>
              <a:defRPr/>
            </a:pPr>
            <a:r>
              <a:rPr lang="en-US" sz="2800" spc="-20" dirty="0">
                <a:solidFill>
                  <a:srgbClr val="000000"/>
                </a:solidFill>
                <a:latin typeface="AvenirNext forINTUIT"/>
              </a:rPr>
              <a:t>Adding suppliers</a:t>
            </a:r>
          </a:p>
          <a:p>
            <a:pPr marL="292100" lvl="2" indent="-292100" defTabSz="456727">
              <a:spcBef>
                <a:spcPts val="400"/>
              </a:spcBef>
              <a:spcAft>
                <a:spcPts val="400"/>
              </a:spcAft>
              <a:buSzPct val="90000"/>
              <a:buFont typeface="Arial"/>
              <a:buChar char="•"/>
              <a:defRPr/>
            </a:pPr>
            <a:r>
              <a:rPr lang="en-US" sz="2800" spc="-20" dirty="0">
                <a:solidFill>
                  <a:srgbClr val="000000"/>
                </a:solidFill>
                <a:latin typeface="AvenirNext forINTUIT"/>
              </a:rPr>
              <a:t>Accounts Payable workflow </a:t>
            </a:r>
          </a:p>
          <a:p>
            <a:pPr marL="576263" lvl="2" indent="-292100" defTabSz="456727">
              <a:spcBef>
                <a:spcPts val="400"/>
              </a:spcBef>
              <a:spcAft>
                <a:spcPts val="400"/>
              </a:spcAft>
              <a:buSzPct val="90000"/>
              <a:buFont typeface="Arial"/>
              <a:buChar char="•"/>
              <a:defRPr/>
            </a:pPr>
            <a:r>
              <a:rPr lang="en-US" sz="2400" spc="-20" dirty="0">
                <a:solidFill>
                  <a:srgbClr val="000000"/>
                </a:solidFill>
                <a:latin typeface="AvenirNext forINTUIT"/>
              </a:rPr>
              <a:t>Bills </a:t>
            </a:r>
            <a:r>
              <a:rPr lang="en-US" sz="2400" spc="-20" dirty="0">
                <a:solidFill>
                  <a:srgbClr val="000000"/>
                </a:solidFill>
                <a:latin typeface="AvenirNext forINTUIT"/>
                <a:sym typeface="Wingdings" panose="05000000000000000000" pitchFamily="2" charset="2"/>
              </a:rPr>
              <a:t></a:t>
            </a:r>
            <a:r>
              <a:rPr lang="en-US" sz="2400" spc="-20" dirty="0">
                <a:solidFill>
                  <a:srgbClr val="000000"/>
                </a:solidFill>
                <a:latin typeface="AvenirNext forINTUIT"/>
              </a:rPr>
              <a:t> Pay Bills</a:t>
            </a:r>
          </a:p>
          <a:p>
            <a:pPr marL="292100" marR="0" lvl="2" indent="-292100" defTabSz="456727" fontAlgn="auto">
              <a:lnSpc>
                <a:spcPct val="100000"/>
              </a:lnSpc>
              <a:spcBef>
                <a:spcPts val="400"/>
              </a:spcBef>
              <a:spcAft>
                <a:spcPts val="400"/>
              </a:spcAft>
              <a:buClrTx/>
              <a:buSzPct val="90000"/>
              <a:buFont typeface="Arial"/>
              <a:buChar char="•"/>
              <a:tabLst/>
              <a:defRPr/>
            </a:pPr>
            <a:r>
              <a:rPr lang="en-US" sz="2800" spc="-20" dirty="0">
                <a:solidFill>
                  <a:srgbClr val="000000"/>
                </a:solidFill>
                <a:latin typeface="AvenirNext forINTUIT"/>
              </a:rPr>
              <a:t>Expenses workflow</a:t>
            </a:r>
          </a:p>
          <a:p>
            <a:pPr marL="576263" lvl="2" indent="-292100" defTabSz="456727">
              <a:spcBef>
                <a:spcPts val="400"/>
              </a:spcBef>
              <a:spcAft>
                <a:spcPts val="400"/>
              </a:spcAft>
              <a:buSzPct val="90000"/>
              <a:buFont typeface="Arial"/>
              <a:buChar char="•"/>
              <a:defRPr/>
            </a:pPr>
            <a:r>
              <a:rPr lang="en-US" sz="2400" spc="-20" dirty="0">
                <a:solidFill>
                  <a:srgbClr val="000000"/>
                </a:solidFill>
                <a:latin typeface="AvenirNext forINTUIT"/>
              </a:rPr>
              <a:t>Expenses</a:t>
            </a:r>
          </a:p>
          <a:p>
            <a:pPr marL="576263" lvl="2" indent="-292100" defTabSz="456727">
              <a:spcBef>
                <a:spcPts val="400"/>
              </a:spcBef>
              <a:spcAft>
                <a:spcPts val="400"/>
              </a:spcAft>
              <a:buSzPct val="90000"/>
              <a:buFont typeface="Arial"/>
              <a:buChar char="•"/>
              <a:defRPr/>
            </a:pPr>
            <a:r>
              <a:rPr lang="en-US" sz="2400" spc="-20" dirty="0">
                <a:solidFill>
                  <a:srgbClr val="000000"/>
                </a:solidFill>
                <a:latin typeface="AvenirNext forINTUIT"/>
              </a:rPr>
              <a:t>Cheques</a:t>
            </a:r>
          </a:p>
        </p:txBody>
      </p:sp>
      <p:pic>
        <p:nvPicPr>
          <p:cNvPr id="2" name="Picture 10" descr="Benefits of QuickBooks Payroll || Best Accounting Software for ...">
            <a:extLst>
              <a:ext uri="{FF2B5EF4-FFF2-40B4-BE49-F238E27FC236}">
                <a16:creationId xmlns:a16="http://schemas.microsoft.com/office/drawing/2014/main" id="{37D1872E-DDEC-4F41-9588-ABA98D68456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622" r="55075"/>
          <a:stretch/>
        </p:blipFill>
        <p:spPr bwMode="auto">
          <a:xfrm>
            <a:off x="902567" y="1553897"/>
            <a:ext cx="3986934" cy="426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46654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885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Expense Workflows in QuickBooks Online</a:t>
            </a:r>
          </a:p>
        </p:txBody>
      </p:sp>
      <p:grpSp>
        <p:nvGrpSpPr>
          <p:cNvPr id="26" name="Group 25">
            <a:extLst>
              <a:ext uri="{FF2B5EF4-FFF2-40B4-BE49-F238E27FC236}">
                <a16:creationId xmlns:a16="http://schemas.microsoft.com/office/drawing/2014/main" id="{210CCDCA-D445-4145-B4AE-E97BE6E9FDE2}"/>
              </a:ext>
            </a:extLst>
          </p:cNvPr>
          <p:cNvGrpSpPr/>
          <p:nvPr/>
        </p:nvGrpSpPr>
        <p:grpSpPr>
          <a:xfrm>
            <a:off x="715541" y="1675750"/>
            <a:ext cx="10757743" cy="4001800"/>
            <a:chOff x="550067" y="1675750"/>
            <a:chExt cx="10757743" cy="4001800"/>
          </a:xfrm>
        </p:grpSpPr>
        <p:sp>
          <p:nvSpPr>
            <p:cNvPr id="7" name="Rectangle 6">
              <a:extLst>
                <a:ext uri="{FF2B5EF4-FFF2-40B4-BE49-F238E27FC236}">
                  <a16:creationId xmlns:a16="http://schemas.microsoft.com/office/drawing/2014/main" id="{39D42040-52B5-474A-9809-AA8FC5B501B8}"/>
                </a:ext>
              </a:extLst>
            </p:cNvPr>
            <p:cNvSpPr/>
            <p:nvPr/>
          </p:nvSpPr>
          <p:spPr>
            <a:xfrm>
              <a:off x="550068" y="2361550"/>
              <a:ext cx="3282994" cy="570260"/>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HK" sz="2400" b="1" dirty="0">
                  <a:solidFill>
                    <a:schemeClr val="tx1"/>
                  </a:solidFill>
                </a:rPr>
                <a:t>Expense</a:t>
              </a:r>
            </a:p>
          </p:txBody>
        </p:sp>
        <p:sp>
          <p:nvSpPr>
            <p:cNvPr id="9" name="Rectangle 8">
              <a:extLst>
                <a:ext uri="{FF2B5EF4-FFF2-40B4-BE49-F238E27FC236}">
                  <a16:creationId xmlns:a16="http://schemas.microsoft.com/office/drawing/2014/main" id="{6545C8D2-015D-4E83-8E67-B3140D58E19D}"/>
                </a:ext>
              </a:extLst>
            </p:cNvPr>
            <p:cNvSpPr/>
            <p:nvPr/>
          </p:nvSpPr>
          <p:spPr>
            <a:xfrm>
              <a:off x="3983015" y="2361550"/>
              <a:ext cx="3282994" cy="570260"/>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US" sz="2400" b="1" dirty="0">
                  <a:solidFill>
                    <a:schemeClr val="tx1"/>
                  </a:solidFill>
                </a:rPr>
                <a:t>Cheque</a:t>
              </a:r>
            </a:p>
          </p:txBody>
        </p:sp>
        <p:sp>
          <p:nvSpPr>
            <p:cNvPr id="11" name="Rectangle 10">
              <a:extLst>
                <a:ext uri="{FF2B5EF4-FFF2-40B4-BE49-F238E27FC236}">
                  <a16:creationId xmlns:a16="http://schemas.microsoft.com/office/drawing/2014/main" id="{D6BBD75E-76BE-4D8A-96F0-4F95D8574785}"/>
                </a:ext>
              </a:extLst>
            </p:cNvPr>
            <p:cNvSpPr/>
            <p:nvPr/>
          </p:nvSpPr>
          <p:spPr>
            <a:xfrm>
              <a:off x="3983015" y="4889500"/>
              <a:ext cx="3282994" cy="57026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Print Cheques</a:t>
              </a:r>
            </a:p>
          </p:txBody>
        </p:sp>
        <p:sp>
          <p:nvSpPr>
            <p:cNvPr id="12" name="TextBox 11">
              <a:extLst>
                <a:ext uri="{FF2B5EF4-FFF2-40B4-BE49-F238E27FC236}">
                  <a16:creationId xmlns:a16="http://schemas.microsoft.com/office/drawing/2014/main" id="{4269C06B-E92D-4D39-AAE9-5C17A3082C97}"/>
                </a:ext>
              </a:extLst>
            </p:cNvPr>
            <p:cNvSpPr txBox="1"/>
            <p:nvPr/>
          </p:nvSpPr>
          <p:spPr>
            <a:xfrm>
              <a:off x="550068" y="2943468"/>
              <a:ext cx="3282994" cy="2734082"/>
            </a:xfrm>
            <a:prstGeom prst="rect">
              <a:avLst/>
            </a:prstGeom>
            <a:noFill/>
          </p:spPr>
          <p:txBody>
            <a:bodyPr wrap="square">
              <a:spAutoFit/>
            </a:bodyPr>
            <a:lstStyle/>
            <a:p>
              <a:pPr marL="0" lvl="2" defTabSz="456727">
                <a:spcBef>
                  <a:spcPts val="100"/>
                </a:spcBef>
                <a:spcAft>
                  <a:spcPts val="100"/>
                </a:spcAft>
                <a:buSzPct val="90000"/>
              </a:pPr>
              <a:r>
                <a:rPr lang="en-US" sz="2000" b="1" spc="-20" dirty="0"/>
                <a:t>Expense includes: </a:t>
              </a:r>
            </a:p>
            <a:p>
              <a:pPr marL="292100" lvl="2" indent="-292100" defTabSz="456727">
                <a:spcBef>
                  <a:spcPts val="100"/>
                </a:spcBef>
                <a:spcAft>
                  <a:spcPts val="100"/>
                </a:spcAft>
                <a:buSzPct val="90000"/>
                <a:buFont typeface="Arial"/>
                <a:buChar char="•"/>
              </a:pPr>
              <a:r>
                <a:rPr lang="en-US" sz="2000" spc="-20" dirty="0"/>
                <a:t>Debit </a:t>
              </a:r>
            </a:p>
            <a:p>
              <a:pPr marL="292100" lvl="2" indent="-292100" defTabSz="456727">
                <a:spcBef>
                  <a:spcPts val="100"/>
                </a:spcBef>
                <a:spcAft>
                  <a:spcPts val="100"/>
                </a:spcAft>
                <a:buSzPct val="90000"/>
                <a:buFont typeface="Arial"/>
                <a:buChar char="•"/>
              </a:pPr>
              <a:r>
                <a:rPr lang="en-US" sz="2000" spc="-20" dirty="0" err="1"/>
                <a:t>Interac</a:t>
              </a:r>
              <a:r>
                <a:rPr lang="en-US" sz="2000" spc="-20" dirty="0"/>
                <a:t> </a:t>
              </a:r>
            </a:p>
            <a:p>
              <a:pPr marL="292100" lvl="2" indent="-292100" defTabSz="456727">
                <a:spcBef>
                  <a:spcPts val="100"/>
                </a:spcBef>
                <a:spcAft>
                  <a:spcPts val="100"/>
                </a:spcAft>
                <a:buSzPct val="90000"/>
                <a:buFont typeface="Arial"/>
                <a:buChar char="•"/>
              </a:pPr>
              <a:r>
                <a:rPr lang="en-US" sz="2000" spc="-20" dirty="0"/>
                <a:t>Direct withdrawal </a:t>
              </a:r>
            </a:p>
            <a:p>
              <a:pPr marL="292100" lvl="2" indent="-292100" defTabSz="456727">
                <a:spcBef>
                  <a:spcPts val="100"/>
                </a:spcBef>
                <a:spcAft>
                  <a:spcPts val="100"/>
                </a:spcAft>
                <a:buSzPct val="90000"/>
                <a:buFont typeface="Arial"/>
                <a:buChar char="•"/>
              </a:pPr>
              <a:r>
                <a:rPr lang="en-US" sz="2000" spc="-20" dirty="0"/>
                <a:t>Wire Transfers </a:t>
              </a:r>
            </a:p>
            <a:p>
              <a:pPr marL="292100" lvl="2" indent="-292100" defTabSz="456727">
                <a:spcBef>
                  <a:spcPts val="100"/>
                </a:spcBef>
                <a:spcAft>
                  <a:spcPts val="100"/>
                </a:spcAft>
                <a:buSzPct val="90000"/>
                <a:buFont typeface="Arial"/>
                <a:buChar char="•"/>
              </a:pPr>
              <a:r>
                <a:rPr lang="en-US" sz="2000" spc="-20" dirty="0"/>
                <a:t>Credit Card Charges</a:t>
              </a:r>
            </a:p>
            <a:p>
              <a:pPr marL="292100" lvl="2" indent="-292100" defTabSz="456727">
                <a:spcBef>
                  <a:spcPts val="100"/>
                </a:spcBef>
                <a:spcAft>
                  <a:spcPts val="100"/>
                </a:spcAft>
                <a:buSzPct val="90000"/>
                <a:buFont typeface="Arial"/>
                <a:buChar char="•"/>
              </a:pPr>
              <a:r>
                <a:rPr lang="en-US" sz="2000" spc="-20" dirty="0"/>
                <a:t>PayPal</a:t>
              </a:r>
            </a:p>
            <a:p>
              <a:pPr marL="292100" lvl="2" indent="-292100" defTabSz="456727">
                <a:spcBef>
                  <a:spcPts val="100"/>
                </a:spcBef>
                <a:spcAft>
                  <a:spcPts val="100"/>
                </a:spcAft>
                <a:buSzPct val="90000"/>
                <a:buFont typeface="Arial"/>
                <a:buChar char="•"/>
              </a:pPr>
              <a:r>
                <a:rPr lang="en-US" sz="2000" spc="-20" dirty="0"/>
                <a:t>Other…</a:t>
              </a:r>
            </a:p>
          </p:txBody>
        </p:sp>
        <p:sp>
          <p:nvSpPr>
            <p:cNvPr id="19" name="Rectangle 18">
              <a:extLst>
                <a:ext uri="{FF2B5EF4-FFF2-40B4-BE49-F238E27FC236}">
                  <a16:creationId xmlns:a16="http://schemas.microsoft.com/office/drawing/2014/main" id="{4C690CBE-8146-402A-A1A2-4996C4EB8C02}"/>
                </a:ext>
              </a:extLst>
            </p:cNvPr>
            <p:cNvSpPr/>
            <p:nvPr/>
          </p:nvSpPr>
          <p:spPr>
            <a:xfrm>
              <a:off x="550067" y="1675750"/>
              <a:ext cx="6715941" cy="57026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HK" sz="2400" b="1" dirty="0">
                  <a:solidFill>
                    <a:schemeClr val="bg1"/>
                  </a:solidFill>
                </a:rPr>
                <a:t>“Cash” Transactions</a:t>
              </a:r>
            </a:p>
          </p:txBody>
        </p:sp>
        <p:grpSp>
          <p:nvGrpSpPr>
            <p:cNvPr id="25" name="Group 24">
              <a:extLst>
                <a:ext uri="{FF2B5EF4-FFF2-40B4-BE49-F238E27FC236}">
                  <a16:creationId xmlns:a16="http://schemas.microsoft.com/office/drawing/2014/main" id="{4A877C5C-5AE5-48A4-A7F3-9C693694F709}"/>
                </a:ext>
              </a:extLst>
            </p:cNvPr>
            <p:cNvGrpSpPr/>
            <p:nvPr/>
          </p:nvGrpSpPr>
          <p:grpSpPr>
            <a:xfrm>
              <a:off x="8024816" y="1675750"/>
              <a:ext cx="3282994" cy="3784010"/>
              <a:chOff x="8024816" y="1675750"/>
              <a:chExt cx="3282994" cy="3784010"/>
            </a:xfrm>
          </p:grpSpPr>
          <p:sp>
            <p:nvSpPr>
              <p:cNvPr id="10" name="Rectangle 9">
                <a:extLst>
                  <a:ext uri="{FF2B5EF4-FFF2-40B4-BE49-F238E27FC236}">
                    <a16:creationId xmlns:a16="http://schemas.microsoft.com/office/drawing/2014/main" id="{D788B2F0-BE72-46F6-8976-5CBF53396CD9}"/>
                  </a:ext>
                </a:extLst>
              </p:cNvPr>
              <p:cNvSpPr/>
              <p:nvPr/>
            </p:nvSpPr>
            <p:spPr>
              <a:xfrm>
                <a:off x="8024816" y="2361550"/>
                <a:ext cx="3282994" cy="570260"/>
              </a:xfrm>
              <a:prstGeom prst="rect">
                <a:avLst/>
              </a:prstGeom>
              <a:solidFill>
                <a:schemeClr val="accent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US" sz="2400" b="1" dirty="0">
                    <a:solidFill>
                      <a:schemeClr val="tx1"/>
                    </a:solidFill>
                  </a:rPr>
                  <a:t>Enter Bills</a:t>
                </a:r>
              </a:p>
            </p:txBody>
          </p:sp>
          <p:sp>
            <p:nvSpPr>
              <p:cNvPr id="20" name="Rectangle 19">
                <a:extLst>
                  <a:ext uri="{FF2B5EF4-FFF2-40B4-BE49-F238E27FC236}">
                    <a16:creationId xmlns:a16="http://schemas.microsoft.com/office/drawing/2014/main" id="{F6B362E5-E229-45F4-B3F3-2004E01EC6D1}"/>
                  </a:ext>
                </a:extLst>
              </p:cNvPr>
              <p:cNvSpPr/>
              <p:nvPr/>
            </p:nvSpPr>
            <p:spPr>
              <a:xfrm>
                <a:off x="8024816" y="1675750"/>
                <a:ext cx="3282994" cy="570260"/>
              </a:xfrm>
              <a:prstGeom prst="rect">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US" sz="2400" b="1" dirty="0">
                    <a:solidFill>
                      <a:schemeClr val="bg1"/>
                    </a:solidFill>
                  </a:rPr>
                  <a:t>Accounts Payable</a:t>
                </a:r>
              </a:p>
            </p:txBody>
          </p:sp>
          <p:sp>
            <p:nvSpPr>
              <p:cNvPr id="21" name="Rectangle 20">
                <a:extLst>
                  <a:ext uri="{FF2B5EF4-FFF2-40B4-BE49-F238E27FC236}">
                    <a16:creationId xmlns:a16="http://schemas.microsoft.com/office/drawing/2014/main" id="{E3F7751B-4C4D-4FEF-89CB-D07BE6B1B01E}"/>
                  </a:ext>
                </a:extLst>
              </p:cNvPr>
              <p:cNvSpPr/>
              <p:nvPr/>
            </p:nvSpPr>
            <p:spPr>
              <a:xfrm>
                <a:off x="8024816" y="4889500"/>
                <a:ext cx="3282994" cy="57026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Pay Bills</a:t>
                </a:r>
              </a:p>
            </p:txBody>
          </p:sp>
          <p:cxnSp>
            <p:nvCxnSpPr>
              <p:cNvPr id="4" name="Straight Arrow Connector 3">
                <a:extLst>
                  <a:ext uri="{FF2B5EF4-FFF2-40B4-BE49-F238E27FC236}">
                    <a16:creationId xmlns:a16="http://schemas.microsoft.com/office/drawing/2014/main" id="{0C30A970-23E4-4135-B19C-BBA46D45A35A}"/>
                  </a:ext>
                </a:extLst>
              </p:cNvPr>
              <p:cNvCxnSpPr>
                <a:cxnSpLocks/>
              </p:cNvCxnSpPr>
              <p:nvPr/>
            </p:nvCxnSpPr>
            <p:spPr>
              <a:xfrm>
                <a:off x="9666313" y="2931810"/>
                <a:ext cx="0" cy="1957690"/>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6" name="Straight Arrow Connector 5">
              <a:extLst>
                <a:ext uri="{FF2B5EF4-FFF2-40B4-BE49-F238E27FC236}">
                  <a16:creationId xmlns:a16="http://schemas.microsoft.com/office/drawing/2014/main" id="{667E99B7-D827-4C84-885C-F286D71EAC7F}"/>
                </a:ext>
              </a:extLst>
            </p:cNvPr>
            <p:cNvCxnSpPr>
              <a:stCxn id="21" idx="1"/>
              <a:endCxn id="11" idx="3"/>
            </p:cNvCxnSpPr>
            <p:nvPr/>
          </p:nvCxnSpPr>
          <p:spPr>
            <a:xfrm flipH="1">
              <a:off x="7266009" y="5174630"/>
              <a:ext cx="758807" cy="0"/>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35E9A46C-0173-47E5-9D00-16D48D381345}"/>
                </a:ext>
              </a:extLst>
            </p:cNvPr>
            <p:cNvCxnSpPr>
              <a:stCxn id="9" idx="2"/>
              <a:endCxn id="11" idx="0"/>
            </p:cNvCxnSpPr>
            <p:nvPr/>
          </p:nvCxnSpPr>
          <p:spPr>
            <a:xfrm>
              <a:off x="5624512" y="2931810"/>
              <a:ext cx="0" cy="1957690"/>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43378635"/>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474568" cy="3062287"/>
          </a:xfrm>
        </p:spPr>
        <p:txBody>
          <a:bodyPr/>
          <a:lstStyle/>
          <a:p>
            <a:pPr algn="l"/>
            <a:r>
              <a:rPr lang="en-US" dirty="0"/>
              <a:t>Add Suppliers Demo</a:t>
            </a:r>
          </a:p>
        </p:txBody>
      </p:sp>
    </p:spTree>
    <p:extLst>
      <p:ext uri="{BB962C8B-B14F-4D97-AF65-F5344CB8AC3E}">
        <p14:creationId xmlns:p14="http://schemas.microsoft.com/office/powerpoint/2010/main" val="423763100"/>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987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#1…Lesson 4 </a:t>
            </a:r>
          </a:p>
        </p:txBody>
      </p:sp>
      <p:grpSp>
        <p:nvGrpSpPr>
          <p:cNvPr id="2" name="Group 1">
            <a:extLst>
              <a:ext uri="{FF2B5EF4-FFF2-40B4-BE49-F238E27FC236}">
                <a16:creationId xmlns:a16="http://schemas.microsoft.com/office/drawing/2014/main" id="{CCCB0D6C-3850-4F02-B637-C8ABE22FB80A}"/>
              </a:ext>
            </a:extLst>
          </p:cNvPr>
          <p:cNvGrpSpPr/>
          <p:nvPr/>
        </p:nvGrpSpPr>
        <p:grpSpPr>
          <a:xfrm>
            <a:off x="561851" y="1644650"/>
            <a:ext cx="3520118" cy="3949700"/>
            <a:chOff x="561851" y="1644650"/>
            <a:chExt cx="3520118" cy="3949700"/>
          </a:xfrm>
        </p:grpSpPr>
        <p:sp>
          <p:nvSpPr>
            <p:cNvPr id="4" name="Rectangle 3">
              <a:extLst>
                <a:ext uri="{FF2B5EF4-FFF2-40B4-BE49-F238E27FC236}">
                  <a16:creationId xmlns:a16="http://schemas.microsoft.com/office/drawing/2014/main" id="{C62E04E4-FF76-4879-9693-597D7A2FD66C}"/>
                </a:ext>
              </a:extLst>
            </p:cNvPr>
            <p:cNvSpPr/>
            <p:nvPr/>
          </p:nvSpPr>
          <p:spPr>
            <a:xfrm>
              <a:off x="561851" y="16446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770318" y="2959577"/>
              <a:ext cx="3103182" cy="2402709"/>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spc="-20" dirty="0"/>
                <a:t>Create the supplier:</a:t>
              </a:r>
            </a:p>
            <a:p>
              <a:pPr marL="342900" lvl="2" indent="-342900" defTabSz="456727">
                <a:lnSpc>
                  <a:spcPct val="95000"/>
                </a:lnSpc>
                <a:spcBef>
                  <a:spcPts val="400"/>
                </a:spcBef>
                <a:spcAft>
                  <a:spcPts val="400"/>
                </a:spcAft>
                <a:buSzPct val="90000"/>
                <a:buFont typeface="Arial"/>
                <a:buChar char="•"/>
              </a:pPr>
              <a:r>
                <a:rPr lang="en-US" sz="2400" spc="-20" dirty="0"/>
                <a:t>Name: Vinnie’s Valet Service</a:t>
              </a:r>
            </a:p>
            <a:p>
              <a:pPr marL="342900" lvl="2" indent="-342900" defTabSz="456727">
                <a:lnSpc>
                  <a:spcPct val="95000"/>
                </a:lnSpc>
                <a:spcBef>
                  <a:spcPts val="400"/>
                </a:spcBef>
                <a:spcAft>
                  <a:spcPts val="400"/>
                </a:spcAft>
                <a:buSzPct val="90000"/>
                <a:buFont typeface="Arial"/>
                <a:buChar char="•"/>
              </a:pPr>
              <a:r>
                <a:rPr lang="en-US" sz="2400" spc="-20" dirty="0"/>
                <a:t>Address: 300 Main St. Mississauga, ON. L5J 8K9</a:t>
              </a:r>
            </a:p>
          </p:txBody>
        </p:sp>
        <p:sp>
          <p:nvSpPr>
            <p:cNvPr id="71" name="TextBox 70">
              <a:extLst>
                <a:ext uri="{FF2B5EF4-FFF2-40B4-BE49-F238E27FC236}">
                  <a16:creationId xmlns:a16="http://schemas.microsoft.com/office/drawing/2014/main" id="{72987E98-2DDD-48BB-9871-6C39821F449F}"/>
                </a:ext>
              </a:extLst>
            </p:cNvPr>
            <p:cNvSpPr txBox="1"/>
            <p:nvPr/>
          </p:nvSpPr>
          <p:spPr>
            <a:xfrm>
              <a:off x="821260" y="18536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01</a:t>
              </a:r>
            </a:p>
          </p:txBody>
        </p:sp>
        <p:cxnSp>
          <p:nvCxnSpPr>
            <p:cNvPr id="22" name="Straight Connector 21">
              <a:extLst>
                <a:ext uri="{FF2B5EF4-FFF2-40B4-BE49-F238E27FC236}">
                  <a16:creationId xmlns:a16="http://schemas.microsoft.com/office/drawing/2014/main" id="{6E14EEFE-33B8-4B0A-A50A-F69675C2D6F5}"/>
                </a:ext>
              </a:extLst>
            </p:cNvPr>
            <p:cNvCxnSpPr>
              <a:cxnSpLocks/>
            </p:cNvCxnSpPr>
            <p:nvPr/>
          </p:nvCxnSpPr>
          <p:spPr>
            <a:xfrm>
              <a:off x="1788509" y="27452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6E94FFB5-A58D-447B-A554-4A7C78D46E9A}"/>
              </a:ext>
            </a:extLst>
          </p:cNvPr>
          <p:cNvGrpSpPr/>
          <p:nvPr/>
        </p:nvGrpSpPr>
        <p:grpSpPr>
          <a:xfrm>
            <a:off x="4334353" y="1644650"/>
            <a:ext cx="3520118" cy="3949700"/>
            <a:chOff x="4334353" y="1644650"/>
            <a:chExt cx="3520118" cy="3949700"/>
          </a:xfrm>
        </p:grpSpPr>
        <p:sp>
          <p:nvSpPr>
            <p:cNvPr id="31" name="Rectangle 30">
              <a:extLst>
                <a:ext uri="{FF2B5EF4-FFF2-40B4-BE49-F238E27FC236}">
                  <a16:creationId xmlns:a16="http://schemas.microsoft.com/office/drawing/2014/main" id="{6DD33119-7995-48A5-BD3A-4EDB8229C4D9}"/>
                </a:ext>
              </a:extLst>
            </p:cNvPr>
            <p:cNvSpPr/>
            <p:nvPr/>
          </p:nvSpPr>
          <p:spPr>
            <a:xfrm>
              <a:off x="4334353" y="16446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70" name="TextBox 69">
              <a:extLst>
                <a:ext uri="{FF2B5EF4-FFF2-40B4-BE49-F238E27FC236}">
                  <a16:creationId xmlns:a16="http://schemas.microsoft.com/office/drawing/2014/main" id="{523A79E9-2C39-4E3E-8BB1-A9BA0E0B0614}"/>
                </a:ext>
              </a:extLst>
            </p:cNvPr>
            <p:cNvSpPr txBox="1"/>
            <p:nvPr/>
          </p:nvSpPr>
          <p:spPr>
            <a:xfrm>
              <a:off x="4593762" y="18536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02</a:t>
              </a:r>
            </a:p>
          </p:txBody>
        </p:sp>
        <p:cxnSp>
          <p:nvCxnSpPr>
            <p:cNvPr id="72" name="Straight Connector 71">
              <a:extLst>
                <a:ext uri="{FF2B5EF4-FFF2-40B4-BE49-F238E27FC236}">
                  <a16:creationId xmlns:a16="http://schemas.microsoft.com/office/drawing/2014/main" id="{EADABE56-7715-4641-9A68-560AA5ED96D0}"/>
                </a:ext>
              </a:extLst>
            </p:cNvPr>
            <p:cNvCxnSpPr>
              <a:cxnSpLocks/>
            </p:cNvCxnSpPr>
            <p:nvPr/>
          </p:nvCxnSpPr>
          <p:spPr>
            <a:xfrm>
              <a:off x="5561011" y="27452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52BF9B7D-5F5E-447E-9300-3C848FC53464}"/>
                </a:ext>
              </a:extLst>
            </p:cNvPr>
            <p:cNvSpPr txBox="1"/>
            <p:nvPr/>
          </p:nvSpPr>
          <p:spPr>
            <a:xfrm>
              <a:off x="4542820" y="2959577"/>
              <a:ext cx="3103182" cy="2051844"/>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spc="-20" dirty="0"/>
                <a:t>Create the supplier:</a:t>
              </a:r>
            </a:p>
            <a:p>
              <a:pPr marL="342900" lvl="2" indent="-342900" defTabSz="456727">
                <a:lnSpc>
                  <a:spcPct val="95000"/>
                </a:lnSpc>
                <a:spcBef>
                  <a:spcPts val="400"/>
                </a:spcBef>
                <a:spcAft>
                  <a:spcPts val="400"/>
                </a:spcAft>
                <a:buSzPct val="90000"/>
                <a:buFont typeface="Arial"/>
                <a:buChar char="•"/>
              </a:pPr>
              <a:r>
                <a:rPr lang="en-US" sz="2400" spc="-20" dirty="0"/>
                <a:t>Name: Cakes by Katy</a:t>
              </a:r>
            </a:p>
            <a:p>
              <a:pPr marL="342900" lvl="2" indent="-342900" defTabSz="456727">
                <a:lnSpc>
                  <a:spcPct val="95000"/>
                </a:lnSpc>
                <a:spcBef>
                  <a:spcPts val="400"/>
                </a:spcBef>
                <a:spcAft>
                  <a:spcPts val="400"/>
                </a:spcAft>
                <a:buSzPct val="90000"/>
                <a:buFont typeface="Arial"/>
                <a:buChar char="•"/>
              </a:pPr>
              <a:r>
                <a:rPr lang="en-US" sz="2400" spc="-20" dirty="0"/>
                <a:t>Address: 588 Gateway Lane  Toronto ON. M5J 8K5</a:t>
              </a:r>
            </a:p>
          </p:txBody>
        </p:sp>
      </p:grpSp>
      <p:grpSp>
        <p:nvGrpSpPr>
          <p:cNvPr id="5" name="Group 4">
            <a:extLst>
              <a:ext uri="{FF2B5EF4-FFF2-40B4-BE49-F238E27FC236}">
                <a16:creationId xmlns:a16="http://schemas.microsoft.com/office/drawing/2014/main" id="{54B377CA-01DE-4493-B528-4D24EDB27FB4}"/>
              </a:ext>
            </a:extLst>
          </p:cNvPr>
          <p:cNvGrpSpPr/>
          <p:nvPr/>
        </p:nvGrpSpPr>
        <p:grpSpPr>
          <a:xfrm>
            <a:off x="8106855" y="1644650"/>
            <a:ext cx="3520118" cy="3949700"/>
            <a:chOff x="8106855" y="1644650"/>
            <a:chExt cx="3520118" cy="3949700"/>
          </a:xfrm>
        </p:grpSpPr>
        <p:sp>
          <p:nvSpPr>
            <p:cNvPr id="36" name="Rectangle 35">
              <a:extLst>
                <a:ext uri="{FF2B5EF4-FFF2-40B4-BE49-F238E27FC236}">
                  <a16:creationId xmlns:a16="http://schemas.microsoft.com/office/drawing/2014/main" id="{17C36C91-FC8D-4FF6-B1AD-A0EDE6D28566}"/>
                </a:ext>
              </a:extLst>
            </p:cNvPr>
            <p:cNvSpPr/>
            <p:nvPr/>
          </p:nvSpPr>
          <p:spPr>
            <a:xfrm>
              <a:off x="8106855" y="16446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9" name="TextBox 68">
              <a:extLst>
                <a:ext uri="{FF2B5EF4-FFF2-40B4-BE49-F238E27FC236}">
                  <a16:creationId xmlns:a16="http://schemas.microsoft.com/office/drawing/2014/main" id="{06E0CA00-1B64-418B-9819-72E957B79BD1}"/>
                </a:ext>
              </a:extLst>
            </p:cNvPr>
            <p:cNvSpPr txBox="1"/>
            <p:nvPr/>
          </p:nvSpPr>
          <p:spPr>
            <a:xfrm>
              <a:off x="8366264" y="18536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03</a:t>
              </a:r>
            </a:p>
          </p:txBody>
        </p:sp>
        <p:cxnSp>
          <p:nvCxnSpPr>
            <p:cNvPr id="73" name="Straight Connector 72">
              <a:extLst>
                <a:ext uri="{FF2B5EF4-FFF2-40B4-BE49-F238E27FC236}">
                  <a16:creationId xmlns:a16="http://schemas.microsoft.com/office/drawing/2014/main" id="{3BD1FCEF-CFA8-4AF3-8585-841DBF1137E3}"/>
                </a:ext>
              </a:extLst>
            </p:cNvPr>
            <p:cNvCxnSpPr>
              <a:cxnSpLocks/>
            </p:cNvCxnSpPr>
            <p:nvPr/>
          </p:nvCxnSpPr>
          <p:spPr>
            <a:xfrm>
              <a:off x="9333513" y="27452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67655ECE-05FB-4E7F-A33F-4B490F148619}"/>
                </a:ext>
              </a:extLst>
            </p:cNvPr>
            <p:cNvSpPr txBox="1"/>
            <p:nvPr/>
          </p:nvSpPr>
          <p:spPr>
            <a:xfrm>
              <a:off x="8315325" y="2959577"/>
              <a:ext cx="3103182" cy="2051844"/>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spc="-20" dirty="0"/>
                <a:t>Create the supplier:</a:t>
              </a:r>
            </a:p>
            <a:p>
              <a:pPr marL="342900" lvl="2" indent="-342900" defTabSz="456727">
                <a:lnSpc>
                  <a:spcPct val="95000"/>
                </a:lnSpc>
                <a:spcBef>
                  <a:spcPts val="400"/>
                </a:spcBef>
                <a:spcAft>
                  <a:spcPts val="400"/>
                </a:spcAft>
                <a:buSzPct val="90000"/>
                <a:buFont typeface="Arial"/>
                <a:buChar char="•"/>
              </a:pPr>
              <a:r>
                <a:rPr lang="en-US" sz="2400" spc="-20" dirty="0"/>
                <a:t>Name: Super Servers</a:t>
              </a:r>
            </a:p>
            <a:p>
              <a:pPr marL="342900" lvl="2" indent="-342900" defTabSz="456727">
                <a:lnSpc>
                  <a:spcPct val="95000"/>
                </a:lnSpc>
                <a:spcBef>
                  <a:spcPts val="400"/>
                </a:spcBef>
                <a:spcAft>
                  <a:spcPts val="400"/>
                </a:spcAft>
                <a:buSzPct val="90000"/>
                <a:buFont typeface="Arial"/>
                <a:buChar char="•"/>
              </a:pPr>
              <a:r>
                <a:rPr lang="en-US" sz="2400" spc="-20" dirty="0"/>
                <a:t>Address: 677 Muskoka Way Barrie, ON. L4M 2W8</a:t>
              </a:r>
            </a:p>
          </p:txBody>
        </p:sp>
      </p:grpSp>
    </p:spTree>
    <p:extLst>
      <p:ext uri="{BB962C8B-B14F-4D97-AF65-F5344CB8AC3E}">
        <p14:creationId xmlns:p14="http://schemas.microsoft.com/office/powerpoint/2010/main" val="101361365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0897"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#2…Lesson 4 </a:t>
            </a:r>
          </a:p>
        </p:txBody>
      </p:sp>
      <p:grpSp>
        <p:nvGrpSpPr>
          <p:cNvPr id="5" name="Group 4">
            <a:extLst>
              <a:ext uri="{FF2B5EF4-FFF2-40B4-BE49-F238E27FC236}">
                <a16:creationId xmlns:a16="http://schemas.microsoft.com/office/drawing/2014/main" id="{E9F35967-F2AB-4386-9586-2472EE1541AA}"/>
              </a:ext>
            </a:extLst>
          </p:cNvPr>
          <p:cNvGrpSpPr/>
          <p:nvPr/>
        </p:nvGrpSpPr>
        <p:grpSpPr>
          <a:xfrm>
            <a:off x="625255" y="1541705"/>
            <a:ext cx="10986609" cy="599573"/>
            <a:chOff x="625255" y="1541705"/>
            <a:chExt cx="10986609" cy="599573"/>
          </a:xfrm>
        </p:grpSpPr>
        <p:sp>
          <p:nvSpPr>
            <p:cNvPr id="25" name="Oval 24">
              <a:extLst>
                <a:ext uri="{FF2B5EF4-FFF2-40B4-BE49-F238E27FC236}">
                  <a16:creationId xmlns:a16="http://schemas.microsoft.com/office/drawing/2014/main" id="{351624CD-D24B-4CE8-BCD9-A446BED46F6E}"/>
                </a:ext>
              </a:extLst>
            </p:cNvPr>
            <p:cNvSpPr/>
            <p:nvPr/>
          </p:nvSpPr>
          <p:spPr>
            <a:xfrm>
              <a:off x="625255" y="1541705"/>
              <a:ext cx="599573" cy="599573"/>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791" rtl="0" eaLnBrk="1" fontAlgn="auto" latinLnBrk="0" hangingPunct="1">
                <a:lnSpc>
                  <a:spcPct val="100000"/>
                </a:lnSpc>
                <a:spcBef>
                  <a:spcPts val="0"/>
                </a:spcBef>
                <a:spcAft>
                  <a:spcPts val="0"/>
                </a:spcAft>
                <a:buClrTx/>
                <a:buSzTx/>
                <a:buFontTx/>
                <a:buNone/>
                <a:tabLst/>
                <a:defRPr/>
              </a:pPr>
              <a:r>
                <a:rPr kumimoji="0" lang="en-HK" sz="2800" b="0" i="0" u="none" strike="noStrike" kern="1200" cap="none" spc="0" normalizeH="0" baseline="0" noProof="0" dirty="0">
                  <a:ln>
                    <a:noFill/>
                  </a:ln>
                  <a:solidFill>
                    <a:srgbClr val="FFFFFF"/>
                  </a:solidFill>
                  <a:effectLst/>
                  <a:uLnTx/>
                  <a:uFillTx/>
                  <a:latin typeface="AvenirNext forINTUIT"/>
                  <a:ea typeface="+mn-ea"/>
                  <a:cs typeface="+mn-cs"/>
                </a:rPr>
                <a:t>1</a:t>
              </a:r>
            </a:p>
          </p:txBody>
        </p:sp>
        <p:sp>
          <p:nvSpPr>
            <p:cNvPr id="26" name="TextBox 25">
              <a:extLst>
                <a:ext uri="{FF2B5EF4-FFF2-40B4-BE49-F238E27FC236}">
                  <a16:creationId xmlns:a16="http://schemas.microsoft.com/office/drawing/2014/main" id="{AEB75923-07E9-4BA6-9E66-022F3BED03BC}"/>
                </a:ext>
              </a:extLst>
            </p:cNvPr>
            <p:cNvSpPr txBox="1"/>
            <p:nvPr/>
          </p:nvSpPr>
          <p:spPr>
            <a:xfrm>
              <a:off x="1398113" y="1579881"/>
              <a:ext cx="10213751" cy="523220"/>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800" spc="-20" dirty="0"/>
                <a:t>Create the following Suppliers:</a:t>
              </a:r>
            </a:p>
          </p:txBody>
        </p:sp>
      </p:grpSp>
      <p:sp>
        <p:nvSpPr>
          <p:cNvPr id="6" name="TextBox 5">
            <a:extLst>
              <a:ext uri="{FF2B5EF4-FFF2-40B4-BE49-F238E27FC236}">
                <a16:creationId xmlns:a16="http://schemas.microsoft.com/office/drawing/2014/main" id="{CCF76F09-ECDE-4B1F-862D-6A9F3A76997F}"/>
              </a:ext>
            </a:extLst>
          </p:cNvPr>
          <p:cNvSpPr txBox="1"/>
          <p:nvPr/>
        </p:nvSpPr>
        <p:spPr>
          <a:xfrm>
            <a:off x="501904" y="4813812"/>
            <a:ext cx="11109960" cy="461665"/>
          </a:xfrm>
          <a:prstGeom prst="rect">
            <a:avLst/>
          </a:prstGeom>
          <a:noFill/>
        </p:spPr>
        <p:txBody>
          <a:bodyPr wrap="square" anchor="b">
            <a:spAutoFit/>
          </a:bodyPr>
          <a:lstStyle/>
          <a:p>
            <a:pPr>
              <a:spcBef>
                <a:spcPts val="400"/>
              </a:spcBef>
              <a:spcAft>
                <a:spcPts val="400"/>
              </a:spcAft>
            </a:pPr>
            <a:r>
              <a:rPr lang="en-US" sz="2400" i="1" dirty="0">
                <a:solidFill>
                  <a:schemeClr val="tx2"/>
                </a:solidFill>
              </a:rPr>
              <a:t>***No Contact Information is required for these Suppliers.</a:t>
            </a:r>
          </a:p>
        </p:txBody>
      </p:sp>
      <p:grpSp>
        <p:nvGrpSpPr>
          <p:cNvPr id="2" name="Group 1">
            <a:extLst>
              <a:ext uri="{FF2B5EF4-FFF2-40B4-BE49-F238E27FC236}">
                <a16:creationId xmlns:a16="http://schemas.microsoft.com/office/drawing/2014/main" id="{930E66CC-6851-41CE-86C1-83D833CCF281}"/>
              </a:ext>
            </a:extLst>
          </p:cNvPr>
          <p:cNvGrpSpPr/>
          <p:nvPr/>
        </p:nvGrpSpPr>
        <p:grpSpPr>
          <a:xfrm>
            <a:off x="519691" y="2584409"/>
            <a:ext cx="2056656" cy="1786271"/>
            <a:chOff x="519691" y="2584409"/>
            <a:chExt cx="2056656" cy="1786271"/>
          </a:xfrm>
        </p:grpSpPr>
        <p:sp>
          <p:nvSpPr>
            <p:cNvPr id="29" name="Rectangle 28">
              <a:extLst>
                <a:ext uri="{FF2B5EF4-FFF2-40B4-BE49-F238E27FC236}">
                  <a16:creationId xmlns:a16="http://schemas.microsoft.com/office/drawing/2014/main" id="{7530B8F7-C4F4-4178-A267-3E15BD5C3AA7}"/>
                </a:ext>
              </a:extLst>
            </p:cNvPr>
            <p:cNvSpPr/>
            <p:nvPr/>
          </p:nvSpPr>
          <p:spPr>
            <a:xfrm>
              <a:off x="519691" y="2584409"/>
              <a:ext cx="2056656" cy="178627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30" name="TextBox 29">
              <a:extLst>
                <a:ext uri="{FF2B5EF4-FFF2-40B4-BE49-F238E27FC236}">
                  <a16:creationId xmlns:a16="http://schemas.microsoft.com/office/drawing/2014/main" id="{7E9E45F4-8B66-4381-BAB3-F82F5A32DC0F}"/>
                </a:ext>
              </a:extLst>
            </p:cNvPr>
            <p:cNvSpPr txBox="1"/>
            <p:nvPr/>
          </p:nvSpPr>
          <p:spPr>
            <a:xfrm>
              <a:off x="599854" y="3062046"/>
              <a:ext cx="1896330" cy="830997"/>
            </a:xfrm>
            <a:prstGeom prst="rect">
              <a:avLst/>
            </a:prstGeom>
            <a:noFill/>
          </p:spPr>
          <p:txBody>
            <a:bodyPr wrap="square">
              <a:spAutoFit/>
            </a:bodyPr>
            <a:lstStyle/>
            <a:p>
              <a:pPr algn="ctr">
                <a:spcBef>
                  <a:spcPts val="400"/>
                </a:spcBef>
                <a:spcAft>
                  <a:spcPts val="400"/>
                </a:spcAft>
              </a:pPr>
              <a:r>
                <a:rPr lang="en-US" sz="2400" dirty="0"/>
                <a:t>Community Credit Union   </a:t>
              </a:r>
            </a:p>
          </p:txBody>
        </p:sp>
      </p:grpSp>
      <p:grpSp>
        <p:nvGrpSpPr>
          <p:cNvPr id="3" name="Group 2">
            <a:extLst>
              <a:ext uri="{FF2B5EF4-FFF2-40B4-BE49-F238E27FC236}">
                <a16:creationId xmlns:a16="http://schemas.microsoft.com/office/drawing/2014/main" id="{EEFC2AD3-B752-4611-A72B-6193BA003DEC}"/>
              </a:ext>
            </a:extLst>
          </p:cNvPr>
          <p:cNvGrpSpPr/>
          <p:nvPr/>
        </p:nvGrpSpPr>
        <p:grpSpPr>
          <a:xfrm>
            <a:off x="2792888" y="2584409"/>
            <a:ext cx="2056656" cy="1786271"/>
            <a:chOff x="2792888" y="2584409"/>
            <a:chExt cx="2056656" cy="1786271"/>
          </a:xfrm>
        </p:grpSpPr>
        <p:sp>
          <p:nvSpPr>
            <p:cNvPr id="34" name="Rectangle 33">
              <a:extLst>
                <a:ext uri="{FF2B5EF4-FFF2-40B4-BE49-F238E27FC236}">
                  <a16:creationId xmlns:a16="http://schemas.microsoft.com/office/drawing/2014/main" id="{2EF52953-269D-48E7-9763-ABC9C6981FFA}"/>
                </a:ext>
              </a:extLst>
            </p:cNvPr>
            <p:cNvSpPr/>
            <p:nvPr/>
          </p:nvSpPr>
          <p:spPr>
            <a:xfrm>
              <a:off x="2792888" y="2584409"/>
              <a:ext cx="2056656" cy="178627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35" name="TextBox 34">
              <a:extLst>
                <a:ext uri="{FF2B5EF4-FFF2-40B4-BE49-F238E27FC236}">
                  <a16:creationId xmlns:a16="http://schemas.microsoft.com/office/drawing/2014/main" id="{7DB5BA9B-D6F0-411C-83F3-5B6960DC692F}"/>
                </a:ext>
              </a:extLst>
            </p:cNvPr>
            <p:cNvSpPr txBox="1"/>
            <p:nvPr/>
          </p:nvSpPr>
          <p:spPr>
            <a:xfrm>
              <a:off x="2873052" y="3246712"/>
              <a:ext cx="1896330" cy="461665"/>
            </a:xfrm>
            <a:prstGeom prst="rect">
              <a:avLst/>
            </a:prstGeom>
            <a:noFill/>
          </p:spPr>
          <p:txBody>
            <a:bodyPr wrap="square">
              <a:spAutoFit/>
            </a:bodyPr>
            <a:lstStyle/>
            <a:p>
              <a:pPr algn="ctr">
                <a:spcBef>
                  <a:spcPts val="400"/>
                </a:spcBef>
                <a:spcAft>
                  <a:spcPts val="400"/>
                </a:spcAft>
              </a:pPr>
              <a:r>
                <a:rPr lang="en-US" sz="2400" dirty="0"/>
                <a:t>Staples</a:t>
              </a:r>
            </a:p>
          </p:txBody>
        </p:sp>
      </p:grpSp>
      <p:grpSp>
        <p:nvGrpSpPr>
          <p:cNvPr id="4" name="Group 3">
            <a:extLst>
              <a:ext uri="{FF2B5EF4-FFF2-40B4-BE49-F238E27FC236}">
                <a16:creationId xmlns:a16="http://schemas.microsoft.com/office/drawing/2014/main" id="{7E2D6E10-B0F9-4155-9B82-92D6E64E3A07}"/>
              </a:ext>
            </a:extLst>
          </p:cNvPr>
          <p:cNvGrpSpPr/>
          <p:nvPr/>
        </p:nvGrpSpPr>
        <p:grpSpPr>
          <a:xfrm>
            <a:off x="5066085" y="2584409"/>
            <a:ext cx="2056656" cy="1786271"/>
            <a:chOff x="5066085" y="2584409"/>
            <a:chExt cx="2056656" cy="1786271"/>
          </a:xfrm>
        </p:grpSpPr>
        <p:sp>
          <p:nvSpPr>
            <p:cNvPr id="37" name="Rectangle 36">
              <a:extLst>
                <a:ext uri="{FF2B5EF4-FFF2-40B4-BE49-F238E27FC236}">
                  <a16:creationId xmlns:a16="http://schemas.microsoft.com/office/drawing/2014/main" id="{E9729D67-ED47-4B9C-A462-89BE1EA1A8AF}"/>
                </a:ext>
              </a:extLst>
            </p:cNvPr>
            <p:cNvSpPr/>
            <p:nvPr/>
          </p:nvSpPr>
          <p:spPr>
            <a:xfrm>
              <a:off x="5066085" y="2584409"/>
              <a:ext cx="2056656" cy="178627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38" name="TextBox 37">
              <a:extLst>
                <a:ext uri="{FF2B5EF4-FFF2-40B4-BE49-F238E27FC236}">
                  <a16:creationId xmlns:a16="http://schemas.microsoft.com/office/drawing/2014/main" id="{10DBA83C-A70B-4380-92E6-2A20E33BC872}"/>
                </a:ext>
              </a:extLst>
            </p:cNvPr>
            <p:cNvSpPr txBox="1"/>
            <p:nvPr/>
          </p:nvSpPr>
          <p:spPr>
            <a:xfrm>
              <a:off x="5146248" y="3062046"/>
              <a:ext cx="1896330" cy="830997"/>
            </a:xfrm>
            <a:prstGeom prst="rect">
              <a:avLst/>
            </a:prstGeom>
            <a:noFill/>
          </p:spPr>
          <p:txBody>
            <a:bodyPr wrap="square">
              <a:spAutoFit/>
            </a:bodyPr>
            <a:lstStyle/>
            <a:p>
              <a:pPr algn="ctr">
                <a:spcBef>
                  <a:spcPts val="400"/>
                </a:spcBef>
                <a:spcAft>
                  <a:spcPts val="400"/>
                </a:spcAft>
              </a:pPr>
              <a:r>
                <a:rPr lang="en-US" sz="2400" dirty="0"/>
                <a:t>The Power Company </a:t>
              </a:r>
            </a:p>
          </p:txBody>
        </p:sp>
      </p:grpSp>
      <p:grpSp>
        <p:nvGrpSpPr>
          <p:cNvPr id="7" name="Group 6">
            <a:extLst>
              <a:ext uri="{FF2B5EF4-FFF2-40B4-BE49-F238E27FC236}">
                <a16:creationId xmlns:a16="http://schemas.microsoft.com/office/drawing/2014/main" id="{247520B7-6E91-4BDD-ABC1-8E7E9041041F}"/>
              </a:ext>
            </a:extLst>
          </p:cNvPr>
          <p:cNvGrpSpPr/>
          <p:nvPr/>
        </p:nvGrpSpPr>
        <p:grpSpPr>
          <a:xfrm>
            <a:off x="7339282" y="2584409"/>
            <a:ext cx="2056656" cy="1786271"/>
            <a:chOff x="7339282" y="2584409"/>
            <a:chExt cx="2056656" cy="1786271"/>
          </a:xfrm>
        </p:grpSpPr>
        <p:sp>
          <p:nvSpPr>
            <p:cNvPr id="39" name="Rectangle 38">
              <a:extLst>
                <a:ext uri="{FF2B5EF4-FFF2-40B4-BE49-F238E27FC236}">
                  <a16:creationId xmlns:a16="http://schemas.microsoft.com/office/drawing/2014/main" id="{D6124E36-B428-46E3-9FD9-C31905B222A4}"/>
                </a:ext>
              </a:extLst>
            </p:cNvPr>
            <p:cNvSpPr/>
            <p:nvPr/>
          </p:nvSpPr>
          <p:spPr>
            <a:xfrm>
              <a:off x="7339282" y="2584409"/>
              <a:ext cx="2056656" cy="178627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40" name="TextBox 39">
              <a:extLst>
                <a:ext uri="{FF2B5EF4-FFF2-40B4-BE49-F238E27FC236}">
                  <a16:creationId xmlns:a16="http://schemas.microsoft.com/office/drawing/2014/main" id="{D0F069C2-9FCD-4A1B-B9B9-E667CCD16F35}"/>
                </a:ext>
              </a:extLst>
            </p:cNvPr>
            <p:cNvSpPr txBox="1"/>
            <p:nvPr/>
          </p:nvSpPr>
          <p:spPr>
            <a:xfrm>
              <a:off x="7419445" y="3246712"/>
              <a:ext cx="1896330" cy="461665"/>
            </a:xfrm>
            <a:prstGeom prst="rect">
              <a:avLst/>
            </a:prstGeom>
            <a:noFill/>
          </p:spPr>
          <p:txBody>
            <a:bodyPr wrap="square">
              <a:spAutoFit/>
            </a:bodyPr>
            <a:lstStyle/>
            <a:p>
              <a:pPr algn="ctr">
                <a:spcBef>
                  <a:spcPts val="400"/>
                </a:spcBef>
                <a:spcAft>
                  <a:spcPts val="400"/>
                </a:spcAft>
              </a:pPr>
              <a:r>
                <a:rPr lang="en-US" sz="2400" dirty="0"/>
                <a:t>Canada Post</a:t>
              </a:r>
            </a:p>
          </p:txBody>
        </p:sp>
      </p:grpSp>
      <p:grpSp>
        <p:nvGrpSpPr>
          <p:cNvPr id="9" name="Group 8">
            <a:extLst>
              <a:ext uri="{FF2B5EF4-FFF2-40B4-BE49-F238E27FC236}">
                <a16:creationId xmlns:a16="http://schemas.microsoft.com/office/drawing/2014/main" id="{D71644DA-2C77-4FC3-AC65-04E96171F69D}"/>
              </a:ext>
            </a:extLst>
          </p:cNvPr>
          <p:cNvGrpSpPr/>
          <p:nvPr/>
        </p:nvGrpSpPr>
        <p:grpSpPr>
          <a:xfrm>
            <a:off x="9612477" y="2584409"/>
            <a:ext cx="2056656" cy="1786271"/>
            <a:chOff x="9612477" y="2584409"/>
            <a:chExt cx="2056656" cy="1786271"/>
          </a:xfrm>
        </p:grpSpPr>
        <p:sp>
          <p:nvSpPr>
            <p:cNvPr id="41" name="Rectangle 40">
              <a:extLst>
                <a:ext uri="{FF2B5EF4-FFF2-40B4-BE49-F238E27FC236}">
                  <a16:creationId xmlns:a16="http://schemas.microsoft.com/office/drawing/2014/main" id="{84F288B2-098C-4467-8475-4C85948C6D9C}"/>
                </a:ext>
              </a:extLst>
            </p:cNvPr>
            <p:cNvSpPr/>
            <p:nvPr/>
          </p:nvSpPr>
          <p:spPr>
            <a:xfrm>
              <a:off x="9612477" y="2584409"/>
              <a:ext cx="2056656" cy="178627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42" name="TextBox 41">
              <a:extLst>
                <a:ext uri="{FF2B5EF4-FFF2-40B4-BE49-F238E27FC236}">
                  <a16:creationId xmlns:a16="http://schemas.microsoft.com/office/drawing/2014/main" id="{580E6F6F-DFD9-42D4-8F5A-1727E7C9800E}"/>
                </a:ext>
              </a:extLst>
            </p:cNvPr>
            <p:cNvSpPr txBox="1"/>
            <p:nvPr/>
          </p:nvSpPr>
          <p:spPr>
            <a:xfrm>
              <a:off x="9692640" y="3246712"/>
              <a:ext cx="1896330" cy="461665"/>
            </a:xfrm>
            <a:prstGeom prst="rect">
              <a:avLst/>
            </a:prstGeom>
            <a:noFill/>
          </p:spPr>
          <p:txBody>
            <a:bodyPr wrap="square">
              <a:spAutoFit/>
            </a:bodyPr>
            <a:lstStyle/>
            <a:p>
              <a:pPr algn="ctr">
                <a:spcBef>
                  <a:spcPts val="400"/>
                </a:spcBef>
                <a:spcAft>
                  <a:spcPts val="400"/>
                </a:spcAft>
              </a:pPr>
              <a:r>
                <a:rPr lang="en-US" sz="2400" dirty="0"/>
                <a:t>Intuit</a:t>
              </a:r>
            </a:p>
          </p:txBody>
        </p:sp>
      </p:grpSp>
    </p:spTree>
    <p:extLst>
      <p:ext uri="{BB962C8B-B14F-4D97-AF65-F5344CB8AC3E}">
        <p14:creationId xmlns:p14="http://schemas.microsoft.com/office/powerpoint/2010/main" val="288973459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192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Expense Workflows in QuickBooks Online</a:t>
            </a:r>
          </a:p>
        </p:txBody>
      </p:sp>
      <p:grpSp>
        <p:nvGrpSpPr>
          <p:cNvPr id="2" name="Group 1">
            <a:extLst>
              <a:ext uri="{FF2B5EF4-FFF2-40B4-BE49-F238E27FC236}">
                <a16:creationId xmlns:a16="http://schemas.microsoft.com/office/drawing/2014/main" id="{1A93FFA9-9A84-4B16-AC95-0C721EF4544F}"/>
              </a:ext>
            </a:extLst>
          </p:cNvPr>
          <p:cNvGrpSpPr/>
          <p:nvPr/>
        </p:nvGrpSpPr>
        <p:grpSpPr>
          <a:xfrm>
            <a:off x="2505825" y="1675750"/>
            <a:ext cx="7177175" cy="4001800"/>
            <a:chOff x="715541" y="1675750"/>
            <a:chExt cx="6715942" cy="4001800"/>
          </a:xfrm>
        </p:grpSpPr>
        <p:sp>
          <p:nvSpPr>
            <p:cNvPr id="7" name="Rectangle 6">
              <a:extLst>
                <a:ext uri="{FF2B5EF4-FFF2-40B4-BE49-F238E27FC236}">
                  <a16:creationId xmlns:a16="http://schemas.microsoft.com/office/drawing/2014/main" id="{39D42040-52B5-474A-9809-AA8FC5B501B8}"/>
                </a:ext>
              </a:extLst>
            </p:cNvPr>
            <p:cNvSpPr/>
            <p:nvPr/>
          </p:nvSpPr>
          <p:spPr>
            <a:xfrm>
              <a:off x="715542" y="2361550"/>
              <a:ext cx="3282994" cy="570260"/>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HK" sz="2400" b="1" dirty="0">
                  <a:solidFill>
                    <a:schemeClr val="tx1"/>
                  </a:solidFill>
                </a:rPr>
                <a:t>Expense</a:t>
              </a:r>
            </a:p>
          </p:txBody>
        </p:sp>
        <p:sp>
          <p:nvSpPr>
            <p:cNvPr id="9" name="Rectangle 8">
              <a:extLst>
                <a:ext uri="{FF2B5EF4-FFF2-40B4-BE49-F238E27FC236}">
                  <a16:creationId xmlns:a16="http://schemas.microsoft.com/office/drawing/2014/main" id="{6545C8D2-015D-4E83-8E67-B3140D58E19D}"/>
                </a:ext>
              </a:extLst>
            </p:cNvPr>
            <p:cNvSpPr/>
            <p:nvPr/>
          </p:nvSpPr>
          <p:spPr>
            <a:xfrm>
              <a:off x="4148489" y="2361550"/>
              <a:ext cx="3282994" cy="570260"/>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US" sz="2400" b="1" dirty="0">
                  <a:solidFill>
                    <a:schemeClr val="tx1"/>
                  </a:solidFill>
                </a:rPr>
                <a:t>Cheque</a:t>
              </a:r>
            </a:p>
          </p:txBody>
        </p:sp>
        <p:sp>
          <p:nvSpPr>
            <p:cNvPr id="11" name="Rectangle 10">
              <a:extLst>
                <a:ext uri="{FF2B5EF4-FFF2-40B4-BE49-F238E27FC236}">
                  <a16:creationId xmlns:a16="http://schemas.microsoft.com/office/drawing/2014/main" id="{D6BBD75E-76BE-4D8A-96F0-4F95D8574785}"/>
                </a:ext>
              </a:extLst>
            </p:cNvPr>
            <p:cNvSpPr/>
            <p:nvPr/>
          </p:nvSpPr>
          <p:spPr>
            <a:xfrm>
              <a:off x="4148489" y="4889500"/>
              <a:ext cx="3282994" cy="57026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Print Cheques (optional)</a:t>
              </a:r>
            </a:p>
          </p:txBody>
        </p:sp>
        <p:sp>
          <p:nvSpPr>
            <p:cNvPr id="12" name="TextBox 11">
              <a:extLst>
                <a:ext uri="{FF2B5EF4-FFF2-40B4-BE49-F238E27FC236}">
                  <a16:creationId xmlns:a16="http://schemas.microsoft.com/office/drawing/2014/main" id="{4269C06B-E92D-4D39-AAE9-5C17A3082C97}"/>
                </a:ext>
              </a:extLst>
            </p:cNvPr>
            <p:cNvSpPr txBox="1"/>
            <p:nvPr/>
          </p:nvSpPr>
          <p:spPr>
            <a:xfrm>
              <a:off x="715542" y="2943468"/>
              <a:ext cx="3282994" cy="2734082"/>
            </a:xfrm>
            <a:prstGeom prst="rect">
              <a:avLst/>
            </a:prstGeom>
            <a:noFill/>
          </p:spPr>
          <p:txBody>
            <a:bodyPr wrap="square">
              <a:spAutoFit/>
            </a:bodyPr>
            <a:lstStyle/>
            <a:p>
              <a:pPr marL="0" lvl="2" defTabSz="456727">
                <a:spcBef>
                  <a:spcPts val="100"/>
                </a:spcBef>
                <a:spcAft>
                  <a:spcPts val="100"/>
                </a:spcAft>
                <a:buSzPct val="90000"/>
              </a:pPr>
              <a:r>
                <a:rPr lang="en-US" sz="2000" b="1" spc="-20" dirty="0"/>
                <a:t>Expense includes: </a:t>
              </a:r>
            </a:p>
            <a:p>
              <a:pPr marL="292100" lvl="2" indent="-292100" defTabSz="456727">
                <a:spcBef>
                  <a:spcPts val="100"/>
                </a:spcBef>
                <a:spcAft>
                  <a:spcPts val="100"/>
                </a:spcAft>
                <a:buSzPct val="90000"/>
                <a:buFont typeface="Arial"/>
                <a:buChar char="•"/>
              </a:pPr>
              <a:r>
                <a:rPr lang="en-US" sz="2000" spc="-20" dirty="0"/>
                <a:t>Debit </a:t>
              </a:r>
            </a:p>
            <a:p>
              <a:pPr marL="292100" lvl="2" indent="-292100" defTabSz="456727">
                <a:spcBef>
                  <a:spcPts val="100"/>
                </a:spcBef>
                <a:spcAft>
                  <a:spcPts val="100"/>
                </a:spcAft>
                <a:buSzPct val="90000"/>
                <a:buFont typeface="Arial"/>
                <a:buChar char="•"/>
              </a:pPr>
              <a:r>
                <a:rPr lang="en-US" sz="2000" spc="-20" dirty="0" err="1"/>
                <a:t>Interac</a:t>
              </a:r>
              <a:r>
                <a:rPr lang="en-US" sz="2000" spc="-20" dirty="0"/>
                <a:t> </a:t>
              </a:r>
            </a:p>
            <a:p>
              <a:pPr marL="292100" lvl="2" indent="-292100" defTabSz="456727">
                <a:spcBef>
                  <a:spcPts val="100"/>
                </a:spcBef>
                <a:spcAft>
                  <a:spcPts val="100"/>
                </a:spcAft>
                <a:buSzPct val="90000"/>
                <a:buFont typeface="Arial"/>
                <a:buChar char="•"/>
              </a:pPr>
              <a:r>
                <a:rPr lang="en-US" sz="2000" spc="-20" dirty="0"/>
                <a:t>Direct withdrawal </a:t>
              </a:r>
            </a:p>
            <a:p>
              <a:pPr marL="292100" lvl="2" indent="-292100" defTabSz="456727">
                <a:spcBef>
                  <a:spcPts val="100"/>
                </a:spcBef>
                <a:spcAft>
                  <a:spcPts val="100"/>
                </a:spcAft>
                <a:buSzPct val="90000"/>
                <a:buFont typeface="Arial"/>
                <a:buChar char="•"/>
              </a:pPr>
              <a:r>
                <a:rPr lang="en-US" sz="2000" spc="-20" dirty="0"/>
                <a:t>Wire Transfers </a:t>
              </a:r>
            </a:p>
            <a:p>
              <a:pPr marL="292100" lvl="2" indent="-292100" defTabSz="456727">
                <a:spcBef>
                  <a:spcPts val="100"/>
                </a:spcBef>
                <a:spcAft>
                  <a:spcPts val="100"/>
                </a:spcAft>
                <a:buSzPct val="90000"/>
                <a:buFont typeface="Arial"/>
                <a:buChar char="•"/>
              </a:pPr>
              <a:r>
                <a:rPr lang="en-US" sz="2000" spc="-20" dirty="0"/>
                <a:t>Credit Card Charges</a:t>
              </a:r>
            </a:p>
            <a:p>
              <a:pPr marL="292100" lvl="2" indent="-292100" defTabSz="456727">
                <a:spcBef>
                  <a:spcPts val="100"/>
                </a:spcBef>
                <a:spcAft>
                  <a:spcPts val="100"/>
                </a:spcAft>
                <a:buSzPct val="90000"/>
                <a:buFont typeface="Arial"/>
                <a:buChar char="•"/>
              </a:pPr>
              <a:r>
                <a:rPr lang="en-US" sz="2000" spc="-20" dirty="0"/>
                <a:t>PayPal</a:t>
              </a:r>
            </a:p>
            <a:p>
              <a:pPr marL="292100" lvl="2" indent="-292100" defTabSz="456727">
                <a:spcBef>
                  <a:spcPts val="100"/>
                </a:spcBef>
                <a:spcAft>
                  <a:spcPts val="100"/>
                </a:spcAft>
                <a:buSzPct val="90000"/>
                <a:buFont typeface="Arial"/>
                <a:buChar char="•"/>
              </a:pPr>
              <a:r>
                <a:rPr lang="en-US" sz="2000" spc="-20" dirty="0"/>
                <a:t>Other…</a:t>
              </a:r>
            </a:p>
          </p:txBody>
        </p:sp>
        <p:sp>
          <p:nvSpPr>
            <p:cNvPr id="19" name="Rectangle 18">
              <a:extLst>
                <a:ext uri="{FF2B5EF4-FFF2-40B4-BE49-F238E27FC236}">
                  <a16:creationId xmlns:a16="http://schemas.microsoft.com/office/drawing/2014/main" id="{4C690CBE-8146-402A-A1A2-4996C4EB8C02}"/>
                </a:ext>
              </a:extLst>
            </p:cNvPr>
            <p:cNvSpPr/>
            <p:nvPr/>
          </p:nvSpPr>
          <p:spPr>
            <a:xfrm>
              <a:off x="715541" y="1675750"/>
              <a:ext cx="6715941" cy="57026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HK" sz="2400" b="1" dirty="0">
                  <a:solidFill>
                    <a:schemeClr val="bg1"/>
                  </a:solidFill>
                </a:rPr>
                <a:t>“Cash” Transactions</a:t>
              </a:r>
            </a:p>
          </p:txBody>
        </p:sp>
        <p:cxnSp>
          <p:nvCxnSpPr>
            <p:cNvPr id="23" name="Straight Arrow Connector 22">
              <a:extLst>
                <a:ext uri="{FF2B5EF4-FFF2-40B4-BE49-F238E27FC236}">
                  <a16:creationId xmlns:a16="http://schemas.microsoft.com/office/drawing/2014/main" id="{35E9A46C-0173-47E5-9D00-16D48D381345}"/>
                </a:ext>
              </a:extLst>
            </p:cNvPr>
            <p:cNvCxnSpPr>
              <a:stCxn id="9" idx="2"/>
              <a:endCxn id="11" idx="0"/>
            </p:cNvCxnSpPr>
            <p:nvPr/>
          </p:nvCxnSpPr>
          <p:spPr>
            <a:xfrm>
              <a:off x="5789986" y="2931810"/>
              <a:ext cx="0" cy="1957690"/>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08500633"/>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474568" cy="3062287"/>
          </a:xfrm>
        </p:spPr>
        <p:txBody>
          <a:bodyPr/>
          <a:lstStyle/>
          <a:p>
            <a:pPr algn="l"/>
            <a:r>
              <a:rPr lang="en-US" dirty="0"/>
              <a:t>Expense Demo</a:t>
            </a:r>
          </a:p>
        </p:txBody>
      </p:sp>
    </p:spTree>
    <p:extLst>
      <p:ext uri="{BB962C8B-B14F-4D97-AF65-F5344CB8AC3E}">
        <p14:creationId xmlns:p14="http://schemas.microsoft.com/office/powerpoint/2010/main" val="2489384277"/>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3" y="2736503"/>
            <a:ext cx="8724084" cy="1384995"/>
          </a:xfrm>
          <a:prstGeom prst="rect">
            <a:avLst/>
          </a:prstGeom>
          <a:noFill/>
        </p:spPr>
        <p:txBody>
          <a:bodyPr wrap="square">
            <a:spAutoFit/>
          </a:bodyPr>
          <a:lstStyle/>
          <a:p>
            <a:r>
              <a:rPr lang="en-US" sz="4000">
                <a:solidFill>
                  <a:schemeClr val="tx1"/>
                </a:solidFill>
              </a:rPr>
              <a:t>Lesson 2</a:t>
            </a:r>
            <a:endParaRPr lang="en-US" sz="4000" dirty="0">
              <a:solidFill>
                <a:schemeClr val="tx1"/>
              </a:solidFill>
            </a:endParaRPr>
          </a:p>
          <a:p>
            <a:r>
              <a:rPr lang="en-US" sz="4400" b="1" dirty="0">
                <a:solidFill>
                  <a:schemeClr val="tx1"/>
                </a:solidFill>
              </a:rPr>
              <a:t>Getting Around QuickBooks Online </a:t>
            </a:r>
          </a:p>
        </p:txBody>
      </p:sp>
    </p:spTree>
    <p:extLst>
      <p:ext uri="{BB962C8B-B14F-4D97-AF65-F5344CB8AC3E}">
        <p14:creationId xmlns:p14="http://schemas.microsoft.com/office/powerpoint/2010/main" val="3870954205"/>
      </p:ext>
    </p:extLst>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2943"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#3…Lesson 4 </a:t>
            </a:r>
          </a:p>
        </p:txBody>
      </p:sp>
      <p:sp>
        <p:nvSpPr>
          <p:cNvPr id="26" name="TextBox 25">
            <a:extLst>
              <a:ext uri="{FF2B5EF4-FFF2-40B4-BE49-F238E27FC236}">
                <a16:creationId xmlns:a16="http://schemas.microsoft.com/office/drawing/2014/main" id="{AEB75923-07E9-4BA6-9E66-022F3BED03BC}"/>
              </a:ext>
            </a:extLst>
          </p:cNvPr>
          <p:cNvSpPr txBox="1"/>
          <p:nvPr/>
        </p:nvSpPr>
        <p:spPr>
          <a:xfrm>
            <a:off x="501905" y="1618057"/>
            <a:ext cx="11087066" cy="461665"/>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400" spc="-20" dirty="0"/>
              <a:t>You made the following purchases on the 10th of this month. Record them in QBO.</a:t>
            </a:r>
          </a:p>
        </p:txBody>
      </p:sp>
      <p:grpSp>
        <p:nvGrpSpPr>
          <p:cNvPr id="4" name="Group 3">
            <a:extLst>
              <a:ext uri="{FF2B5EF4-FFF2-40B4-BE49-F238E27FC236}">
                <a16:creationId xmlns:a16="http://schemas.microsoft.com/office/drawing/2014/main" id="{64BC488A-A0AA-43DD-873B-DE21B6A33E74}"/>
              </a:ext>
            </a:extLst>
          </p:cNvPr>
          <p:cNvGrpSpPr/>
          <p:nvPr/>
        </p:nvGrpSpPr>
        <p:grpSpPr>
          <a:xfrm>
            <a:off x="487696" y="2370220"/>
            <a:ext cx="2669666" cy="2815390"/>
            <a:chOff x="523269" y="2310063"/>
            <a:chExt cx="3122299" cy="2815390"/>
          </a:xfrm>
        </p:grpSpPr>
        <p:grpSp>
          <p:nvGrpSpPr>
            <p:cNvPr id="3" name="Group 2">
              <a:extLst>
                <a:ext uri="{FF2B5EF4-FFF2-40B4-BE49-F238E27FC236}">
                  <a16:creationId xmlns:a16="http://schemas.microsoft.com/office/drawing/2014/main" id="{9FB168E6-FF32-401C-BBDF-717B67DEFB25}"/>
                </a:ext>
              </a:extLst>
            </p:cNvPr>
            <p:cNvGrpSpPr/>
            <p:nvPr/>
          </p:nvGrpSpPr>
          <p:grpSpPr>
            <a:xfrm>
              <a:off x="736259" y="2584409"/>
              <a:ext cx="2909309" cy="2541044"/>
              <a:chOff x="519691" y="2584409"/>
              <a:chExt cx="2056656" cy="2541044"/>
            </a:xfrm>
          </p:grpSpPr>
          <p:sp>
            <p:nvSpPr>
              <p:cNvPr id="29" name="Rectangle 28">
                <a:extLst>
                  <a:ext uri="{FF2B5EF4-FFF2-40B4-BE49-F238E27FC236}">
                    <a16:creationId xmlns:a16="http://schemas.microsoft.com/office/drawing/2014/main" id="{7530B8F7-C4F4-4178-A267-3E15BD5C3AA7}"/>
                  </a:ext>
                </a:extLst>
              </p:cNvPr>
              <p:cNvSpPr/>
              <p:nvPr/>
            </p:nvSpPr>
            <p:spPr>
              <a:xfrm>
                <a:off x="519691" y="2584409"/>
                <a:ext cx="2056656" cy="254104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30" name="TextBox 29">
                <a:extLst>
                  <a:ext uri="{FF2B5EF4-FFF2-40B4-BE49-F238E27FC236}">
                    <a16:creationId xmlns:a16="http://schemas.microsoft.com/office/drawing/2014/main" id="{7E9E45F4-8B66-4381-BAB3-F82F5A32DC0F}"/>
                  </a:ext>
                </a:extLst>
              </p:cNvPr>
              <p:cNvSpPr txBox="1"/>
              <p:nvPr/>
            </p:nvSpPr>
            <p:spPr>
              <a:xfrm>
                <a:off x="540848" y="3122204"/>
                <a:ext cx="2014342" cy="1015663"/>
              </a:xfrm>
              <a:prstGeom prst="rect">
                <a:avLst/>
              </a:prstGeom>
              <a:noFill/>
            </p:spPr>
            <p:txBody>
              <a:bodyPr wrap="square">
                <a:spAutoFit/>
              </a:bodyPr>
              <a:lstStyle/>
              <a:p>
                <a:pPr algn="ctr">
                  <a:spcBef>
                    <a:spcPts val="400"/>
                  </a:spcBef>
                  <a:spcAft>
                    <a:spcPts val="400"/>
                  </a:spcAft>
                </a:pPr>
                <a:r>
                  <a:rPr lang="en-US" sz="2000" b="1" dirty="0"/>
                  <a:t>Office Supplies </a:t>
                </a:r>
                <a:r>
                  <a:rPr lang="en-US" sz="2000" dirty="0"/>
                  <a:t>from </a:t>
                </a:r>
                <a:r>
                  <a:rPr lang="en-US" sz="2000" b="1" dirty="0"/>
                  <a:t>Staples</a:t>
                </a:r>
                <a:r>
                  <a:rPr lang="en-US" sz="2000" dirty="0"/>
                  <a:t> for </a:t>
                </a:r>
                <a:r>
                  <a:rPr lang="en-US" sz="2000" b="1" dirty="0"/>
                  <a:t>$86.65 including HST.</a:t>
                </a:r>
              </a:p>
            </p:txBody>
          </p:sp>
        </p:grpSp>
        <p:sp>
          <p:nvSpPr>
            <p:cNvPr id="2" name="Oval 1">
              <a:extLst>
                <a:ext uri="{FF2B5EF4-FFF2-40B4-BE49-F238E27FC236}">
                  <a16:creationId xmlns:a16="http://schemas.microsoft.com/office/drawing/2014/main" id="{67B8A8BD-D844-478D-818E-98576DC8E197}"/>
                </a:ext>
              </a:extLst>
            </p:cNvPr>
            <p:cNvSpPr/>
            <p:nvPr/>
          </p:nvSpPr>
          <p:spPr>
            <a:xfrm>
              <a:off x="523269" y="2310063"/>
              <a:ext cx="812787" cy="694932"/>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bg1"/>
                  </a:solidFill>
                </a:rPr>
                <a:t>1</a:t>
              </a:r>
              <a:endParaRPr lang="en-HK" sz="3200" dirty="0">
                <a:solidFill>
                  <a:schemeClr val="bg1"/>
                </a:solidFill>
              </a:endParaRPr>
            </a:p>
          </p:txBody>
        </p:sp>
      </p:grpSp>
      <p:grpSp>
        <p:nvGrpSpPr>
          <p:cNvPr id="23" name="Group 22">
            <a:extLst>
              <a:ext uri="{FF2B5EF4-FFF2-40B4-BE49-F238E27FC236}">
                <a16:creationId xmlns:a16="http://schemas.microsoft.com/office/drawing/2014/main" id="{4ECC096E-C90D-45CB-AE94-E3794940940A}"/>
              </a:ext>
            </a:extLst>
          </p:cNvPr>
          <p:cNvGrpSpPr/>
          <p:nvPr/>
        </p:nvGrpSpPr>
        <p:grpSpPr>
          <a:xfrm>
            <a:off x="3323587" y="2370220"/>
            <a:ext cx="2669666" cy="2815390"/>
            <a:chOff x="523269" y="2310063"/>
            <a:chExt cx="3122299" cy="2815390"/>
          </a:xfrm>
        </p:grpSpPr>
        <p:grpSp>
          <p:nvGrpSpPr>
            <p:cNvPr id="24" name="Group 23">
              <a:extLst>
                <a:ext uri="{FF2B5EF4-FFF2-40B4-BE49-F238E27FC236}">
                  <a16:creationId xmlns:a16="http://schemas.microsoft.com/office/drawing/2014/main" id="{15ADB5B0-3CF3-494F-B0D8-A5249A3ABA62}"/>
                </a:ext>
              </a:extLst>
            </p:cNvPr>
            <p:cNvGrpSpPr/>
            <p:nvPr/>
          </p:nvGrpSpPr>
          <p:grpSpPr>
            <a:xfrm>
              <a:off x="736259" y="2584409"/>
              <a:ext cx="2909309" cy="2541044"/>
              <a:chOff x="519691" y="2584409"/>
              <a:chExt cx="2056656" cy="2541044"/>
            </a:xfrm>
          </p:grpSpPr>
          <p:sp>
            <p:nvSpPr>
              <p:cNvPr id="28" name="Rectangle 27">
                <a:extLst>
                  <a:ext uri="{FF2B5EF4-FFF2-40B4-BE49-F238E27FC236}">
                    <a16:creationId xmlns:a16="http://schemas.microsoft.com/office/drawing/2014/main" id="{1C41F7E9-5EF6-4C2D-A370-755521E7C826}"/>
                  </a:ext>
                </a:extLst>
              </p:cNvPr>
              <p:cNvSpPr/>
              <p:nvPr/>
            </p:nvSpPr>
            <p:spPr>
              <a:xfrm>
                <a:off x="519691" y="2584409"/>
                <a:ext cx="2056656" cy="254104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31" name="TextBox 30">
                <a:extLst>
                  <a:ext uri="{FF2B5EF4-FFF2-40B4-BE49-F238E27FC236}">
                    <a16:creationId xmlns:a16="http://schemas.microsoft.com/office/drawing/2014/main" id="{C0895A6E-19C0-415F-8D4C-E880EED1AFDD}"/>
                  </a:ext>
                </a:extLst>
              </p:cNvPr>
              <p:cNvSpPr txBox="1"/>
              <p:nvPr/>
            </p:nvSpPr>
            <p:spPr>
              <a:xfrm>
                <a:off x="540848" y="3122204"/>
                <a:ext cx="2014342" cy="1631216"/>
              </a:xfrm>
              <a:prstGeom prst="rect">
                <a:avLst/>
              </a:prstGeom>
              <a:noFill/>
            </p:spPr>
            <p:txBody>
              <a:bodyPr wrap="square">
                <a:spAutoFit/>
              </a:bodyPr>
              <a:lstStyle/>
              <a:p>
                <a:pPr algn="ctr">
                  <a:spcBef>
                    <a:spcPts val="400"/>
                  </a:spcBef>
                  <a:spcAft>
                    <a:spcPts val="400"/>
                  </a:spcAft>
                </a:pPr>
                <a:r>
                  <a:rPr lang="en-US" sz="2000" b="1" dirty="0"/>
                  <a:t>Equipment Rental </a:t>
                </a:r>
                <a:r>
                  <a:rPr lang="en-US" sz="2000" dirty="0"/>
                  <a:t>from </a:t>
                </a:r>
                <a:r>
                  <a:rPr lang="en-US" sz="2000" b="1" dirty="0"/>
                  <a:t>Garcia’s Event Space</a:t>
                </a:r>
                <a:r>
                  <a:rPr lang="en-US" sz="2000" dirty="0"/>
                  <a:t> for </a:t>
                </a:r>
                <a:r>
                  <a:rPr lang="en-US" sz="2000" b="1" dirty="0"/>
                  <a:t>$1209 + HST</a:t>
                </a:r>
                <a:r>
                  <a:rPr lang="en-US" sz="2000" dirty="0"/>
                  <a:t> on the </a:t>
                </a:r>
                <a:r>
                  <a:rPr lang="en-US" sz="2000" b="1" dirty="0"/>
                  <a:t>Visa Credit Card.</a:t>
                </a:r>
              </a:p>
            </p:txBody>
          </p:sp>
        </p:grpSp>
        <p:sp>
          <p:nvSpPr>
            <p:cNvPr id="27" name="Oval 26">
              <a:extLst>
                <a:ext uri="{FF2B5EF4-FFF2-40B4-BE49-F238E27FC236}">
                  <a16:creationId xmlns:a16="http://schemas.microsoft.com/office/drawing/2014/main" id="{622B8C34-B3A6-4EA0-AF01-497CBAD010F4}"/>
                </a:ext>
              </a:extLst>
            </p:cNvPr>
            <p:cNvSpPr/>
            <p:nvPr/>
          </p:nvSpPr>
          <p:spPr>
            <a:xfrm>
              <a:off x="523269" y="2310063"/>
              <a:ext cx="812787" cy="694932"/>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bg1"/>
                  </a:solidFill>
                </a:rPr>
                <a:t>2</a:t>
              </a:r>
              <a:endParaRPr lang="en-HK" sz="3200" dirty="0">
                <a:solidFill>
                  <a:schemeClr val="bg1"/>
                </a:solidFill>
              </a:endParaRPr>
            </a:p>
          </p:txBody>
        </p:sp>
      </p:grpSp>
      <p:grpSp>
        <p:nvGrpSpPr>
          <p:cNvPr id="36" name="Group 35">
            <a:extLst>
              <a:ext uri="{FF2B5EF4-FFF2-40B4-BE49-F238E27FC236}">
                <a16:creationId xmlns:a16="http://schemas.microsoft.com/office/drawing/2014/main" id="{ED5F14C2-F87B-4624-B577-B70415405234}"/>
              </a:ext>
            </a:extLst>
          </p:cNvPr>
          <p:cNvGrpSpPr/>
          <p:nvPr/>
        </p:nvGrpSpPr>
        <p:grpSpPr>
          <a:xfrm>
            <a:off x="6159477" y="2370220"/>
            <a:ext cx="2669666" cy="2815390"/>
            <a:chOff x="523269" y="2310063"/>
            <a:chExt cx="3122299" cy="2815390"/>
          </a:xfrm>
        </p:grpSpPr>
        <p:grpSp>
          <p:nvGrpSpPr>
            <p:cNvPr id="43" name="Group 42">
              <a:extLst>
                <a:ext uri="{FF2B5EF4-FFF2-40B4-BE49-F238E27FC236}">
                  <a16:creationId xmlns:a16="http://schemas.microsoft.com/office/drawing/2014/main" id="{7F671B80-0238-40E0-B580-DE7A24366F39}"/>
                </a:ext>
              </a:extLst>
            </p:cNvPr>
            <p:cNvGrpSpPr/>
            <p:nvPr/>
          </p:nvGrpSpPr>
          <p:grpSpPr>
            <a:xfrm>
              <a:off x="736259" y="2584409"/>
              <a:ext cx="2909309" cy="2541044"/>
              <a:chOff x="519691" y="2584409"/>
              <a:chExt cx="2056656" cy="2541044"/>
            </a:xfrm>
          </p:grpSpPr>
          <p:sp>
            <p:nvSpPr>
              <p:cNvPr id="45" name="Rectangle 44">
                <a:extLst>
                  <a:ext uri="{FF2B5EF4-FFF2-40B4-BE49-F238E27FC236}">
                    <a16:creationId xmlns:a16="http://schemas.microsoft.com/office/drawing/2014/main" id="{0BB8B272-F9B5-4EBB-9EBC-F093A536045F}"/>
                  </a:ext>
                </a:extLst>
              </p:cNvPr>
              <p:cNvSpPr/>
              <p:nvPr/>
            </p:nvSpPr>
            <p:spPr>
              <a:xfrm>
                <a:off x="519691" y="2584409"/>
                <a:ext cx="2056656" cy="254104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46" name="TextBox 45">
                <a:extLst>
                  <a:ext uri="{FF2B5EF4-FFF2-40B4-BE49-F238E27FC236}">
                    <a16:creationId xmlns:a16="http://schemas.microsoft.com/office/drawing/2014/main" id="{5D762BA0-AAA1-4B80-8CDF-8C10D1E8E0F5}"/>
                  </a:ext>
                </a:extLst>
              </p:cNvPr>
              <p:cNvSpPr txBox="1"/>
              <p:nvPr/>
            </p:nvSpPr>
            <p:spPr>
              <a:xfrm>
                <a:off x="540848" y="3122204"/>
                <a:ext cx="2014342" cy="1631216"/>
              </a:xfrm>
              <a:prstGeom prst="rect">
                <a:avLst/>
              </a:prstGeom>
              <a:noFill/>
            </p:spPr>
            <p:txBody>
              <a:bodyPr wrap="square">
                <a:spAutoFit/>
              </a:bodyPr>
              <a:lstStyle/>
              <a:p>
                <a:pPr algn="ctr">
                  <a:spcBef>
                    <a:spcPts val="400"/>
                  </a:spcBef>
                  <a:spcAft>
                    <a:spcPts val="400"/>
                  </a:spcAft>
                </a:pPr>
                <a:r>
                  <a:rPr lang="en-US" sz="2000" b="1" dirty="0"/>
                  <a:t>Bank Charges </a:t>
                </a:r>
                <a:r>
                  <a:rPr lang="en-US" sz="2000" dirty="0"/>
                  <a:t>from </a:t>
                </a:r>
                <a:r>
                  <a:rPr lang="en-US" sz="2000" b="1" dirty="0"/>
                  <a:t>Community Credit Union </a:t>
                </a:r>
                <a:r>
                  <a:rPr lang="en-US" sz="2000" dirty="0"/>
                  <a:t>for </a:t>
                </a:r>
                <a:r>
                  <a:rPr lang="en-US" sz="2000" b="1" dirty="0"/>
                  <a:t>$15.00 </a:t>
                </a:r>
                <a:r>
                  <a:rPr lang="en-US" sz="2000" dirty="0"/>
                  <a:t>in the </a:t>
                </a:r>
                <a:r>
                  <a:rPr lang="en-US" sz="2000" b="1" dirty="0" err="1"/>
                  <a:t>Chequing</a:t>
                </a:r>
                <a:r>
                  <a:rPr lang="en-US" sz="2000" dirty="0"/>
                  <a:t> account (not taxable)</a:t>
                </a:r>
              </a:p>
            </p:txBody>
          </p:sp>
        </p:grpSp>
        <p:sp>
          <p:nvSpPr>
            <p:cNvPr id="44" name="Oval 43">
              <a:extLst>
                <a:ext uri="{FF2B5EF4-FFF2-40B4-BE49-F238E27FC236}">
                  <a16:creationId xmlns:a16="http://schemas.microsoft.com/office/drawing/2014/main" id="{0D1A288F-ACB8-4681-8177-46D2CCD3C5E3}"/>
                </a:ext>
              </a:extLst>
            </p:cNvPr>
            <p:cNvSpPr/>
            <p:nvPr/>
          </p:nvSpPr>
          <p:spPr>
            <a:xfrm>
              <a:off x="523269" y="2310063"/>
              <a:ext cx="812787" cy="694932"/>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bg1"/>
                  </a:solidFill>
                </a:rPr>
                <a:t>3</a:t>
              </a:r>
              <a:endParaRPr lang="en-HK" sz="3200" dirty="0">
                <a:solidFill>
                  <a:schemeClr val="bg1"/>
                </a:solidFill>
              </a:endParaRPr>
            </a:p>
          </p:txBody>
        </p:sp>
      </p:grpSp>
      <p:grpSp>
        <p:nvGrpSpPr>
          <p:cNvPr id="47" name="Group 46">
            <a:extLst>
              <a:ext uri="{FF2B5EF4-FFF2-40B4-BE49-F238E27FC236}">
                <a16:creationId xmlns:a16="http://schemas.microsoft.com/office/drawing/2014/main" id="{8D4FA63C-E19E-4B81-978D-6419BF4D3EAA}"/>
              </a:ext>
            </a:extLst>
          </p:cNvPr>
          <p:cNvGrpSpPr/>
          <p:nvPr/>
        </p:nvGrpSpPr>
        <p:grpSpPr>
          <a:xfrm>
            <a:off x="8995367" y="2370220"/>
            <a:ext cx="2669666" cy="2815390"/>
            <a:chOff x="523269" y="2310063"/>
            <a:chExt cx="3122299" cy="2815390"/>
          </a:xfrm>
        </p:grpSpPr>
        <p:grpSp>
          <p:nvGrpSpPr>
            <p:cNvPr id="48" name="Group 47">
              <a:extLst>
                <a:ext uri="{FF2B5EF4-FFF2-40B4-BE49-F238E27FC236}">
                  <a16:creationId xmlns:a16="http://schemas.microsoft.com/office/drawing/2014/main" id="{F97D00B9-0455-46FE-9341-D69D97AEE85D}"/>
                </a:ext>
              </a:extLst>
            </p:cNvPr>
            <p:cNvGrpSpPr/>
            <p:nvPr/>
          </p:nvGrpSpPr>
          <p:grpSpPr>
            <a:xfrm>
              <a:off x="736259" y="2584409"/>
              <a:ext cx="2909309" cy="2541044"/>
              <a:chOff x="519691" y="2584409"/>
              <a:chExt cx="2056656" cy="2541044"/>
            </a:xfrm>
          </p:grpSpPr>
          <p:sp>
            <p:nvSpPr>
              <p:cNvPr id="50" name="Rectangle 49">
                <a:extLst>
                  <a:ext uri="{FF2B5EF4-FFF2-40B4-BE49-F238E27FC236}">
                    <a16:creationId xmlns:a16="http://schemas.microsoft.com/office/drawing/2014/main" id="{DE0EA501-3968-4356-A108-A472F51E2D9A}"/>
                  </a:ext>
                </a:extLst>
              </p:cNvPr>
              <p:cNvSpPr/>
              <p:nvPr/>
            </p:nvSpPr>
            <p:spPr>
              <a:xfrm>
                <a:off x="519691" y="2584409"/>
                <a:ext cx="2056656" cy="254104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51" name="TextBox 50">
                <a:extLst>
                  <a:ext uri="{FF2B5EF4-FFF2-40B4-BE49-F238E27FC236}">
                    <a16:creationId xmlns:a16="http://schemas.microsoft.com/office/drawing/2014/main" id="{1FDE7242-000B-495A-A938-EB67B6BD0B45}"/>
                  </a:ext>
                </a:extLst>
              </p:cNvPr>
              <p:cNvSpPr txBox="1"/>
              <p:nvPr/>
            </p:nvSpPr>
            <p:spPr>
              <a:xfrm>
                <a:off x="540848" y="3122204"/>
                <a:ext cx="2014342" cy="1631216"/>
              </a:xfrm>
              <a:prstGeom prst="rect">
                <a:avLst/>
              </a:prstGeom>
              <a:noFill/>
            </p:spPr>
            <p:txBody>
              <a:bodyPr wrap="square">
                <a:spAutoFit/>
              </a:bodyPr>
              <a:lstStyle/>
              <a:p>
                <a:pPr algn="ctr">
                  <a:spcBef>
                    <a:spcPts val="400"/>
                  </a:spcBef>
                  <a:spcAft>
                    <a:spcPts val="400"/>
                  </a:spcAft>
                </a:pPr>
                <a:r>
                  <a:rPr lang="en-US" sz="2000" dirty="0"/>
                  <a:t>Accounting Services provided by Michelle Long for </a:t>
                </a:r>
                <a:r>
                  <a:rPr lang="en-US" sz="2000" b="1" dirty="0"/>
                  <a:t>$547.60 + HST. </a:t>
                </a:r>
                <a:r>
                  <a:rPr lang="en-US" sz="2000" dirty="0"/>
                  <a:t>Track to </a:t>
                </a:r>
                <a:r>
                  <a:rPr lang="en-US" sz="2000" b="1" dirty="0"/>
                  <a:t>Professional fees.</a:t>
                </a:r>
              </a:p>
            </p:txBody>
          </p:sp>
        </p:grpSp>
        <p:sp>
          <p:nvSpPr>
            <p:cNvPr id="49" name="Oval 48">
              <a:extLst>
                <a:ext uri="{FF2B5EF4-FFF2-40B4-BE49-F238E27FC236}">
                  <a16:creationId xmlns:a16="http://schemas.microsoft.com/office/drawing/2014/main" id="{0BF26AFE-637E-4920-BC87-3CD4ACB09E2C}"/>
                </a:ext>
              </a:extLst>
            </p:cNvPr>
            <p:cNvSpPr/>
            <p:nvPr/>
          </p:nvSpPr>
          <p:spPr>
            <a:xfrm>
              <a:off x="523269" y="2310063"/>
              <a:ext cx="812787" cy="694932"/>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bg1"/>
                  </a:solidFill>
                </a:rPr>
                <a:t>4</a:t>
              </a:r>
              <a:endParaRPr lang="en-HK" sz="3200" dirty="0">
                <a:solidFill>
                  <a:schemeClr val="bg1"/>
                </a:solidFill>
              </a:endParaRPr>
            </a:p>
          </p:txBody>
        </p:sp>
      </p:grpSp>
    </p:spTree>
    <p:extLst>
      <p:ext uri="{BB962C8B-B14F-4D97-AF65-F5344CB8AC3E}">
        <p14:creationId xmlns:p14="http://schemas.microsoft.com/office/powerpoint/2010/main" val="209718413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396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Accounts Payable Workflow in QuickBooks Online</a:t>
            </a:r>
          </a:p>
        </p:txBody>
      </p:sp>
      <p:grpSp>
        <p:nvGrpSpPr>
          <p:cNvPr id="16" name="Group 15">
            <a:extLst>
              <a:ext uri="{FF2B5EF4-FFF2-40B4-BE49-F238E27FC236}">
                <a16:creationId xmlns:a16="http://schemas.microsoft.com/office/drawing/2014/main" id="{5D0C4C6F-E3CD-4222-A6DA-F37A9F35A156}"/>
              </a:ext>
            </a:extLst>
          </p:cNvPr>
          <p:cNvGrpSpPr/>
          <p:nvPr/>
        </p:nvGrpSpPr>
        <p:grpSpPr>
          <a:xfrm>
            <a:off x="4005325" y="1675750"/>
            <a:ext cx="4178174" cy="3784010"/>
            <a:chOff x="8190289" y="1675750"/>
            <a:chExt cx="3282995" cy="3784010"/>
          </a:xfrm>
        </p:grpSpPr>
        <p:sp>
          <p:nvSpPr>
            <p:cNvPr id="11" name="Rectangle 10">
              <a:extLst>
                <a:ext uri="{FF2B5EF4-FFF2-40B4-BE49-F238E27FC236}">
                  <a16:creationId xmlns:a16="http://schemas.microsoft.com/office/drawing/2014/main" id="{D6BBD75E-76BE-4D8A-96F0-4F95D8574785}"/>
                </a:ext>
              </a:extLst>
            </p:cNvPr>
            <p:cNvSpPr/>
            <p:nvPr/>
          </p:nvSpPr>
          <p:spPr>
            <a:xfrm>
              <a:off x="8190289" y="4889500"/>
              <a:ext cx="3282994" cy="57026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Print Cheques (optional)</a:t>
              </a:r>
            </a:p>
          </p:txBody>
        </p:sp>
        <p:sp>
          <p:nvSpPr>
            <p:cNvPr id="10" name="Rectangle 9">
              <a:extLst>
                <a:ext uri="{FF2B5EF4-FFF2-40B4-BE49-F238E27FC236}">
                  <a16:creationId xmlns:a16="http://schemas.microsoft.com/office/drawing/2014/main" id="{D788B2F0-BE72-46F6-8976-5CBF53396CD9}"/>
                </a:ext>
              </a:extLst>
            </p:cNvPr>
            <p:cNvSpPr/>
            <p:nvPr/>
          </p:nvSpPr>
          <p:spPr>
            <a:xfrm>
              <a:off x="8190290" y="2361550"/>
              <a:ext cx="3282994" cy="570260"/>
            </a:xfrm>
            <a:prstGeom prst="rect">
              <a:avLst/>
            </a:prstGeom>
            <a:solidFill>
              <a:schemeClr val="accent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US" sz="2400" b="1" dirty="0">
                  <a:solidFill>
                    <a:schemeClr val="tx1"/>
                  </a:solidFill>
                </a:rPr>
                <a:t>Enter Bills</a:t>
              </a:r>
            </a:p>
          </p:txBody>
        </p:sp>
        <p:sp>
          <p:nvSpPr>
            <p:cNvPr id="20" name="Rectangle 19">
              <a:extLst>
                <a:ext uri="{FF2B5EF4-FFF2-40B4-BE49-F238E27FC236}">
                  <a16:creationId xmlns:a16="http://schemas.microsoft.com/office/drawing/2014/main" id="{F6B362E5-E229-45F4-B3F3-2004E01EC6D1}"/>
                </a:ext>
              </a:extLst>
            </p:cNvPr>
            <p:cNvSpPr/>
            <p:nvPr/>
          </p:nvSpPr>
          <p:spPr>
            <a:xfrm>
              <a:off x="8190290" y="1675750"/>
              <a:ext cx="3282994" cy="570260"/>
            </a:xfrm>
            <a:prstGeom prst="rect">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pPr>
              <a:r>
                <a:rPr lang="en-US" sz="2400" b="1" dirty="0">
                  <a:solidFill>
                    <a:schemeClr val="bg1"/>
                  </a:solidFill>
                </a:rPr>
                <a:t>Accounts Payable</a:t>
              </a:r>
            </a:p>
          </p:txBody>
        </p:sp>
        <p:sp>
          <p:nvSpPr>
            <p:cNvPr id="21" name="Rectangle 20">
              <a:extLst>
                <a:ext uri="{FF2B5EF4-FFF2-40B4-BE49-F238E27FC236}">
                  <a16:creationId xmlns:a16="http://schemas.microsoft.com/office/drawing/2014/main" id="{E3F7751B-4C4D-4FEF-89CB-D07BE6B1B01E}"/>
                </a:ext>
              </a:extLst>
            </p:cNvPr>
            <p:cNvSpPr/>
            <p:nvPr/>
          </p:nvSpPr>
          <p:spPr>
            <a:xfrm>
              <a:off x="8190290" y="3625525"/>
              <a:ext cx="3282994" cy="57026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Pay Bills</a:t>
              </a:r>
            </a:p>
          </p:txBody>
        </p:sp>
        <p:cxnSp>
          <p:nvCxnSpPr>
            <p:cNvPr id="4" name="Straight Arrow Connector 3">
              <a:extLst>
                <a:ext uri="{FF2B5EF4-FFF2-40B4-BE49-F238E27FC236}">
                  <a16:creationId xmlns:a16="http://schemas.microsoft.com/office/drawing/2014/main" id="{0C30A970-23E4-4135-B19C-BBA46D45A35A}"/>
                </a:ext>
              </a:extLst>
            </p:cNvPr>
            <p:cNvCxnSpPr>
              <a:cxnSpLocks/>
              <a:endCxn id="21" idx="0"/>
            </p:cNvCxnSpPr>
            <p:nvPr/>
          </p:nvCxnSpPr>
          <p:spPr>
            <a:xfrm>
              <a:off x="9831787" y="2931810"/>
              <a:ext cx="0" cy="693715"/>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E61F9263-1C38-47A5-901D-12C85A39F279}"/>
                </a:ext>
              </a:extLst>
            </p:cNvPr>
            <p:cNvCxnSpPr>
              <a:cxnSpLocks/>
              <a:stCxn id="21" idx="2"/>
            </p:cNvCxnSpPr>
            <p:nvPr/>
          </p:nvCxnSpPr>
          <p:spPr>
            <a:xfrm>
              <a:off x="9831787" y="4195785"/>
              <a:ext cx="0" cy="821383"/>
            </a:xfrm>
            <a:prstGeom prst="straightConnector1">
              <a:avLst/>
            </a:prstGeom>
            <a:ln>
              <a:solidFill>
                <a:schemeClr val="bg1">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37531040"/>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474568" cy="3062287"/>
          </a:xfrm>
        </p:spPr>
        <p:txBody>
          <a:bodyPr/>
          <a:lstStyle/>
          <a:p>
            <a:pPr algn="l"/>
            <a:r>
              <a:rPr lang="en-US" dirty="0"/>
              <a:t>Bills </a:t>
            </a:r>
            <a:r>
              <a:rPr lang="en-US" dirty="0">
                <a:sym typeface="Wingdings" panose="05000000000000000000" pitchFamily="2" charset="2"/>
              </a:rPr>
              <a:t> </a:t>
            </a:r>
            <a:r>
              <a:rPr lang="en-US" dirty="0"/>
              <a:t>Pay Bills Demo (Accounts Payable)</a:t>
            </a:r>
          </a:p>
        </p:txBody>
      </p:sp>
    </p:spTree>
    <p:extLst>
      <p:ext uri="{BB962C8B-B14F-4D97-AF65-F5344CB8AC3E}">
        <p14:creationId xmlns:p14="http://schemas.microsoft.com/office/powerpoint/2010/main" val="4133402010"/>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4987"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#3…Lesson 4</a:t>
            </a:r>
          </a:p>
        </p:txBody>
      </p:sp>
      <p:sp>
        <p:nvSpPr>
          <p:cNvPr id="26" name="TextBox 25">
            <a:extLst>
              <a:ext uri="{FF2B5EF4-FFF2-40B4-BE49-F238E27FC236}">
                <a16:creationId xmlns:a16="http://schemas.microsoft.com/office/drawing/2014/main" id="{AEB75923-07E9-4BA6-9E66-022F3BED03BC}"/>
              </a:ext>
            </a:extLst>
          </p:cNvPr>
          <p:cNvSpPr txBox="1"/>
          <p:nvPr/>
        </p:nvSpPr>
        <p:spPr>
          <a:xfrm>
            <a:off x="501905" y="1618057"/>
            <a:ext cx="11087066" cy="461665"/>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400" spc="-20" dirty="0"/>
              <a:t>You receive a few bills on the last day of last month. Enter the following bills:</a:t>
            </a:r>
          </a:p>
        </p:txBody>
      </p:sp>
      <p:grpSp>
        <p:nvGrpSpPr>
          <p:cNvPr id="11" name="Group 10">
            <a:extLst>
              <a:ext uri="{FF2B5EF4-FFF2-40B4-BE49-F238E27FC236}">
                <a16:creationId xmlns:a16="http://schemas.microsoft.com/office/drawing/2014/main" id="{DF8087EE-D74E-4D35-B410-E6DC73F31035}"/>
              </a:ext>
            </a:extLst>
          </p:cNvPr>
          <p:cNvGrpSpPr/>
          <p:nvPr/>
        </p:nvGrpSpPr>
        <p:grpSpPr>
          <a:xfrm>
            <a:off x="788486" y="2471358"/>
            <a:ext cx="10034336" cy="577515"/>
            <a:chOff x="866274" y="2410578"/>
            <a:chExt cx="10034336" cy="577515"/>
          </a:xfrm>
        </p:grpSpPr>
        <p:sp>
          <p:nvSpPr>
            <p:cNvPr id="39" name="TextBox 38">
              <a:extLst>
                <a:ext uri="{FF2B5EF4-FFF2-40B4-BE49-F238E27FC236}">
                  <a16:creationId xmlns:a16="http://schemas.microsoft.com/office/drawing/2014/main" id="{1E8B7CA2-4917-4A25-A7C8-0ED41EDEBF39}"/>
                </a:ext>
              </a:extLst>
            </p:cNvPr>
            <p:cNvSpPr txBox="1"/>
            <p:nvPr/>
          </p:nvSpPr>
          <p:spPr>
            <a:xfrm>
              <a:off x="1654572" y="2477736"/>
              <a:ext cx="9246038" cy="443198"/>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b="1" spc="-20" dirty="0"/>
                <a:t>City Water Company </a:t>
              </a:r>
              <a:r>
                <a:rPr lang="en-US" sz="2400" spc="-20" dirty="0"/>
                <a:t>for </a:t>
              </a:r>
              <a:r>
                <a:rPr lang="en-US" sz="2400" b="1" spc="-20" dirty="0"/>
                <a:t>$296 + HST. </a:t>
              </a:r>
              <a:r>
                <a:rPr lang="en-US" sz="2400" spc="-20" dirty="0"/>
                <a:t>You choose the account.</a:t>
              </a:r>
            </a:p>
          </p:txBody>
        </p:sp>
        <p:sp>
          <p:nvSpPr>
            <p:cNvPr id="6" name="Oval 5">
              <a:extLst>
                <a:ext uri="{FF2B5EF4-FFF2-40B4-BE49-F238E27FC236}">
                  <a16:creationId xmlns:a16="http://schemas.microsoft.com/office/drawing/2014/main" id="{D6AE4813-8FDC-4919-889E-BBFDE3711EED}"/>
                </a:ext>
              </a:extLst>
            </p:cNvPr>
            <p:cNvSpPr/>
            <p:nvPr/>
          </p:nvSpPr>
          <p:spPr>
            <a:xfrm>
              <a:off x="866274" y="2410578"/>
              <a:ext cx="577515" cy="57751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1</a:t>
              </a:r>
              <a:endParaRPr lang="en-HK" sz="2800" b="1" dirty="0">
                <a:solidFill>
                  <a:schemeClr val="bg1"/>
                </a:solidFill>
              </a:endParaRPr>
            </a:p>
          </p:txBody>
        </p:sp>
      </p:grpSp>
      <p:grpSp>
        <p:nvGrpSpPr>
          <p:cNvPr id="9" name="Group 8">
            <a:extLst>
              <a:ext uri="{FF2B5EF4-FFF2-40B4-BE49-F238E27FC236}">
                <a16:creationId xmlns:a16="http://schemas.microsoft.com/office/drawing/2014/main" id="{1A2F42FB-D993-4FA5-BC63-557A6539232B}"/>
              </a:ext>
            </a:extLst>
          </p:cNvPr>
          <p:cNvGrpSpPr/>
          <p:nvPr/>
        </p:nvGrpSpPr>
        <p:grpSpPr>
          <a:xfrm>
            <a:off x="788486" y="3440509"/>
            <a:ext cx="10034336" cy="794064"/>
            <a:chOff x="866274" y="3269419"/>
            <a:chExt cx="10034336" cy="794064"/>
          </a:xfrm>
        </p:grpSpPr>
        <p:sp>
          <p:nvSpPr>
            <p:cNvPr id="55" name="TextBox 54">
              <a:extLst>
                <a:ext uri="{FF2B5EF4-FFF2-40B4-BE49-F238E27FC236}">
                  <a16:creationId xmlns:a16="http://schemas.microsoft.com/office/drawing/2014/main" id="{B06BBA5E-1279-4D9C-B902-2D5C09C43ED4}"/>
                </a:ext>
              </a:extLst>
            </p:cNvPr>
            <p:cNvSpPr txBox="1"/>
            <p:nvPr/>
          </p:nvSpPr>
          <p:spPr>
            <a:xfrm>
              <a:off x="1654572" y="3269419"/>
              <a:ext cx="9246038" cy="794064"/>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b="1" spc="-20" dirty="0"/>
                <a:t>Vinnie’s Valet Service </a:t>
              </a:r>
              <a:r>
                <a:rPr lang="en-US" sz="2400" spc="-20" dirty="0"/>
                <a:t>for </a:t>
              </a:r>
              <a:r>
                <a:rPr lang="en-US" sz="2400" b="1" spc="-20" dirty="0"/>
                <a:t>$5871 + HST </a:t>
              </a:r>
              <a:r>
                <a:rPr lang="en-US" sz="2400" spc="-20" dirty="0"/>
                <a:t>for </a:t>
              </a:r>
              <a:r>
                <a:rPr lang="en-US" sz="2400" b="1" spc="-20" dirty="0"/>
                <a:t>Subcontracting. </a:t>
              </a:r>
              <a:r>
                <a:rPr lang="en-US" sz="2400" spc="-20" dirty="0"/>
                <a:t>The description should read </a:t>
              </a:r>
              <a:r>
                <a:rPr lang="en-US" sz="2400" b="1" spc="-20" dirty="0"/>
                <a:t>“Valet parking for wedding event at Community Church”.</a:t>
              </a:r>
            </a:p>
          </p:txBody>
        </p:sp>
        <p:sp>
          <p:nvSpPr>
            <p:cNvPr id="57" name="Oval 56">
              <a:extLst>
                <a:ext uri="{FF2B5EF4-FFF2-40B4-BE49-F238E27FC236}">
                  <a16:creationId xmlns:a16="http://schemas.microsoft.com/office/drawing/2014/main" id="{A994273E-6593-47E8-8CB0-03E5E28904F3}"/>
                </a:ext>
              </a:extLst>
            </p:cNvPr>
            <p:cNvSpPr/>
            <p:nvPr/>
          </p:nvSpPr>
          <p:spPr>
            <a:xfrm>
              <a:off x="866274" y="3377694"/>
              <a:ext cx="577515" cy="57751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2</a:t>
              </a:r>
              <a:endParaRPr lang="en-HK" sz="2800" b="1" dirty="0">
                <a:solidFill>
                  <a:schemeClr val="bg1"/>
                </a:solidFill>
              </a:endParaRPr>
            </a:p>
          </p:txBody>
        </p:sp>
      </p:grpSp>
      <p:grpSp>
        <p:nvGrpSpPr>
          <p:cNvPr id="10" name="Group 9">
            <a:extLst>
              <a:ext uri="{FF2B5EF4-FFF2-40B4-BE49-F238E27FC236}">
                <a16:creationId xmlns:a16="http://schemas.microsoft.com/office/drawing/2014/main" id="{C27AEA8E-3D9D-4372-B7EE-3B6FA7271DDC}"/>
              </a:ext>
            </a:extLst>
          </p:cNvPr>
          <p:cNvGrpSpPr/>
          <p:nvPr/>
        </p:nvGrpSpPr>
        <p:grpSpPr>
          <a:xfrm>
            <a:off x="788486" y="4626208"/>
            <a:ext cx="10034336" cy="794064"/>
            <a:chOff x="866274" y="4638240"/>
            <a:chExt cx="10034336" cy="794064"/>
          </a:xfrm>
        </p:grpSpPr>
        <p:sp>
          <p:nvSpPr>
            <p:cNvPr id="56" name="TextBox 55">
              <a:extLst>
                <a:ext uri="{FF2B5EF4-FFF2-40B4-BE49-F238E27FC236}">
                  <a16:creationId xmlns:a16="http://schemas.microsoft.com/office/drawing/2014/main" id="{DB9015B8-2986-4FC7-ABEE-8B96751AC952}"/>
                </a:ext>
              </a:extLst>
            </p:cNvPr>
            <p:cNvSpPr txBox="1"/>
            <p:nvPr/>
          </p:nvSpPr>
          <p:spPr>
            <a:xfrm>
              <a:off x="1654572" y="4638240"/>
              <a:ext cx="9246038" cy="794064"/>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b="1" spc="-20" dirty="0"/>
                <a:t>Gibson Printing (Kristina Gibson) </a:t>
              </a:r>
              <a:r>
                <a:rPr lang="en-US" sz="2400" spc="-20" dirty="0"/>
                <a:t>for printing services. Amount is </a:t>
              </a:r>
              <a:r>
                <a:rPr lang="en-US" sz="2400" b="1" spc="-20" dirty="0"/>
                <a:t>$348.50 </a:t>
              </a:r>
              <a:r>
                <a:rPr lang="en-US" sz="2400" spc="-20" dirty="0"/>
                <a:t>including </a:t>
              </a:r>
              <a:r>
                <a:rPr lang="en-US" sz="2400" b="1" spc="-20" dirty="0"/>
                <a:t>HST.</a:t>
              </a:r>
            </a:p>
          </p:txBody>
        </p:sp>
        <p:sp>
          <p:nvSpPr>
            <p:cNvPr id="58" name="Oval 57">
              <a:extLst>
                <a:ext uri="{FF2B5EF4-FFF2-40B4-BE49-F238E27FC236}">
                  <a16:creationId xmlns:a16="http://schemas.microsoft.com/office/drawing/2014/main" id="{EB460F87-9B2F-4641-A183-142BEB43F341}"/>
                </a:ext>
              </a:extLst>
            </p:cNvPr>
            <p:cNvSpPr/>
            <p:nvPr/>
          </p:nvSpPr>
          <p:spPr>
            <a:xfrm>
              <a:off x="866274" y="4746515"/>
              <a:ext cx="577515" cy="57751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3</a:t>
              </a:r>
              <a:endParaRPr lang="en-HK" sz="2800" b="1" dirty="0">
                <a:solidFill>
                  <a:schemeClr val="bg1"/>
                </a:solidFill>
              </a:endParaRPr>
            </a:p>
          </p:txBody>
        </p:sp>
      </p:grpSp>
    </p:spTree>
    <p:extLst>
      <p:ext uri="{BB962C8B-B14F-4D97-AF65-F5344CB8AC3E}">
        <p14:creationId xmlns:p14="http://schemas.microsoft.com/office/powerpoint/2010/main" val="367211776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1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#4…Lesson 4</a:t>
            </a:r>
          </a:p>
        </p:txBody>
      </p:sp>
      <p:sp>
        <p:nvSpPr>
          <p:cNvPr id="26" name="TextBox 25">
            <a:extLst>
              <a:ext uri="{FF2B5EF4-FFF2-40B4-BE49-F238E27FC236}">
                <a16:creationId xmlns:a16="http://schemas.microsoft.com/office/drawing/2014/main" id="{AEB75923-07E9-4BA6-9E66-022F3BED03BC}"/>
              </a:ext>
            </a:extLst>
          </p:cNvPr>
          <p:cNvSpPr txBox="1"/>
          <p:nvPr/>
        </p:nvSpPr>
        <p:spPr>
          <a:xfrm>
            <a:off x="501905" y="1618057"/>
            <a:ext cx="11087066" cy="461665"/>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400" spc="-20" dirty="0"/>
              <a:t>You receive a few bills on the last day of last month. Enter the following bills:</a:t>
            </a:r>
          </a:p>
        </p:txBody>
      </p:sp>
      <p:grpSp>
        <p:nvGrpSpPr>
          <p:cNvPr id="11" name="Group 10">
            <a:extLst>
              <a:ext uri="{FF2B5EF4-FFF2-40B4-BE49-F238E27FC236}">
                <a16:creationId xmlns:a16="http://schemas.microsoft.com/office/drawing/2014/main" id="{DF8087EE-D74E-4D35-B410-E6DC73F31035}"/>
              </a:ext>
            </a:extLst>
          </p:cNvPr>
          <p:cNvGrpSpPr/>
          <p:nvPr/>
        </p:nvGrpSpPr>
        <p:grpSpPr>
          <a:xfrm>
            <a:off x="788486" y="2471358"/>
            <a:ext cx="10034336" cy="577515"/>
            <a:chOff x="866274" y="2410578"/>
            <a:chExt cx="10034336" cy="577515"/>
          </a:xfrm>
        </p:grpSpPr>
        <p:sp>
          <p:nvSpPr>
            <p:cNvPr id="39" name="TextBox 38">
              <a:extLst>
                <a:ext uri="{FF2B5EF4-FFF2-40B4-BE49-F238E27FC236}">
                  <a16:creationId xmlns:a16="http://schemas.microsoft.com/office/drawing/2014/main" id="{1E8B7CA2-4917-4A25-A7C8-0ED41EDEBF39}"/>
                </a:ext>
              </a:extLst>
            </p:cNvPr>
            <p:cNvSpPr txBox="1"/>
            <p:nvPr/>
          </p:nvSpPr>
          <p:spPr>
            <a:xfrm>
              <a:off x="1654572" y="2477736"/>
              <a:ext cx="9246038" cy="443198"/>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b="1" spc="-20" dirty="0"/>
                <a:t>Cakes by Katy </a:t>
              </a:r>
              <a:r>
                <a:rPr lang="en-US" sz="2400" spc="-20" dirty="0"/>
                <a:t>for </a:t>
              </a:r>
              <a:r>
                <a:rPr lang="en-US" sz="2400" b="1" spc="-20" dirty="0"/>
                <a:t>$1876 + HST. </a:t>
              </a:r>
              <a:r>
                <a:rPr lang="en-US" sz="2400" spc="-20" dirty="0"/>
                <a:t>You choose the account.</a:t>
              </a:r>
            </a:p>
          </p:txBody>
        </p:sp>
        <p:sp>
          <p:nvSpPr>
            <p:cNvPr id="6" name="Oval 5">
              <a:extLst>
                <a:ext uri="{FF2B5EF4-FFF2-40B4-BE49-F238E27FC236}">
                  <a16:creationId xmlns:a16="http://schemas.microsoft.com/office/drawing/2014/main" id="{D6AE4813-8FDC-4919-889E-BBFDE3711EED}"/>
                </a:ext>
              </a:extLst>
            </p:cNvPr>
            <p:cNvSpPr/>
            <p:nvPr/>
          </p:nvSpPr>
          <p:spPr>
            <a:xfrm>
              <a:off x="866274" y="2410578"/>
              <a:ext cx="577515" cy="57751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1</a:t>
              </a:r>
              <a:endParaRPr lang="en-HK" sz="2800" b="1" dirty="0">
                <a:solidFill>
                  <a:schemeClr val="bg1"/>
                </a:solidFill>
              </a:endParaRPr>
            </a:p>
          </p:txBody>
        </p:sp>
      </p:grpSp>
      <p:grpSp>
        <p:nvGrpSpPr>
          <p:cNvPr id="9" name="Group 8">
            <a:extLst>
              <a:ext uri="{FF2B5EF4-FFF2-40B4-BE49-F238E27FC236}">
                <a16:creationId xmlns:a16="http://schemas.microsoft.com/office/drawing/2014/main" id="{1A2F42FB-D993-4FA5-BC63-557A6539232B}"/>
              </a:ext>
            </a:extLst>
          </p:cNvPr>
          <p:cNvGrpSpPr/>
          <p:nvPr/>
        </p:nvGrpSpPr>
        <p:grpSpPr>
          <a:xfrm>
            <a:off x="788486" y="3440509"/>
            <a:ext cx="10034336" cy="794064"/>
            <a:chOff x="866274" y="3269419"/>
            <a:chExt cx="10034336" cy="794064"/>
          </a:xfrm>
        </p:grpSpPr>
        <p:sp>
          <p:nvSpPr>
            <p:cNvPr id="55" name="TextBox 54">
              <a:extLst>
                <a:ext uri="{FF2B5EF4-FFF2-40B4-BE49-F238E27FC236}">
                  <a16:creationId xmlns:a16="http://schemas.microsoft.com/office/drawing/2014/main" id="{B06BBA5E-1279-4D9C-B902-2D5C09C43ED4}"/>
                </a:ext>
              </a:extLst>
            </p:cNvPr>
            <p:cNvSpPr txBox="1"/>
            <p:nvPr/>
          </p:nvSpPr>
          <p:spPr>
            <a:xfrm>
              <a:off x="1654572" y="3269419"/>
              <a:ext cx="9246038" cy="794064"/>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b="1" spc="-20" dirty="0"/>
                <a:t>Super Servers </a:t>
              </a:r>
              <a:r>
                <a:rPr lang="en-US" sz="2400" spc="-20" dirty="0"/>
                <a:t>for </a:t>
              </a:r>
              <a:r>
                <a:rPr lang="en-US" sz="2400" b="1" spc="-20" dirty="0"/>
                <a:t>$4619 + HST </a:t>
              </a:r>
              <a:r>
                <a:rPr lang="en-US" sz="2400" spc="-20" dirty="0"/>
                <a:t>for Subcontracting. The description should read “</a:t>
              </a:r>
              <a:r>
                <a:rPr lang="en-US" sz="2400" b="1" spc="-20" dirty="0"/>
                <a:t>Service at the Looney-</a:t>
              </a:r>
              <a:r>
                <a:rPr lang="en-US" sz="2400" b="1" spc="-20" dirty="0" err="1"/>
                <a:t>Warde</a:t>
              </a:r>
              <a:r>
                <a:rPr lang="en-US" sz="2400" b="1" spc="-20" dirty="0"/>
                <a:t> wedding”.</a:t>
              </a:r>
            </a:p>
          </p:txBody>
        </p:sp>
        <p:sp>
          <p:nvSpPr>
            <p:cNvPr id="57" name="Oval 56">
              <a:extLst>
                <a:ext uri="{FF2B5EF4-FFF2-40B4-BE49-F238E27FC236}">
                  <a16:creationId xmlns:a16="http://schemas.microsoft.com/office/drawing/2014/main" id="{A994273E-6593-47E8-8CB0-03E5E28904F3}"/>
                </a:ext>
              </a:extLst>
            </p:cNvPr>
            <p:cNvSpPr/>
            <p:nvPr/>
          </p:nvSpPr>
          <p:spPr>
            <a:xfrm>
              <a:off x="866274" y="3377694"/>
              <a:ext cx="577515" cy="57751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2</a:t>
              </a:r>
              <a:endParaRPr lang="en-HK" sz="2800" b="1" dirty="0">
                <a:solidFill>
                  <a:schemeClr val="bg1"/>
                </a:solidFill>
              </a:endParaRPr>
            </a:p>
          </p:txBody>
        </p:sp>
      </p:grpSp>
    </p:spTree>
    <p:extLst>
      <p:ext uri="{BB962C8B-B14F-4D97-AF65-F5344CB8AC3E}">
        <p14:creationId xmlns:p14="http://schemas.microsoft.com/office/powerpoint/2010/main" val="4764056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03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#5…Lesson 4</a:t>
            </a:r>
          </a:p>
        </p:txBody>
      </p:sp>
      <p:sp>
        <p:nvSpPr>
          <p:cNvPr id="26" name="TextBox 25">
            <a:extLst>
              <a:ext uri="{FF2B5EF4-FFF2-40B4-BE49-F238E27FC236}">
                <a16:creationId xmlns:a16="http://schemas.microsoft.com/office/drawing/2014/main" id="{AEB75923-07E9-4BA6-9E66-022F3BED03BC}"/>
              </a:ext>
            </a:extLst>
          </p:cNvPr>
          <p:cNvSpPr txBox="1"/>
          <p:nvPr/>
        </p:nvSpPr>
        <p:spPr>
          <a:xfrm>
            <a:off x="501905" y="1353362"/>
            <a:ext cx="11087066" cy="461665"/>
          </a:xfrm>
          <a:prstGeom prst="rect">
            <a:avLst/>
          </a:prstGeom>
          <a:noFill/>
        </p:spPr>
        <p:txBody>
          <a:bodyPr wrap="square">
            <a:spAutoFit/>
          </a:bodyPr>
          <a:lstStyle/>
          <a:p>
            <a:pPr marL="0" marR="0" lvl="2" defTabSz="456727" fontAlgn="auto">
              <a:lnSpc>
                <a:spcPct val="100000"/>
              </a:lnSpc>
              <a:spcBef>
                <a:spcPts val="400"/>
              </a:spcBef>
              <a:spcAft>
                <a:spcPts val="400"/>
              </a:spcAft>
              <a:buClrTx/>
              <a:buSzPct val="90000"/>
              <a:tabLst/>
              <a:defRPr/>
            </a:pPr>
            <a:r>
              <a:rPr lang="en-US" sz="2400" spc="-20" dirty="0"/>
              <a:t>You do a “Cheque Run”. Pay the following bills on the 15th of this month:</a:t>
            </a:r>
          </a:p>
        </p:txBody>
      </p:sp>
      <p:grpSp>
        <p:nvGrpSpPr>
          <p:cNvPr id="11" name="Group 10">
            <a:extLst>
              <a:ext uri="{FF2B5EF4-FFF2-40B4-BE49-F238E27FC236}">
                <a16:creationId xmlns:a16="http://schemas.microsoft.com/office/drawing/2014/main" id="{DF8087EE-D74E-4D35-B410-E6DC73F31035}"/>
              </a:ext>
            </a:extLst>
          </p:cNvPr>
          <p:cNvGrpSpPr/>
          <p:nvPr/>
        </p:nvGrpSpPr>
        <p:grpSpPr>
          <a:xfrm>
            <a:off x="788486" y="2076393"/>
            <a:ext cx="10034336" cy="577515"/>
            <a:chOff x="866274" y="2410578"/>
            <a:chExt cx="10034336" cy="577515"/>
          </a:xfrm>
        </p:grpSpPr>
        <p:sp>
          <p:nvSpPr>
            <p:cNvPr id="39" name="TextBox 38">
              <a:extLst>
                <a:ext uri="{FF2B5EF4-FFF2-40B4-BE49-F238E27FC236}">
                  <a16:creationId xmlns:a16="http://schemas.microsoft.com/office/drawing/2014/main" id="{1E8B7CA2-4917-4A25-A7C8-0ED41EDEBF39}"/>
                </a:ext>
              </a:extLst>
            </p:cNvPr>
            <p:cNvSpPr txBox="1"/>
            <p:nvPr/>
          </p:nvSpPr>
          <p:spPr>
            <a:xfrm>
              <a:off x="1654572" y="2477736"/>
              <a:ext cx="9246038" cy="443198"/>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b="1" spc="-20" dirty="0"/>
                <a:t>City Water Company </a:t>
              </a:r>
              <a:r>
                <a:rPr lang="en-US" sz="2400" spc="-20" dirty="0"/>
                <a:t>by cheque from the </a:t>
              </a:r>
              <a:r>
                <a:rPr lang="en-US" sz="2400" b="1" spc="-20" dirty="0" err="1"/>
                <a:t>Chequing</a:t>
              </a:r>
              <a:r>
                <a:rPr lang="en-US" sz="2400" b="1" spc="-20" dirty="0"/>
                <a:t> Account.</a:t>
              </a:r>
            </a:p>
          </p:txBody>
        </p:sp>
        <p:sp>
          <p:nvSpPr>
            <p:cNvPr id="6" name="Oval 5">
              <a:extLst>
                <a:ext uri="{FF2B5EF4-FFF2-40B4-BE49-F238E27FC236}">
                  <a16:creationId xmlns:a16="http://schemas.microsoft.com/office/drawing/2014/main" id="{D6AE4813-8FDC-4919-889E-BBFDE3711EED}"/>
                </a:ext>
              </a:extLst>
            </p:cNvPr>
            <p:cNvSpPr/>
            <p:nvPr/>
          </p:nvSpPr>
          <p:spPr>
            <a:xfrm>
              <a:off x="866274" y="2410578"/>
              <a:ext cx="577515" cy="57751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1</a:t>
              </a:r>
              <a:endParaRPr lang="en-HK" sz="2800" b="1" dirty="0">
                <a:solidFill>
                  <a:schemeClr val="bg1"/>
                </a:solidFill>
              </a:endParaRPr>
            </a:p>
          </p:txBody>
        </p:sp>
      </p:grpSp>
      <p:grpSp>
        <p:nvGrpSpPr>
          <p:cNvPr id="2" name="Group 1">
            <a:extLst>
              <a:ext uri="{FF2B5EF4-FFF2-40B4-BE49-F238E27FC236}">
                <a16:creationId xmlns:a16="http://schemas.microsoft.com/office/drawing/2014/main" id="{970D657D-4FA5-40A7-BB22-932670B754EE}"/>
              </a:ext>
            </a:extLst>
          </p:cNvPr>
          <p:cNvGrpSpPr/>
          <p:nvPr/>
        </p:nvGrpSpPr>
        <p:grpSpPr>
          <a:xfrm>
            <a:off x="788486" y="2915274"/>
            <a:ext cx="10034336" cy="577515"/>
            <a:chOff x="788486" y="3494647"/>
            <a:chExt cx="10034336" cy="577515"/>
          </a:xfrm>
        </p:grpSpPr>
        <p:sp>
          <p:nvSpPr>
            <p:cNvPr id="55" name="TextBox 54">
              <a:extLst>
                <a:ext uri="{FF2B5EF4-FFF2-40B4-BE49-F238E27FC236}">
                  <a16:creationId xmlns:a16="http://schemas.microsoft.com/office/drawing/2014/main" id="{B06BBA5E-1279-4D9C-B902-2D5C09C43ED4}"/>
                </a:ext>
              </a:extLst>
            </p:cNvPr>
            <p:cNvSpPr txBox="1"/>
            <p:nvPr/>
          </p:nvSpPr>
          <p:spPr>
            <a:xfrm>
              <a:off x="1576784" y="3561805"/>
              <a:ext cx="9246038" cy="443198"/>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b="1" spc="-20" dirty="0"/>
                <a:t>Vinnie’s Valet Service </a:t>
              </a:r>
              <a:r>
                <a:rPr lang="en-US" sz="2400" spc="-20" dirty="0"/>
                <a:t>by cheque from the </a:t>
              </a:r>
              <a:r>
                <a:rPr lang="en-US" sz="2400" b="1" spc="-20" dirty="0" err="1"/>
                <a:t>Chequing</a:t>
              </a:r>
              <a:r>
                <a:rPr lang="en-US" sz="2400" b="1" spc="-20" dirty="0"/>
                <a:t> Account</a:t>
              </a:r>
              <a:r>
                <a:rPr lang="en-US" sz="2400" spc="-20" dirty="0"/>
                <a:t>. </a:t>
              </a:r>
            </a:p>
          </p:txBody>
        </p:sp>
        <p:sp>
          <p:nvSpPr>
            <p:cNvPr id="57" name="Oval 56">
              <a:extLst>
                <a:ext uri="{FF2B5EF4-FFF2-40B4-BE49-F238E27FC236}">
                  <a16:creationId xmlns:a16="http://schemas.microsoft.com/office/drawing/2014/main" id="{A994273E-6593-47E8-8CB0-03E5E28904F3}"/>
                </a:ext>
              </a:extLst>
            </p:cNvPr>
            <p:cNvSpPr/>
            <p:nvPr/>
          </p:nvSpPr>
          <p:spPr>
            <a:xfrm>
              <a:off x="788486" y="3494647"/>
              <a:ext cx="577515" cy="57751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2</a:t>
              </a:r>
              <a:endParaRPr lang="en-HK" sz="2800" b="1" dirty="0">
                <a:solidFill>
                  <a:schemeClr val="bg1"/>
                </a:solidFill>
              </a:endParaRPr>
            </a:p>
          </p:txBody>
        </p:sp>
      </p:grpSp>
      <p:grpSp>
        <p:nvGrpSpPr>
          <p:cNvPr id="3" name="Group 2">
            <a:extLst>
              <a:ext uri="{FF2B5EF4-FFF2-40B4-BE49-F238E27FC236}">
                <a16:creationId xmlns:a16="http://schemas.microsoft.com/office/drawing/2014/main" id="{AD8E5351-7C97-45DD-BFC4-4B02E396B602}"/>
              </a:ext>
            </a:extLst>
          </p:cNvPr>
          <p:cNvGrpSpPr/>
          <p:nvPr/>
        </p:nvGrpSpPr>
        <p:grpSpPr>
          <a:xfrm>
            <a:off x="788486" y="3754155"/>
            <a:ext cx="10034336" cy="794064"/>
            <a:chOff x="788486" y="4214025"/>
            <a:chExt cx="10034336" cy="794064"/>
          </a:xfrm>
        </p:grpSpPr>
        <p:sp>
          <p:nvSpPr>
            <p:cNvPr id="14" name="TextBox 13">
              <a:extLst>
                <a:ext uri="{FF2B5EF4-FFF2-40B4-BE49-F238E27FC236}">
                  <a16:creationId xmlns:a16="http://schemas.microsoft.com/office/drawing/2014/main" id="{15C30DF4-2EAC-414A-9109-17E1B0766C13}"/>
                </a:ext>
              </a:extLst>
            </p:cNvPr>
            <p:cNvSpPr txBox="1"/>
            <p:nvPr/>
          </p:nvSpPr>
          <p:spPr>
            <a:xfrm>
              <a:off x="1576784" y="4214025"/>
              <a:ext cx="9246038" cy="794064"/>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b="1" spc="-20" dirty="0"/>
                <a:t>Gibson Printing </a:t>
              </a:r>
              <a:r>
                <a:rPr lang="en-US" sz="2400" spc="-20" dirty="0"/>
                <a:t>bill was partially paid ($200) by cheque from the </a:t>
              </a:r>
              <a:r>
                <a:rPr lang="en-US" sz="2400" b="1" spc="-20" dirty="0" err="1"/>
                <a:t>Chequing</a:t>
              </a:r>
              <a:r>
                <a:rPr lang="en-US" sz="2400" b="1" spc="-20" dirty="0"/>
                <a:t> Account.</a:t>
              </a:r>
            </a:p>
          </p:txBody>
        </p:sp>
        <p:sp>
          <p:nvSpPr>
            <p:cNvPr id="15" name="Oval 14">
              <a:extLst>
                <a:ext uri="{FF2B5EF4-FFF2-40B4-BE49-F238E27FC236}">
                  <a16:creationId xmlns:a16="http://schemas.microsoft.com/office/drawing/2014/main" id="{A23A67FF-762D-4457-A0C0-1AD844C07EFD}"/>
                </a:ext>
              </a:extLst>
            </p:cNvPr>
            <p:cNvSpPr/>
            <p:nvPr/>
          </p:nvSpPr>
          <p:spPr>
            <a:xfrm>
              <a:off x="788486" y="4322300"/>
              <a:ext cx="577515" cy="57751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3</a:t>
              </a:r>
              <a:endParaRPr lang="en-HK" sz="2800" b="1" dirty="0">
                <a:solidFill>
                  <a:schemeClr val="bg1"/>
                </a:solidFill>
              </a:endParaRPr>
            </a:p>
          </p:txBody>
        </p:sp>
      </p:grpSp>
      <p:grpSp>
        <p:nvGrpSpPr>
          <p:cNvPr id="5" name="Group 4">
            <a:extLst>
              <a:ext uri="{FF2B5EF4-FFF2-40B4-BE49-F238E27FC236}">
                <a16:creationId xmlns:a16="http://schemas.microsoft.com/office/drawing/2014/main" id="{26EDE4D3-2401-4EAD-92DC-BA7C8736482E}"/>
              </a:ext>
            </a:extLst>
          </p:cNvPr>
          <p:cNvGrpSpPr/>
          <p:nvPr/>
        </p:nvGrpSpPr>
        <p:grpSpPr>
          <a:xfrm>
            <a:off x="788486" y="4809584"/>
            <a:ext cx="10034336" cy="577515"/>
            <a:chOff x="788486" y="5050216"/>
            <a:chExt cx="10034336" cy="577515"/>
          </a:xfrm>
        </p:grpSpPr>
        <p:sp>
          <p:nvSpPr>
            <p:cNvPr id="18" name="TextBox 17">
              <a:extLst>
                <a:ext uri="{FF2B5EF4-FFF2-40B4-BE49-F238E27FC236}">
                  <a16:creationId xmlns:a16="http://schemas.microsoft.com/office/drawing/2014/main" id="{CB887341-1860-407A-968F-F3439C8F8311}"/>
                </a:ext>
              </a:extLst>
            </p:cNvPr>
            <p:cNvSpPr txBox="1"/>
            <p:nvPr/>
          </p:nvSpPr>
          <p:spPr>
            <a:xfrm>
              <a:off x="1576784" y="5117374"/>
              <a:ext cx="9246038" cy="443198"/>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spc="-20" dirty="0"/>
                <a:t>Pay the </a:t>
              </a:r>
              <a:r>
                <a:rPr lang="en-US" sz="2400" b="1" spc="-20" dirty="0"/>
                <a:t>Cakes by Katy</a:t>
              </a:r>
              <a:r>
                <a:rPr lang="en-US" sz="2400" spc="-20" dirty="0"/>
                <a:t> bill by credit card in full from the Visa  account.</a:t>
              </a:r>
            </a:p>
          </p:txBody>
        </p:sp>
        <p:sp>
          <p:nvSpPr>
            <p:cNvPr id="19" name="Oval 18">
              <a:extLst>
                <a:ext uri="{FF2B5EF4-FFF2-40B4-BE49-F238E27FC236}">
                  <a16:creationId xmlns:a16="http://schemas.microsoft.com/office/drawing/2014/main" id="{38A88002-4A24-41CC-A3EB-25D5A3E5CFB9}"/>
                </a:ext>
              </a:extLst>
            </p:cNvPr>
            <p:cNvSpPr/>
            <p:nvPr/>
          </p:nvSpPr>
          <p:spPr>
            <a:xfrm>
              <a:off x="788486" y="5050216"/>
              <a:ext cx="577515" cy="577515"/>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4</a:t>
              </a:r>
              <a:endParaRPr lang="en-HK" sz="2800" b="1" dirty="0">
                <a:solidFill>
                  <a:schemeClr val="bg1"/>
                </a:solidFill>
              </a:endParaRPr>
            </a:p>
          </p:txBody>
        </p:sp>
      </p:grpSp>
    </p:spTree>
    <p:extLst>
      <p:ext uri="{BB962C8B-B14F-4D97-AF65-F5344CB8AC3E}">
        <p14:creationId xmlns:p14="http://schemas.microsoft.com/office/powerpoint/2010/main" val="374356135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474568" cy="3062287"/>
          </a:xfrm>
        </p:spPr>
        <p:txBody>
          <a:bodyPr/>
          <a:lstStyle/>
          <a:p>
            <a:pPr algn="l"/>
            <a:r>
              <a:rPr lang="en-US" dirty="0"/>
              <a:t>Cheques in QuickBooks Demo</a:t>
            </a:r>
          </a:p>
        </p:txBody>
      </p:sp>
    </p:spTree>
    <p:extLst>
      <p:ext uri="{BB962C8B-B14F-4D97-AF65-F5344CB8AC3E}">
        <p14:creationId xmlns:p14="http://schemas.microsoft.com/office/powerpoint/2010/main" val="3434184169"/>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07BFE3B-1B69-45AD-BC7A-C8F11016546A}"/>
              </a:ext>
            </a:extLst>
          </p:cNvPr>
          <p:cNvGrpSpPr/>
          <p:nvPr/>
        </p:nvGrpSpPr>
        <p:grpSpPr>
          <a:xfrm>
            <a:off x="6745766" y="1149414"/>
            <a:ext cx="5443060" cy="4559171"/>
            <a:chOff x="6745766" y="1091663"/>
            <a:chExt cx="5443060" cy="4559171"/>
          </a:xfrm>
        </p:grpSpPr>
        <p:pic>
          <p:nvPicPr>
            <p:cNvPr id="13" name="Picture 12">
              <a:extLst>
                <a:ext uri="{FF2B5EF4-FFF2-40B4-BE49-F238E27FC236}">
                  <a16:creationId xmlns:a16="http://schemas.microsoft.com/office/drawing/2014/main" id="{C7DECF01-0118-417B-AF63-57023E162BA0}"/>
                </a:ext>
              </a:extLst>
            </p:cNvPr>
            <p:cNvPicPr>
              <a:picLocks noChangeAspect="1"/>
            </p:cNvPicPr>
            <p:nvPr/>
          </p:nvPicPr>
          <p:blipFill rotWithShape="1">
            <a:blip r:embed="rId6"/>
            <a:srcRect r="15294" b="19201"/>
            <a:stretch/>
          </p:blipFill>
          <p:spPr>
            <a:xfrm>
              <a:off x="7268682" y="1335489"/>
              <a:ext cx="4920144" cy="3975548"/>
            </a:xfrm>
            <a:prstGeom prst="rect">
              <a:avLst/>
            </a:prstGeom>
          </p:spPr>
        </p:pic>
        <p:pic>
          <p:nvPicPr>
            <p:cNvPr id="258052" name="Picture 4" descr="Screen Laptop Png - Free image on Pixabay">
              <a:extLst>
                <a:ext uri="{FF2B5EF4-FFF2-40B4-BE49-F238E27FC236}">
                  <a16:creationId xmlns:a16="http://schemas.microsoft.com/office/drawing/2014/main" id="{04050267-AB63-4758-90D0-9B1A71CFFDA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 r="32847"/>
            <a:stretch/>
          </p:blipFill>
          <p:spPr bwMode="auto">
            <a:xfrm>
              <a:off x="6745766" y="1091663"/>
              <a:ext cx="5443059" cy="455917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8059" name="think-cell Slide" r:id="rId8" imgW="360" imgH="360" progId="TCLayout.ActiveDocument.1">
                  <p:embed/>
                </p:oleObj>
              </mc:Choice>
              <mc:Fallback>
                <p:oleObj name="think-cell Slide" r:id="rId8" imgW="360" imgH="360" progId="TCLayout.ActiveDocument.1">
                  <p:embed/>
                  <p:pic>
                    <p:nvPicPr>
                      <p:cNvPr id="33" name="Object 32"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#6…Lesson 4</a:t>
            </a:r>
          </a:p>
        </p:txBody>
      </p:sp>
      <p:grpSp>
        <p:nvGrpSpPr>
          <p:cNvPr id="16" name="Group 15">
            <a:extLst>
              <a:ext uri="{FF2B5EF4-FFF2-40B4-BE49-F238E27FC236}">
                <a16:creationId xmlns:a16="http://schemas.microsoft.com/office/drawing/2014/main" id="{E48553D1-ABA0-4DA9-98B4-C3A7AC006612}"/>
              </a:ext>
            </a:extLst>
          </p:cNvPr>
          <p:cNvGrpSpPr/>
          <p:nvPr/>
        </p:nvGrpSpPr>
        <p:grpSpPr>
          <a:xfrm>
            <a:off x="501904" y="2410204"/>
            <a:ext cx="6063996" cy="2383342"/>
            <a:chOff x="501904" y="2319464"/>
            <a:chExt cx="6063996" cy="2383342"/>
          </a:xfrm>
        </p:grpSpPr>
        <p:sp>
          <p:nvSpPr>
            <p:cNvPr id="6" name="TextBox 5">
              <a:extLst>
                <a:ext uri="{FF2B5EF4-FFF2-40B4-BE49-F238E27FC236}">
                  <a16:creationId xmlns:a16="http://schemas.microsoft.com/office/drawing/2014/main" id="{79B9816B-8B8B-4C0E-8E3D-5D0F69D229C9}"/>
                </a:ext>
              </a:extLst>
            </p:cNvPr>
            <p:cNvSpPr txBox="1"/>
            <p:nvPr/>
          </p:nvSpPr>
          <p:spPr>
            <a:xfrm>
              <a:off x="501904" y="2319464"/>
              <a:ext cx="6063996" cy="1569660"/>
            </a:xfrm>
            <a:prstGeom prst="rect">
              <a:avLst/>
            </a:prstGeom>
            <a:noFill/>
          </p:spPr>
          <p:txBody>
            <a:bodyPr wrap="square">
              <a:spAutoFit/>
            </a:bodyPr>
            <a:lstStyle/>
            <a:p>
              <a:pPr marL="0" marR="0" lvl="0" indent="0" algn="l" defTabSz="457791" rtl="0" eaLnBrk="1" fontAlgn="auto" latinLnBrk="0" hangingPunct="1">
                <a:lnSpc>
                  <a:spcPct val="100000"/>
                </a:lnSpc>
                <a:spcBef>
                  <a:spcPts val="400"/>
                </a:spcBef>
                <a:spcAft>
                  <a:spcPts val="4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Next forINTUIT"/>
                  <a:ea typeface="+mn-ea"/>
                  <a:cs typeface="+mn-cs"/>
                </a:rPr>
                <a:t>You write a cheque today for personal assistant services for $12,000 + HST for the year. You write the cheque to </a:t>
              </a:r>
              <a:r>
                <a:rPr kumimoji="0" lang="en-US" sz="2400" b="1" i="0" u="none" strike="noStrike" kern="1200" cap="none" spc="0" normalizeH="0" baseline="0" noProof="0" dirty="0">
                  <a:ln>
                    <a:noFill/>
                  </a:ln>
                  <a:solidFill>
                    <a:srgbClr val="000000"/>
                  </a:solidFill>
                  <a:effectLst/>
                  <a:uLnTx/>
                  <a:uFillTx/>
                  <a:latin typeface="AvenirNext forINTUIT"/>
                  <a:ea typeface="+mn-ea"/>
                  <a:cs typeface="+mn-cs"/>
                </a:rPr>
                <a:t>Gina’s Virtual Assistant Services (Gina Han). </a:t>
              </a:r>
            </a:p>
          </p:txBody>
        </p:sp>
        <p:sp>
          <p:nvSpPr>
            <p:cNvPr id="3" name="TextBox 2">
              <a:extLst>
                <a:ext uri="{FF2B5EF4-FFF2-40B4-BE49-F238E27FC236}">
                  <a16:creationId xmlns:a16="http://schemas.microsoft.com/office/drawing/2014/main" id="{AC616CCC-C462-46C2-BC27-F27493CB1762}"/>
                </a:ext>
              </a:extLst>
            </p:cNvPr>
            <p:cNvSpPr txBox="1"/>
            <p:nvPr/>
          </p:nvSpPr>
          <p:spPr>
            <a:xfrm>
              <a:off x="501904" y="4241141"/>
              <a:ext cx="6063996" cy="461665"/>
            </a:xfrm>
            <a:prstGeom prst="rect">
              <a:avLst/>
            </a:prstGeom>
            <a:noFill/>
          </p:spPr>
          <p:txBody>
            <a:bodyPr wrap="square" anchor="b">
              <a:spAutoFit/>
            </a:bodyPr>
            <a:lstStyle/>
            <a:p>
              <a:pPr marL="0" marR="0" lvl="0" indent="0" algn="l" defTabSz="457791" rtl="0" eaLnBrk="1" fontAlgn="auto" latinLnBrk="0" hangingPunct="1">
                <a:lnSpc>
                  <a:spcPct val="100000"/>
                </a:lnSpc>
                <a:spcBef>
                  <a:spcPts val="400"/>
                </a:spcBef>
                <a:spcAft>
                  <a:spcPts val="400"/>
                </a:spcAft>
                <a:buClrTx/>
                <a:buSzTx/>
                <a:buFontTx/>
                <a:buNone/>
                <a:tabLst/>
                <a:defRPr/>
              </a:pPr>
              <a:r>
                <a:rPr kumimoji="0" lang="en-US" sz="2400" b="0" i="1" u="none" strike="noStrike" kern="1200" cap="none" spc="0" normalizeH="0" baseline="0" noProof="0" dirty="0">
                  <a:ln>
                    <a:noFill/>
                  </a:ln>
                  <a:solidFill>
                    <a:srgbClr val="8D9096"/>
                  </a:solidFill>
                  <a:effectLst/>
                  <a:uLnTx/>
                  <a:uFillTx/>
                  <a:latin typeface="AvenirNext forINTUIT"/>
                  <a:ea typeface="+mn-ea"/>
                  <a:cs typeface="+mn-cs"/>
                </a:rPr>
                <a:t>Note: use the next cheque number in sequence.</a:t>
              </a:r>
            </a:p>
          </p:txBody>
        </p:sp>
      </p:grpSp>
    </p:spTree>
    <p:extLst>
      <p:ext uri="{BB962C8B-B14F-4D97-AF65-F5344CB8AC3E}">
        <p14:creationId xmlns:p14="http://schemas.microsoft.com/office/powerpoint/2010/main" val="418100895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2" y="2736503"/>
            <a:ext cx="6465887" cy="1384995"/>
          </a:xfrm>
          <a:prstGeom prst="rect">
            <a:avLst/>
          </a:prstGeom>
          <a:noFill/>
        </p:spPr>
        <p:txBody>
          <a:bodyPr wrap="square">
            <a:spAutoFit/>
          </a:bodyPr>
          <a:lstStyle/>
          <a:p>
            <a:r>
              <a:rPr lang="en-US" sz="4000" dirty="0">
                <a:solidFill>
                  <a:schemeClr val="tx1"/>
                </a:solidFill>
              </a:rPr>
              <a:t>Lesson 5</a:t>
            </a:r>
          </a:p>
          <a:p>
            <a:r>
              <a:rPr lang="en-US" sz="4400" b="1" dirty="0">
                <a:solidFill>
                  <a:schemeClr val="tx1"/>
                </a:solidFill>
              </a:rPr>
              <a:t>Company Activities Part 1</a:t>
            </a:r>
          </a:p>
        </p:txBody>
      </p:sp>
    </p:spTree>
    <p:extLst>
      <p:ext uri="{BB962C8B-B14F-4D97-AF65-F5344CB8AC3E}">
        <p14:creationId xmlns:p14="http://schemas.microsoft.com/office/powerpoint/2010/main" val="2838240266"/>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1122"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01904" y="1683520"/>
            <a:ext cx="10446182" cy="523220"/>
          </a:xfrm>
          <a:prstGeom prst="rect">
            <a:avLst/>
          </a:prstGeom>
          <a:noFill/>
        </p:spPr>
        <p:txBody>
          <a:bodyPr wrap="square">
            <a:spAutoFit/>
          </a:bodyPr>
          <a:lstStyle/>
          <a:p>
            <a:r>
              <a:rPr lang="en-US" sz="2800" dirty="0"/>
              <a:t>In this Lesson you’ll learn the following:</a:t>
            </a:r>
          </a:p>
        </p:txBody>
      </p:sp>
      <p:grpSp>
        <p:nvGrpSpPr>
          <p:cNvPr id="5" name="Group 4">
            <a:extLst>
              <a:ext uri="{FF2B5EF4-FFF2-40B4-BE49-F238E27FC236}">
                <a16:creationId xmlns:a16="http://schemas.microsoft.com/office/drawing/2014/main" id="{25182809-EC8A-454D-A104-B4347086E981}"/>
              </a:ext>
            </a:extLst>
          </p:cNvPr>
          <p:cNvGrpSpPr/>
          <p:nvPr/>
        </p:nvGrpSpPr>
        <p:grpSpPr>
          <a:xfrm>
            <a:off x="737758" y="2514600"/>
            <a:ext cx="3328271" cy="2451349"/>
            <a:chOff x="737758" y="2514600"/>
            <a:chExt cx="3328271" cy="2451349"/>
          </a:xfrm>
        </p:grpSpPr>
        <p:sp>
          <p:nvSpPr>
            <p:cNvPr id="6" name="Rectangle 5">
              <a:extLst>
                <a:ext uri="{FF2B5EF4-FFF2-40B4-BE49-F238E27FC236}">
                  <a16:creationId xmlns:a16="http://schemas.microsoft.com/office/drawing/2014/main" id="{38EC8C75-FD31-4506-93B0-D2BD86168FBE}"/>
                </a:ext>
              </a:extLst>
            </p:cNvPr>
            <p:cNvSpPr/>
            <p:nvPr/>
          </p:nvSpPr>
          <p:spPr>
            <a:xfrm>
              <a:off x="737758"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2" name="TextBox 11">
              <a:extLst>
                <a:ext uri="{FF2B5EF4-FFF2-40B4-BE49-F238E27FC236}">
                  <a16:creationId xmlns:a16="http://schemas.microsoft.com/office/drawing/2014/main" id="{5BD329AB-8701-4455-AD7C-F82AADAE13CD}"/>
                </a:ext>
              </a:extLst>
            </p:cNvPr>
            <p:cNvSpPr txBox="1"/>
            <p:nvPr/>
          </p:nvSpPr>
          <p:spPr>
            <a:xfrm>
              <a:off x="867485" y="3263221"/>
              <a:ext cx="3068816" cy="954107"/>
            </a:xfrm>
            <a:prstGeom prst="rect">
              <a:avLst/>
            </a:prstGeom>
            <a:noFill/>
          </p:spPr>
          <p:txBody>
            <a:bodyPr wrap="square">
              <a:spAutoFit/>
            </a:bodyPr>
            <a:lstStyle/>
            <a:p>
              <a:pPr algn="ctr"/>
              <a:r>
                <a:rPr lang="en-US" sz="2800" dirty="0"/>
                <a:t>Other lists in QuickBooks</a:t>
              </a:r>
            </a:p>
          </p:txBody>
        </p:sp>
      </p:grpSp>
      <p:grpSp>
        <p:nvGrpSpPr>
          <p:cNvPr id="4" name="Group 3">
            <a:extLst>
              <a:ext uri="{FF2B5EF4-FFF2-40B4-BE49-F238E27FC236}">
                <a16:creationId xmlns:a16="http://schemas.microsoft.com/office/drawing/2014/main" id="{E82CF115-70AB-4649-98F8-7657079577FC}"/>
              </a:ext>
            </a:extLst>
          </p:cNvPr>
          <p:cNvGrpSpPr/>
          <p:nvPr/>
        </p:nvGrpSpPr>
        <p:grpSpPr>
          <a:xfrm>
            <a:off x="4375293" y="2514600"/>
            <a:ext cx="3328271" cy="2451349"/>
            <a:chOff x="4375293" y="2514600"/>
            <a:chExt cx="3328271" cy="2451349"/>
          </a:xfrm>
        </p:grpSpPr>
        <p:sp>
          <p:nvSpPr>
            <p:cNvPr id="14" name="Rectangle 13">
              <a:extLst>
                <a:ext uri="{FF2B5EF4-FFF2-40B4-BE49-F238E27FC236}">
                  <a16:creationId xmlns:a16="http://schemas.microsoft.com/office/drawing/2014/main" id="{59D1E0D9-C872-4369-913A-B1CA56F37A49}"/>
                </a:ext>
              </a:extLst>
            </p:cNvPr>
            <p:cNvSpPr/>
            <p:nvPr/>
          </p:nvSpPr>
          <p:spPr>
            <a:xfrm>
              <a:off x="4375293"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B7C6CE35-2243-4DD3-A72A-EB0465CEC34D}"/>
                </a:ext>
              </a:extLst>
            </p:cNvPr>
            <p:cNvSpPr txBox="1"/>
            <p:nvPr/>
          </p:nvSpPr>
          <p:spPr>
            <a:xfrm>
              <a:off x="4505020" y="3263221"/>
              <a:ext cx="3068816" cy="954107"/>
            </a:xfrm>
            <a:prstGeom prst="rect">
              <a:avLst/>
            </a:prstGeom>
            <a:noFill/>
          </p:spPr>
          <p:txBody>
            <a:bodyPr wrap="square">
              <a:spAutoFit/>
            </a:bodyPr>
            <a:lstStyle/>
            <a:p>
              <a:pPr algn="ctr"/>
              <a:r>
                <a:rPr lang="en-US" sz="2800" dirty="0"/>
                <a:t>Working with the Chart of Accounts</a:t>
              </a:r>
            </a:p>
          </p:txBody>
        </p:sp>
      </p:grpSp>
      <p:grpSp>
        <p:nvGrpSpPr>
          <p:cNvPr id="2" name="Group 1">
            <a:extLst>
              <a:ext uri="{FF2B5EF4-FFF2-40B4-BE49-F238E27FC236}">
                <a16:creationId xmlns:a16="http://schemas.microsoft.com/office/drawing/2014/main" id="{56C177C9-FD8D-4099-A086-DBD40AAE1570}"/>
              </a:ext>
            </a:extLst>
          </p:cNvPr>
          <p:cNvGrpSpPr/>
          <p:nvPr/>
        </p:nvGrpSpPr>
        <p:grpSpPr>
          <a:xfrm>
            <a:off x="8012829" y="2514600"/>
            <a:ext cx="3328271" cy="2451349"/>
            <a:chOff x="8012829" y="2514600"/>
            <a:chExt cx="3328271" cy="2451349"/>
          </a:xfrm>
        </p:grpSpPr>
        <p:sp>
          <p:nvSpPr>
            <p:cNvPr id="18" name="Rectangle 17">
              <a:extLst>
                <a:ext uri="{FF2B5EF4-FFF2-40B4-BE49-F238E27FC236}">
                  <a16:creationId xmlns:a16="http://schemas.microsoft.com/office/drawing/2014/main" id="{23E71880-CA0D-4AE8-BC19-455F9400ADB2}"/>
                </a:ext>
              </a:extLst>
            </p:cNvPr>
            <p:cNvSpPr/>
            <p:nvPr/>
          </p:nvSpPr>
          <p:spPr>
            <a:xfrm>
              <a:off x="8012829" y="2514600"/>
              <a:ext cx="3328271" cy="245134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9" name="TextBox 18">
              <a:extLst>
                <a:ext uri="{FF2B5EF4-FFF2-40B4-BE49-F238E27FC236}">
                  <a16:creationId xmlns:a16="http://schemas.microsoft.com/office/drawing/2014/main" id="{D481256D-7AB7-4EEE-94EA-EC13404166CE}"/>
                </a:ext>
              </a:extLst>
            </p:cNvPr>
            <p:cNvSpPr txBox="1"/>
            <p:nvPr/>
          </p:nvSpPr>
          <p:spPr>
            <a:xfrm>
              <a:off x="8142556" y="3047777"/>
              <a:ext cx="3068816" cy="1384994"/>
            </a:xfrm>
            <a:prstGeom prst="rect">
              <a:avLst/>
            </a:prstGeom>
            <a:noFill/>
          </p:spPr>
          <p:txBody>
            <a:bodyPr wrap="square">
              <a:spAutoFit/>
            </a:bodyPr>
            <a:lstStyle/>
            <a:p>
              <a:pPr algn="ctr"/>
              <a:r>
                <a:rPr lang="en-US" sz="2800" dirty="0"/>
                <a:t>Editing, Deleting and Merging list items</a:t>
              </a:r>
            </a:p>
          </p:txBody>
        </p:sp>
      </p:gr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Lesson 5 - Learning Objectives</a:t>
            </a:r>
          </a:p>
        </p:txBody>
      </p:sp>
    </p:spTree>
    <p:extLst>
      <p:ext uri="{BB962C8B-B14F-4D97-AF65-F5344CB8AC3E}">
        <p14:creationId xmlns:p14="http://schemas.microsoft.com/office/powerpoint/2010/main" val="269519250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175"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Lesson 2 - Learning Objectives</a:t>
            </a:r>
          </a:p>
        </p:txBody>
      </p:sp>
      <p:sp>
        <p:nvSpPr>
          <p:cNvPr id="6" name="TextBox 5">
            <a:extLst>
              <a:ext uri="{FF2B5EF4-FFF2-40B4-BE49-F238E27FC236}">
                <a16:creationId xmlns:a16="http://schemas.microsoft.com/office/drawing/2014/main" id="{79B9816B-8B8B-4C0E-8E3D-5D0F69D229C9}"/>
              </a:ext>
            </a:extLst>
          </p:cNvPr>
          <p:cNvSpPr txBox="1"/>
          <p:nvPr/>
        </p:nvSpPr>
        <p:spPr>
          <a:xfrm>
            <a:off x="501904" y="2026420"/>
            <a:ext cx="10446182" cy="461665"/>
          </a:xfrm>
          <a:prstGeom prst="rect">
            <a:avLst/>
          </a:prstGeom>
          <a:noFill/>
        </p:spPr>
        <p:txBody>
          <a:bodyPr wrap="square">
            <a:spAutoFit/>
          </a:bodyPr>
          <a:lstStyle/>
          <a:p>
            <a:r>
              <a:rPr lang="en-US" sz="2400" dirty="0"/>
              <a:t>In this Lesson you’ll learn the following:</a:t>
            </a:r>
          </a:p>
        </p:txBody>
      </p:sp>
      <p:grpSp>
        <p:nvGrpSpPr>
          <p:cNvPr id="2" name="Group 1">
            <a:extLst>
              <a:ext uri="{FF2B5EF4-FFF2-40B4-BE49-F238E27FC236}">
                <a16:creationId xmlns:a16="http://schemas.microsoft.com/office/drawing/2014/main" id="{54BAB20E-106C-440A-88C1-B45E8C90BE81}"/>
              </a:ext>
            </a:extLst>
          </p:cNvPr>
          <p:cNvGrpSpPr/>
          <p:nvPr/>
        </p:nvGrpSpPr>
        <p:grpSpPr>
          <a:xfrm>
            <a:off x="519691" y="2679701"/>
            <a:ext cx="2056656" cy="2260600"/>
            <a:chOff x="519691" y="2679701"/>
            <a:chExt cx="2056656" cy="2260600"/>
          </a:xfrm>
        </p:grpSpPr>
        <p:sp>
          <p:nvSpPr>
            <p:cNvPr id="13" name="Rectangle 12">
              <a:extLst>
                <a:ext uri="{FF2B5EF4-FFF2-40B4-BE49-F238E27FC236}">
                  <a16:creationId xmlns:a16="http://schemas.microsoft.com/office/drawing/2014/main" id="{4469A96C-D92F-4F9D-A1F5-18FF3076B7F0}"/>
                </a:ext>
              </a:extLst>
            </p:cNvPr>
            <p:cNvSpPr/>
            <p:nvPr/>
          </p:nvSpPr>
          <p:spPr>
            <a:xfrm>
              <a:off x="519691"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4" name="TextBox 13">
              <a:extLst>
                <a:ext uri="{FF2B5EF4-FFF2-40B4-BE49-F238E27FC236}">
                  <a16:creationId xmlns:a16="http://schemas.microsoft.com/office/drawing/2014/main" id="{96DD376C-7411-4C7E-A600-2331973AC4D9}"/>
                </a:ext>
              </a:extLst>
            </p:cNvPr>
            <p:cNvSpPr txBox="1"/>
            <p:nvPr/>
          </p:nvSpPr>
          <p:spPr>
            <a:xfrm>
              <a:off x="599854" y="3394503"/>
              <a:ext cx="1896330" cy="830997"/>
            </a:xfrm>
            <a:prstGeom prst="rect">
              <a:avLst/>
            </a:prstGeom>
            <a:noFill/>
          </p:spPr>
          <p:txBody>
            <a:bodyPr wrap="square">
              <a:spAutoFit/>
            </a:bodyPr>
            <a:lstStyle/>
            <a:p>
              <a:pPr algn="ctr">
                <a:spcBef>
                  <a:spcPts val="400"/>
                </a:spcBef>
                <a:spcAft>
                  <a:spcPts val="400"/>
                </a:spcAft>
              </a:pPr>
              <a:r>
                <a:rPr lang="en-US" sz="2400" dirty="0"/>
                <a:t>Sign-in to QuickBooks</a:t>
              </a:r>
            </a:p>
          </p:txBody>
        </p:sp>
      </p:grpSp>
      <p:grpSp>
        <p:nvGrpSpPr>
          <p:cNvPr id="3" name="Group 2">
            <a:extLst>
              <a:ext uri="{FF2B5EF4-FFF2-40B4-BE49-F238E27FC236}">
                <a16:creationId xmlns:a16="http://schemas.microsoft.com/office/drawing/2014/main" id="{232A38CE-B84F-4835-A86F-1288C5F67232}"/>
              </a:ext>
            </a:extLst>
          </p:cNvPr>
          <p:cNvGrpSpPr/>
          <p:nvPr/>
        </p:nvGrpSpPr>
        <p:grpSpPr>
          <a:xfrm>
            <a:off x="2792888" y="2679701"/>
            <a:ext cx="2056656" cy="2260600"/>
            <a:chOff x="2792888" y="2679701"/>
            <a:chExt cx="2056656" cy="2260600"/>
          </a:xfrm>
        </p:grpSpPr>
        <p:sp>
          <p:nvSpPr>
            <p:cNvPr id="15" name="Rectangle 14">
              <a:extLst>
                <a:ext uri="{FF2B5EF4-FFF2-40B4-BE49-F238E27FC236}">
                  <a16:creationId xmlns:a16="http://schemas.microsoft.com/office/drawing/2014/main" id="{8CD645C6-F52C-4A36-8DD6-EF740C130320}"/>
                </a:ext>
              </a:extLst>
            </p:cNvPr>
            <p:cNvSpPr/>
            <p:nvPr/>
          </p:nvSpPr>
          <p:spPr>
            <a:xfrm>
              <a:off x="2792888"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6" name="TextBox 15">
              <a:extLst>
                <a:ext uri="{FF2B5EF4-FFF2-40B4-BE49-F238E27FC236}">
                  <a16:creationId xmlns:a16="http://schemas.microsoft.com/office/drawing/2014/main" id="{EC4439E6-39CD-4905-AB10-B4348612D624}"/>
                </a:ext>
              </a:extLst>
            </p:cNvPr>
            <p:cNvSpPr txBox="1"/>
            <p:nvPr/>
          </p:nvSpPr>
          <p:spPr>
            <a:xfrm>
              <a:off x="2873052" y="3394503"/>
              <a:ext cx="1896330" cy="830997"/>
            </a:xfrm>
            <a:prstGeom prst="rect">
              <a:avLst/>
            </a:prstGeom>
            <a:noFill/>
          </p:spPr>
          <p:txBody>
            <a:bodyPr wrap="square">
              <a:spAutoFit/>
            </a:bodyPr>
            <a:lstStyle/>
            <a:p>
              <a:pPr algn="ctr">
                <a:spcBef>
                  <a:spcPts val="400"/>
                </a:spcBef>
                <a:spcAft>
                  <a:spcPts val="400"/>
                </a:spcAft>
              </a:pPr>
              <a:r>
                <a:rPr lang="en-US" sz="2400" dirty="0"/>
                <a:t>QuickBooks Dashboard</a:t>
              </a:r>
            </a:p>
          </p:txBody>
        </p:sp>
      </p:grpSp>
      <p:grpSp>
        <p:nvGrpSpPr>
          <p:cNvPr id="4" name="Group 3">
            <a:extLst>
              <a:ext uri="{FF2B5EF4-FFF2-40B4-BE49-F238E27FC236}">
                <a16:creationId xmlns:a16="http://schemas.microsoft.com/office/drawing/2014/main" id="{025EBF62-CB88-4DF5-A5A8-ECEA6B285B7C}"/>
              </a:ext>
            </a:extLst>
          </p:cNvPr>
          <p:cNvGrpSpPr/>
          <p:nvPr/>
        </p:nvGrpSpPr>
        <p:grpSpPr>
          <a:xfrm>
            <a:off x="5066085" y="2679701"/>
            <a:ext cx="2056656" cy="2260600"/>
            <a:chOff x="5066085" y="2679701"/>
            <a:chExt cx="2056656" cy="2260600"/>
          </a:xfrm>
        </p:grpSpPr>
        <p:sp>
          <p:nvSpPr>
            <p:cNvPr id="17" name="Rectangle 16">
              <a:extLst>
                <a:ext uri="{FF2B5EF4-FFF2-40B4-BE49-F238E27FC236}">
                  <a16:creationId xmlns:a16="http://schemas.microsoft.com/office/drawing/2014/main" id="{FC85FBAC-2B4F-4C30-A6F5-7E12026C5248}"/>
                </a:ext>
              </a:extLst>
            </p:cNvPr>
            <p:cNvSpPr/>
            <p:nvPr/>
          </p:nvSpPr>
          <p:spPr>
            <a:xfrm>
              <a:off x="5066085"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18" name="TextBox 17">
              <a:extLst>
                <a:ext uri="{FF2B5EF4-FFF2-40B4-BE49-F238E27FC236}">
                  <a16:creationId xmlns:a16="http://schemas.microsoft.com/office/drawing/2014/main" id="{7A27486F-A129-414C-BA99-D68494A919D3}"/>
                </a:ext>
              </a:extLst>
            </p:cNvPr>
            <p:cNvSpPr txBox="1"/>
            <p:nvPr/>
          </p:nvSpPr>
          <p:spPr>
            <a:xfrm>
              <a:off x="5146248" y="3394503"/>
              <a:ext cx="1896330" cy="830997"/>
            </a:xfrm>
            <a:prstGeom prst="rect">
              <a:avLst/>
            </a:prstGeom>
            <a:noFill/>
          </p:spPr>
          <p:txBody>
            <a:bodyPr wrap="square">
              <a:spAutoFit/>
            </a:bodyPr>
            <a:lstStyle/>
            <a:p>
              <a:pPr algn="ctr">
                <a:spcBef>
                  <a:spcPts val="400"/>
                </a:spcBef>
                <a:spcAft>
                  <a:spcPts val="400"/>
                </a:spcAft>
              </a:pPr>
              <a:r>
                <a:rPr lang="en-US" sz="2400" dirty="0"/>
                <a:t>3 Ways to Navigate</a:t>
              </a:r>
            </a:p>
          </p:txBody>
        </p:sp>
      </p:grpSp>
      <p:grpSp>
        <p:nvGrpSpPr>
          <p:cNvPr id="5" name="Group 4">
            <a:extLst>
              <a:ext uri="{FF2B5EF4-FFF2-40B4-BE49-F238E27FC236}">
                <a16:creationId xmlns:a16="http://schemas.microsoft.com/office/drawing/2014/main" id="{F34BDB4D-F091-4EEA-9F49-2F98ECA10850}"/>
              </a:ext>
            </a:extLst>
          </p:cNvPr>
          <p:cNvGrpSpPr/>
          <p:nvPr/>
        </p:nvGrpSpPr>
        <p:grpSpPr>
          <a:xfrm>
            <a:off x="7339282" y="2679701"/>
            <a:ext cx="2056656" cy="2260600"/>
            <a:chOff x="7339282" y="2679701"/>
            <a:chExt cx="2056656" cy="2260600"/>
          </a:xfrm>
        </p:grpSpPr>
        <p:sp>
          <p:nvSpPr>
            <p:cNvPr id="19" name="Rectangle 18">
              <a:extLst>
                <a:ext uri="{FF2B5EF4-FFF2-40B4-BE49-F238E27FC236}">
                  <a16:creationId xmlns:a16="http://schemas.microsoft.com/office/drawing/2014/main" id="{ACAFFF6A-1204-4556-8FBB-B97E07239A49}"/>
                </a:ext>
              </a:extLst>
            </p:cNvPr>
            <p:cNvSpPr/>
            <p:nvPr/>
          </p:nvSpPr>
          <p:spPr>
            <a:xfrm>
              <a:off x="7339282"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0" name="TextBox 19">
              <a:extLst>
                <a:ext uri="{FF2B5EF4-FFF2-40B4-BE49-F238E27FC236}">
                  <a16:creationId xmlns:a16="http://schemas.microsoft.com/office/drawing/2014/main" id="{EA1F7B59-4627-4BD7-BA55-F3A8EC604731}"/>
                </a:ext>
              </a:extLst>
            </p:cNvPr>
            <p:cNvSpPr txBox="1"/>
            <p:nvPr/>
          </p:nvSpPr>
          <p:spPr>
            <a:xfrm>
              <a:off x="7419445" y="3209837"/>
              <a:ext cx="1896330" cy="1200329"/>
            </a:xfrm>
            <a:prstGeom prst="rect">
              <a:avLst/>
            </a:prstGeom>
            <a:noFill/>
          </p:spPr>
          <p:txBody>
            <a:bodyPr wrap="square">
              <a:spAutoFit/>
            </a:bodyPr>
            <a:lstStyle/>
            <a:p>
              <a:pPr algn="ctr">
                <a:spcBef>
                  <a:spcPts val="400"/>
                </a:spcBef>
                <a:spcAft>
                  <a:spcPts val="400"/>
                </a:spcAft>
              </a:pPr>
              <a:r>
                <a:rPr lang="en-US" sz="2400" dirty="0"/>
                <a:t>How QuickBooks is Built</a:t>
              </a:r>
            </a:p>
          </p:txBody>
        </p:sp>
      </p:grpSp>
      <p:grpSp>
        <p:nvGrpSpPr>
          <p:cNvPr id="7" name="Group 6">
            <a:extLst>
              <a:ext uri="{FF2B5EF4-FFF2-40B4-BE49-F238E27FC236}">
                <a16:creationId xmlns:a16="http://schemas.microsoft.com/office/drawing/2014/main" id="{71E65BF3-AFE0-4875-B45B-3FD69BC43336}"/>
              </a:ext>
            </a:extLst>
          </p:cNvPr>
          <p:cNvGrpSpPr/>
          <p:nvPr/>
        </p:nvGrpSpPr>
        <p:grpSpPr>
          <a:xfrm>
            <a:off x="9612477" y="2679701"/>
            <a:ext cx="2056656" cy="2260600"/>
            <a:chOff x="9612477" y="2679701"/>
            <a:chExt cx="2056656" cy="2260600"/>
          </a:xfrm>
        </p:grpSpPr>
        <p:sp>
          <p:nvSpPr>
            <p:cNvPr id="22" name="Rectangle 21">
              <a:extLst>
                <a:ext uri="{FF2B5EF4-FFF2-40B4-BE49-F238E27FC236}">
                  <a16:creationId xmlns:a16="http://schemas.microsoft.com/office/drawing/2014/main" id="{1BC60EE1-EC1F-4069-840C-7581A61EE161}"/>
                </a:ext>
              </a:extLst>
            </p:cNvPr>
            <p:cNvSpPr/>
            <p:nvPr/>
          </p:nvSpPr>
          <p:spPr>
            <a:xfrm>
              <a:off x="9612477" y="2679701"/>
              <a:ext cx="2056656" cy="22606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600" dirty="0">
                <a:solidFill>
                  <a:schemeClr val="tx1"/>
                </a:solidFill>
              </a:endParaRPr>
            </a:p>
          </p:txBody>
        </p:sp>
        <p:sp>
          <p:nvSpPr>
            <p:cNvPr id="23" name="TextBox 22">
              <a:extLst>
                <a:ext uri="{FF2B5EF4-FFF2-40B4-BE49-F238E27FC236}">
                  <a16:creationId xmlns:a16="http://schemas.microsoft.com/office/drawing/2014/main" id="{69E6B72E-060D-48D0-8B06-4E5EA87DE7D8}"/>
                </a:ext>
              </a:extLst>
            </p:cNvPr>
            <p:cNvSpPr txBox="1"/>
            <p:nvPr/>
          </p:nvSpPr>
          <p:spPr>
            <a:xfrm>
              <a:off x="9692640" y="3394503"/>
              <a:ext cx="1896330" cy="830997"/>
            </a:xfrm>
            <a:prstGeom prst="rect">
              <a:avLst/>
            </a:prstGeom>
            <a:noFill/>
          </p:spPr>
          <p:txBody>
            <a:bodyPr wrap="square">
              <a:spAutoFit/>
            </a:bodyPr>
            <a:lstStyle/>
            <a:p>
              <a:pPr algn="ctr">
                <a:spcBef>
                  <a:spcPts val="400"/>
                </a:spcBef>
                <a:spcAft>
                  <a:spcPts val="400"/>
                </a:spcAft>
              </a:pPr>
              <a:r>
                <a:rPr lang="en-US" sz="2400" dirty="0"/>
                <a:t>Transaction Entry</a:t>
              </a:r>
            </a:p>
          </p:txBody>
        </p:sp>
      </p:grpSp>
    </p:spTree>
    <p:extLst>
      <p:ext uri="{BB962C8B-B14F-4D97-AF65-F5344CB8AC3E}">
        <p14:creationId xmlns:p14="http://schemas.microsoft.com/office/powerpoint/2010/main" val="160699243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2146"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9EED70-1AB4-44E6-93C8-D534722F64C9}"/>
              </a:ext>
            </a:extLst>
          </p:cNvPr>
          <p:cNvSpPr txBox="1"/>
          <p:nvPr/>
        </p:nvSpPr>
        <p:spPr>
          <a:xfrm>
            <a:off x="585914" y="1594620"/>
            <a:ext cx="11016996" cy="3944670"/>
          </a:xfrm>
          <a:prstGeom prst="rect">
            <a:avLst/>
          </a:prstGeom>
          <a:noFill/>
        </p:spPr>
        <p:txBody>
          <a:bodyPr wrap="square">
            <a:spAutoFit/>
          </a:bodyPr>
          <a:lstStyle/>
          <a:p>
            <a:pPr>
              <a:spcBef>
                <a:spcPts val="500"/>
              </a:spcBef>
              <a:spcAft>
                <a:spcPts val="500"/>
              </a:spcAft>
            </a:pPr>
            <a:r>
              <a:rPr lang="en-US" sz="2400" b="1" dirty="0"/>
              <a:t>Other lists include:</a:t>
            </a:r>
          </a:p>
          <a:p>
            <a:pPr marL="292100" lvl="2" defTabSz="456727">
              <a:spcBef>
                <a:spcPts val="500"/>
              </a:spcBef>
              <a:spcAft>
                <a:spcPts val="500"/>
              </a:spcAft>
              <a:buSzPct val="90000"/>
              <a:defRPr/>
            </a:pPr>
            <a:r>
              <a:rPr lang="en-US" sz="2400" b="1" spc="-20" dirty="0">
                <a:solidFill>
                  <a:srgbClr val="00B4B4"/>
                </a:solidFill>
              </a:rPr>
              <a:t>Recurring transactions - </a:t>
            </a:r>
            <a:r>
              <a:rPr lang="en-US" sz="2400" spc="-20" dirty="0"/>
              <a:t>list of scheduled or saved transactions</a:t>
            </a:r>
          </a:p>
          <a:p>
            <a:pPr marL="292100" lvl="2" defTabSz="456727">
              <a:spcBef>
                <a:spcPts val="500"/>
              </a:spcBef>
              <a:spcAft>
                <a:spcPts val="500"/>
              </a:spcAft>
              <a:buSzPct val="90000"/>
              <a:defRPr/>
            </a:pPr>
            <a:r>
              <a:rPr lang="en-US" sz="2400" b="1" spc="-20" dirty="0">
                <a:solidFill>
                  <a:srgbClr val="00B4B4"/>
                </a:solidFill>
              </a:rPr>
              <a:t>Product Categories – </a:t>
            </a:r>
            <a:r>
              <a:rPr lang="en-US" sz="2400" spc="-20" dirty="0"/>
              <a:t>a way of classifying products on the products and services</a:t>
            </a:r>
          </a:p>
          <a:p>
            <a:pPr marL="292100" lvl="2" defTabSz="456727">
              <a:spcBef>
                <a:spcPts val="500"/>
              </a:spcBef>
              <a:spcAft>
                <a:spcPts val="500"/>
              </a:spcAft>
              <a:buSzPct val="90000"/>
              <a:defRPr/>
            </a:pPr>
            <a:r>
              <a:rPr lang="en-US" sz="2400" b="1" spc="-20" dirty="0">
                <a:solidFill>
                  <a:srgbClr val="00B4B4"/>
                </a:solidFill>
              </a:rPr>
              <a:t>Custom Form Styles –</a:t>
            </a:r>
            <a:r>
              <a:rPr lang="en-US" sz="2400" b="1" spc="-20" dirty="0"/>
              <a:t> </a:t>
            </a:r>
            <a:r>
              <a:rPr lang="en-US" sz="2400" spc="-20" dirty="0"/>
              <a:t>templates for sales forms</a:t>
            </a:r>
          </a:p>
          <a:p>
            <a:pPr marL="292100" lvl="2" defTabSz="456727">
              <a:spcBef>
                <a:spcPts val="500"/>
              </a:spcBef>
              <a:spcAft>
                <a:spcPts val="500"/>
              </a:spcAft>
              <a:buSzPct val="90000"/>
              <a:defRPr/>
            </a:pPr>
            <a:r>
              <a:rPr lang="en-US" sz="2400" b="1" spc="-20" dirty="0">
                <a:solidFill>
                  <a:srgbClr val="00B4B4"/>
                </a:solidFill>
              </a:rPr>
              <a:t>Currencies – </a:t>
            </a:r>
            <a:r>
              <a:rPr lang="en-US" sz="2400" spc="-20" dirty="0"/>
              <a:t>currency list when buying or selling in foreign currencies</a:t>
            </a:r>
          </a:p>
          <a:p>
            <a:pPr marL="292100" lvl="2" defTabSz="456727">
              <a:spcBef>
                <a:spcPts val="500"/>
              </a:spcBef>
              <a:spcAft>
                <a:spcPts val="500"/>
              </a:spcAft>
              <a:buSzPct val="90000"/>
              <a:defRPr/>
            </a:pPr>
            <a:r>
              <a:rPr lang="en-US" sz="2400" b="1" spc="-20" dirty="0">
                <a:solidFill>
                  <a:srgbClr val="00B4B4"/>
                </a:solidFill>
              </a:rPr>
              <a:t>Payment methods – </a:t>
            </a:r>
            <a:r>
              <a:rPr lang="en-US" sz="2400" spc="-20" dirty="0"/>
              <a:t>methods for customers to pay your company</a:t>
            </a:r>
          </a:p>
          <a:p>
            <a:pPr marL="292100" lvl="2" defTabSz="456727">
              <a:spcBef>
                <a:spcPts val="500"/>
              </a:spcBef>
              <a:spcAft>
                <a:spcPts val="500"/>
              </a:spcAft>
              <a:buSzPct val="90000"/>
              <a:defRPr/>
            </a:pPr>
            <a:r>
              <a:rPr lang="en-US" sz="2400" b="1" spc="-20" dirty="0">
                <a:solidFill>
                  <a:srgbClr val="00B4B4"/>
                </a:solidFill>
              </a:rPr>
              <a:t>Terms – </a:t>
            </a:r>
            <a:r>
              <a:rPr lang="en-US" sz="2400" spc="-20" dirty="0"/>
              <a:t>terms to be provided to customers or from suppliers</a:t>
            </a:r>
          </a:p>
          <a:p>
            <a:pPr marL="292100" lvl="2" defTabSz="456727">
              <a:spcBef>
                <a:spcPts val="500"/>
              </a:spcBef>
              <a:spcAft>
                <a:spcPts val="500"/>
              </a:spcAft>
              <a:buSzPct val="90000"/>
              <a:defRPr/>
            </a:pPr>
            <a:r>
              <a:rPr lang="en-US" sz="2400" b="1" spc="-20" dirty="0">
                <a:solidFill>
                  <a:srgbClr val="00B4B4"/>
                </a:solidFill>
              </a:rPr>
              <a:t>Attachments –</a:t>
            </a:r>
            <a:r>
              <a:rPr lang="en-US" sz="2400" spc="-20" dirty="0"/>
              <a:t> a list of stored attachments from transactions or records on names</a:t>
            </a:r>
          </a:p>
        </p:txBody>
      </p:sp>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Lesson 5 – Other Lists in QuickBooks</a:t>
            </a:r>
          </a:p>
        </p:txBody>
      </p:sp>
    </p:spTree>
    <p:extLst>
      <p:ext uri="{BB962C8B-B14F-4D97-AF65-F5344CB8AC3E}">
        <p14:creationId xmlns:p14="http://schemas.microsoft.com/office/powerpoint/2010/main" val="109013783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3170" name="think-cell Slide" r:id="rId5" imgW="360" imgH="360" progId="TCLayout.ActiveDocument.1">
                  <p:embed/>
                </p:oleObj>
              </mc:Choice>
              <mc:Fallback>
                <p:oleObj name="think-cell Slide" r:id="rId5" imgW="360" imgH="360" progId="TCLayout.ActiveDocument.1">
                  <p:embed/>
                  <p:pic>
                    <p:nvPicPr>
                      <p:cNvPr id="15" name="Object 1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le 7">
            <a:extLst>
              <a:ext uri="{FF2B5EF4-FFF2-40B4-BE49-F238E27FC236}">
                <a16:creationId xmlns:a16="http://schemas.microsoft.com/office/drawing/2014/main" id="{06D822B2-975F-4518-B90D-D40110D929C2}"/>
              </a:ext>
            </a:extLst>
          </p:cNvPr>
          <p:cNvSpPr txBox="1">
            <a:spLocks/>
          </p:cNvSpPr>
          <p:nvPr/>
        </p:nvSpPr>
        <p:spPr>
          <a:xfrm>
            <a:off x="501904" y="550609"/>
            <a:ext cx="11109960" cy="548640"/>
          </a:xfrm>
          <a:prstGeom prst="rect">
            <a:avLst/>
          </a:prstGeom>
        </p:spPr>
        <p:txBody>
          <a:bodyPr vert="horz" lIns="91440" tIns="45720" rIns="91440" bIns="45720" rtlCol="0" anchor="b">
            <a:normAutofit/>
          </a:bodyPr>
          <a:lstStyle>
            <a:lvl1pPr algn="l" defTabSz="456727" rtl="0" eaLnBrk="1" latinLnBrk="0" hangingPunct="1">
              <a:lnSpc>
                <a:spcPct val="95000"/>
              </a:lnSpc>
              <a:spcBef>
                <a:spcPct val="0"/>
              </a:spcBef>
              <a:buNone/>
              <a:defRPr sz="2998" b="1" i="0" kern="1200" cap="none" spc="-30" baseline="0">
                <a:solidFill>
                  <a:schemeClr val="tx1"/>
                </a:solidFill>
                <a:latin typeface="AvenirNext forINTUIT Demi" panose="020B0503020202020204" pitchFamily="34" charset="77"/>
                <a:ea typeface="+mj-ea"/>
                <a:cs typeface="+mj-cs"/>
              </a:defRPr>
            </a:lvl1pPr>
          </a:lstStyle>
          <a:p>
            <a:r>
              <a:rPr lang="en-US" dirty="0"/>
              <a:t>Your Turn #1…Lesson 5</a:t>
            </a:r>
          </a:p>
        </p:txBody>
      </p:sp>
      <p:grpSp>
        <p:nvGrpSpPr>
          <p:cNvPr id="3" name="Group 2">
            <a:extLst>
              <a:ext uri="{FF2B5EF4-FFF2-40B4-BE49-F238E27FC236}">
                <a16:creationId xmlns:a16="http://schemas.microsoft.com/office/drawing/2014/main" id="{35B7CF39-52B5-4855-A1CB-20BA80094BA4}"/>
              </a:ext>
            </a:extLst>
          </p:cNvPr>
          <p:cNvGrpSpPr/>
          <p:nvPr/>
        </p:nvGrpSpPr>
        <p:grpSpPr>
          <a:xfrm>
            <a:off x="974724" y="1433512"/>
            <a:ext cx="10275888" cy="574676"/>
            <a:chOff x="544512" y="1433512"/>
            <a:chExt cx="10275888" cy="574676"/>
          </a:xfrm>
        </p:grpSpPr>
        <p:sp>
          <p:nvSpPr>
            <p:cNvPr id="7" name="TextBox 6">
              <a:extLst>
                <a:ext uri="{FF2B5EF4-FFF2-40B4-BE49-F238E27FC236}">
                  <a16:creationId xmlns:a16="http://schemas.microsoft.com/office/drawing/2014/main" id="{5B9EED70-1AB4-44E6-93C8-D534722F64C9}"/>
                </a:ext>
              </a:extLst>
            </p:cNvPr>
            <p:cNvSpPr txBox="1"/>
            <p:nvPr/>
          </p:nvSpPr>
          <p:spPr>
            <a:xfrm>
              <a:off x="1335214" y="1490018"/>
              <a:ext cx="9485186" cy="461665"/>
            </a:xfrm>
            <a:prstGeom prst="rect">
              <a:avLst/>
            </a:prstGeom>
            <a:noFill/>
          </p:spPr>
          <p:txBody>
            <a:bodyPr wrap="square">
              <a:spAutoFit/>
            </a:bodyPr>
            <a:lstStyle/>
            <a:p>
              <a:pPr>
                <a:spcBef>
                  <a:spcPts val="500"/>
                </a:spcBef>
                <a:spcAft>
                  <a:spcPts val="500"/>
                </a:spcAft>
              </a:pPr>
              <a:r>
                <a:rPr lang="en-US" sz="2400" dirty="0"/>
                <a:t>Find the </a:t>
              </a:r>
              <a:r>
                <a:rPr lang="en-US" sz="2400" b="1" dirty="0"/>
                <a:t>Currency List.</a:t>
              </a:r>
            </a:p>
          </p:txBody>
        </p:sp>
        <p:sp>
          <p:nvSpPr>
            <p:cNvPr id="2" name="Oval 1">
              <a:extLst>
                <a:ext uri="{FF2B5EF4-FFF2-40B4-BE49-F238E27FC236}">
                  <a16:creationId xmlns:a16="http://schemas.microsoft.com/office/drawing/2014/main" id="{72E6A8E7-504C-4537-8BB9-EC03A071122E}"/>
                </a:ext>
              </a:extLst>
            </p:cNvPr>
            <p:cNvSpPr/>
            <p:nvPr/>
          </p:nvSpPr>
          <p:spPr>
            <a:xfrm>
              <a:off x="544512" y="1433512"/>
              <a:ext cx="574676" cy="57467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b="1" dirty="0">
                  <a:solidFill>
                    <a:schemeClr val="bg1"/>
                  </a:solidFill>
                </a:rPr>
                <a:t>1</a:t>
              </a:r>
            </a:p>
          </p:txBody>
        </p:sp>
      </p:grpSp>
      <p:grpSp>
        <p:nvGrpSpPr>
          <p:cNvPr id="8" name="Group 7">
            <a:extLst>
              <a:ext uri="{FF2B5EF4-FFF2-40B4-BE49-F238E27FC236}">
                <a16:creationId xmlns:a16="http://schemas.microsoft.com/office/drawing/2014/main" id="{29CAC637-6D5E-4BCD-B396-493193F033CE}"/>
              </a:ext>
            </a:extLst>
          </p:cNvPr>
          <p:cNvGrpSpPr/>
          <p:nvPr/>
        </p:nvGrpSpPr>
        <p:grpSpPr>
          <a:xfrm>
            <a:off x="974724" y="2297112"/>
            <a:ext cx="10275888" cy="574676"/>
            <a:chOff x="544512" y="1433512"/>
            <a:chExt cx="10275888" cy="574676"/>
          </a:xfrm>
        </p:grpSpPr>
        <p:sp>
          <p:nvSpPr>
            <p:cNvPr id="9" name="TextBox 8">
              <a:extLst>
                <a:ext uri="{FF2B5EF4-FFF2-40B4-BE49-F238E27FC236}">
                  <a16:creationId xmlns:a16="http://schemas.microsoft.com/office/drawing/2014/main" id="{6D1101DA-7D5D-4ACA-99CA-DED5F3F3C7DD}"/>
                </a:ext>
              </a:extLst>
            </p:cNvPr>
            <p:cNvSpPr txBox="1"/>
            <p:nvPr/>
          </p:nvSpPr>
          <p:spPr>
            <a:xfrm>
              <a:off x="1335214" y="1490018"/>
              <a:ext cx="9485186" cy="461665"/>
            </a:xfrm>
            <a:prstGeom prst="rect">
              <a:avLst/>
            </a:prstGeom>
            <a:noFill/>
          </p:spPr>
          <p:txBody>
            <a:bodyPr wrap="square">
              <a:spAutoFit/>
            </a:bodyPr>
            <a:lstStyle/>
            <a:p>
              <a:pPr>
                <a:spcBef>
                  <a:spcPts val="500"/>
                </a:spcBef>
                <a:spcAft>
                  <a:spcPts val="500"/>
                </a:spcAft>
              </a:pPr>
              <a:r>
                <a:rPr lang="en-US" sz="2400" dirty="0"/>
                <a:t>Find the </a:t>
              </a:r>
              <a:r>
                <a:rPr lang="en-US" sz="2400" b="1" dirty="0"/>
                <a:t>Terms list. </a:t>
              </a:r>
            </a:p>
          </p:txBody>
        </p:sp>
        <p:sp>
          <p:nvSpPr>
            <p:cNvPr id="10" name="Oval 9">
              <a:extLst>
                <a:ext uri="{FF2B5EF4-FFF2-40B4-BE49-F238E27FC236}">
                  <a16:creationId xmlns:a16="http://schemas.microsoft.com/office/drawing/2014/main" id="{0E152121-8154-4703-9CFC-1D22AF5A8D48}"/>
                </a:ext>
              </a:extLst>
            </p:cNvPr>
            <p:cNvSpPr/>
            <p:nvPr/>
          </p:nvSpPr>
          <p:spPr>
            <a:xfrm>
              <a:off x="544512" y="1433512"/>
              <a:ext cx="574676" cy="57467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b="1" dirty="0">
                  <a:solidFill>
                    <a:schemeClr val="bg1"/>
                  </a:solidFill>
                </a:rPr>
                <a:t>2</a:t>
              </a:r>
            </a:p>
          </p:txBody>
        </p:sp>
      </p:grpSp>
      <p:grpSp>
        <p:nvGrpSpPr>
          <p:cNvPr id="11" name="Group 10">
            <a:extLst>
              <a:ext uri="{FF2B5EF4-FFF2-40B4-BE49-F238E27FC236}">
                <a16:creationId xmlns:a16="http://schemas.microsoft.com/office/drawing/2014/main" id="{38270441-508B-461D-9A0E-967210FA48EA}"/>
              </a:ext>
            </a:extLst>
          </p:cNvPr>
          <p:cNvGrpSpPr/>
          <p:nvPr/>
        </p:nvGrpSpPr>
        <p:grpSpPr>
          <a:xfrm>
            <a:off x="974724" y="3160712"/>
            <a:ext cx="10275888" cy="574676"/>
            <a:chOff x="544512" y="1433512"/>
            <a:chExt cx="10275888" cy="574676"/>
          </a:xfrm>
        </p:grpSpPr>
        <p:sp>
          <p:nvSpPr>
            <p:cNvPr id="12" name="TextBox 11">
              <a:extLst>
                <a:ext uri="{FF2B5EF4-FFF2-40B4-BE49-F238E27FC236}">
                  <a16:creationId xmlns:a16="http://schemas.microsoft.com/office/drawing/2014/main" id="{5061CA2B-D67A-4077-8398-818379EFFAC4}"/>
                </a:ext>
              </a:extLst>
            </p:cNvPr>
            <p:cNvSpPr txBox="1"/>
            <p:nvPr/>
          </p:nvSpPr>
          <p:spPr>
            <a:xfrm>
              <a:off x="1335214" y="1490018"/>
              <a:ext cx="9485186" cy="461665"/>
            </a:xfrm>
            <a:prstGeom prst="rect">
              <a:avLst/>
            </a:prstGeom>
            <a:noFill/>
          </p:spPr>
          <p:txBody>
            <a:bodyPr wrap="square">
              <a:spAutoFit/>
            </a:bodyPr>
            <a:lstStyle/>
            <a:p>
              <a:pPr>
                <a:spcBef>
                  <a:spcPts val="500"/>
                </a:spcBef>
                <a:spcAft>
                  <a:spcPts val="500"/>
                </a:spcAft>
              </a:pPr>
              <a:r>
                <a:rPr lang="en-US" sz="2400" dirty="0"/>
                <a:t>Find the </a:t>
              </a:r>
              <a:r>
                <a:rPr lang="en-US" sz="2400" b="1" dirty="0"/>
                <a:t>Categories</a:t>
              </a:r>
              <a:r>
                <a:rPr lang="en-US" sz="2400" dirty="0"/>
                <a:t> list and try to add a new category.</a:t>
              </a:r>
            </a:p>
          </p:txBody>
        </p:sp>
        <p:sp>
          <p:nvSpPr>
            <p:cNvPr id="13" name="Oval 12">
              <a:extLst>
                <a:ext uri="{FF2B5EF4-FFF2-40B4-BE49-F238E27FC236}">
                  <a16:creationId xmlns:a16="http://schemas.microsoft.com/office/drawing/2014/main" id="{45BF4C06-9BAD-4837-94F8-756993B506B4}"/>
                </a:ext>
              </a:extLst>
            </p:cNvPr>
            <p:cNvSpPr/>
            <p:nvPr/>
          </p:nvSpPr>
          <p:spPr>
            <a:xfrm>
              <a:off x="544512" y="1433512"/>
              <a:ext cx="574676" cy="57467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b="1" dirty="0">
                  <a:solidFill>
                    <a:schemeClr val="bg1"/>
                  </a:solidFill>
                </a:rPr>
                <a:t>3</a:t>
              </a:r>
            </a:p>
          </p:txBody>
        </p:sp>
      </p:grpSp>
      <p:grpSp>
        <p:nvGrpSpPr>
          <p:cNvPr id="14" name="Group 13">
            <a:extLst>
              <a:ext uri="{FF2B5EF4-FFF2-40B4-BE49-F238E27FC236}">
                <a16:creationId xmlns:a16="http://schemas.microsoft.com/office/drawing/2014/main" id="{AFAE55F4-5EF1-4EB9-9A1E-4F940AD448AB}"/>
              </a:ext>
            </a:extLst>
          </p:cNvPr>
          <p:cNvGrpSpPr/>
          <p:nvPr/>
        </p:nvGrpSpPr>
        <p:grpSpPr>
          <a:xfrm>
            <a:off x="974724" y="4024312"/>
            <a:ext cx="10275888" cy="574676"/>
            <a:chOff x="544512" y="1433512"/>
            <a:chExt cx="10275888" cy="574676"/>
          </a:xfrm>
        </p:grpSpPr>
        <p:sp>
          <p:nvSpPr>
            <p:cNvPr id="16" name="TextBox 15">
              <a:extLst>
                <a:ext uri="{FF2B5EF4-FFF2-40B4-BE49-F238E27FC236}">
                  <a16:creationId xmlns:a16="http://schemas.microsoft.com/office/drawing/2014/main" id="{F5D109EC-7FD6-4393-AFD2-1F6E98632BEF}"/>
                </a:ext>
              </a:extLst>
            </p:cNvPr>
            <p:cNvSpPr txBox="1"/>
            <p:nvPr/>
          </p:nvSpPr>
          <p:spPr>
            <a:xfrm>
              <a:off x="1335214" y="1490018"/>
              <a:ext cx="9485186" cy="461665"/>
            </a:xfrm>
            <a:prstGeom prst="rect">
              <a:avLst/>
            </a:prstGeom>
            <a:noFill/>
          </p:spPr>
          <p:txBody>
            <a:bodyPr wrap="square">
              <a:spAutoFit/>
            </a:bodyPr>
            <a:lstStyle/>
            <a:p>
              <a:pPr>
                <a:spcBef>
                  <a:spcPts val="500"/>
                </a:spcBef>
                <a:spcAft>
                  <a:spcPts val="500"/>
                </a:spcAft>
              </a:pPr>
              <a:r>
                <a:rPr lang="en-US" sz="2400" dirty="0"/>
                <a:t>You want to find an </a:t>
              </a:r>
              <a:r>
                <a:rPr lang="en-US" sz="2400" b="1" dirty="0"/>
                <a:t>Attachments</a:t>
              </a:r>
              <a:r>
                <a:rPr lang="en-US" sz="2400" dirty="0"/>
                <a:t> in QuickBooks. Find the list.</a:t>
              </a:r>
            </a:p>
          </p:txBody>
        </p:sp>
        <p:sp>
          <p:nvSpPr>
            <p:cNvPr id="18" name="Oval 17">
              <a:extLst>
                <a:ext uri="{FF2B5EF4-FFF2-40B4-BE49-F238E27FC236}">
                  <a16:creationId xmlns:a16="http://schemas.microsoft.com/office/drawing/2014/main" id="{0FB6452F-A14A-4112-979A-A8EEE5D3D499}"/>
                </a:ext>
              </a:extLst>
            </p:cNvPr>
            <p:cNvSpPr/>
            <p:nvPr/>
          </p:nvSpPr>
          <p:spPr>
            <a:xfrm>
              <a:off x="544512" y="1433512"/>
              <a:ext cx="574676" cy="57467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b="1" dirty="0">
                  <a:solidFill>
                    <a:schemeClr val="bg1"/>
                  </a:solidFill>
                </a:rPr>
                <a:t>4</a:t>
              </a:r>
            </a:p>
          </p:txBody>
        </p:sp>
      </p:grpSp>
      <p:grpSp>
        <p:nvGrpSpPr>
          <p:cNvPr id="19" name="Group 18">
            <a:extLst>
              <a:ext uri="{FF2B5EF4-FFF2-40B4-BE49-F238E27FC236}">
                <a16:creationId xmlns:a16="http://schemas.microsoft.com/office/drawing/2014/main" id="{25E058D7-B34A-484F-A251-74EDCD497D57}"/>
              </a:ext>
            </a:extLst>
          </p:cNvPr>
          <p:cNvGrpSpPr/>
          <p:nvPr/>
        </p:nvGrpSpPr>
        <p:grpSpPr>
          <a:xfrm>
            <a:off x="974724" y="4851400"/>
            <a:ext cx="10275888" cy="830997"/>
            <a:chOff x="544512" y="1397000"/>
            <a:chExt cx="10275888" cy="830997"/>
          </a:xfrm>
        </p:grpSpPr>
        <p:sp>
          <p:nvSpPr>
            <p:cNvPr id="20" name="TextBox 19">
              <a:extLst>
                <a:ext uri="{FF2B5EF4-FFF2-40B4-BE49-F238E27FC236}">
                  <a16:creationId xmlns:a16="http://schemas.microsoft.com/office/drawing/2014/main" id="{569A5425-6340-4D8F-86C9-E3C8D51F748E}"/>
                </a:ext>
              </a:extLst>
            </p:cNvPr>
            <p:cNvSpPr txBox="1"/>
            <p:nvPr/>
          </p:nvSpPr>
          <p:spPr>
            <a:xfrm>
              <a:off x="1335214" y="1397000"/>
              <a:ext cx="9485186" cy="830997"/>
            </a:xfrm>
            <a:prstGeom prst="rect">
              <a:avLst/>
            </a:prstGeom>
            <a:noFill/>
          </p:spPr>
          <p:txBody>
            <a:bodyPr wrap="square">
              <a:spAutoFit/>
            </a:bodyPr>
            <a:lstStyle/>
            <a:p>
              <a:pPr>
                <a:spcBef>
                  <a:spcPts val="500"/>
                </a:spcBef>
                <a:spcAft>
                  <a:spcPts val="500"/>
                </a:spcAft>
              </a:pPr>
              <a:r>
                <a:rPr lang="en-US" sz="2400" dirty="0"/>
                <a:t>You want to automate a transactions. Which list would you add the transaction to and where is it?</a:t>
              </a:r>
            </a:p>
          </p:txBody>
        </p:sp>
        <p:sp>
          <p:nvSpPr>
            <p:cNvPr id="21" name="Oval 20">
              <a:extLst>
                <a:ext uri="{FF2B5EF4-FFF2-40B4-BE49-F238E27FC236}">
                  <a16:creationId xmlns:a16="http://schemas.microsoft.com/office/drawing/2014/main" id="{41C85351-972A-43F3-A174-7DFAEFE201F2}"/>
                </a:ext>
              </a:extLst>
            </p:cNvPr>
            <p:cNvSpPr/>
            <p:nvPr/>
          </p:nvSpPr>
          <p:spPr>
            <a:xfrm>
              <a:off x="544512" y="1433512"/>
              <a:ext cx="574676" cy="574676"/>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800" b="1" dirty="0">
                  <a:solidFill>
                    <a:schemeClr val="bg1"/>
                  </a:solidFill>
                </a:rPr>
                <a:t>5</a:t>
              </a:r>
            </a:p>
          </p:txBody>
        </p:sp>
      </p:grpSp>
    </p:spTree>
    <p:extLst>
      <p:ext uri="{BB962C8B-B14F-4D97-AF65-F5344CB8AC3E}">
        <p14:creationId xmlns:p14="http://schemas.microsoft.com/office/powerpoint/2010/main" val="116665159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194300" cy="3062287"/>
          </a:xfrm>
        </p:spPr>
        <p:txBody>
          <a:bodyPr/>
          <a:lstStyle/>
          <a:p>
            <a:pPr algn="l"/>
            <a:r>
              <a:rPr lang="en-US" dirty="0"/>
              <a:t>Other List Review</a:t>
            </a:r>
          </a:p>
        </p:txBody>
      </p:sp>
    </p:spTree>
    <p:extLst>
      <p:ext uri="{BB962C8B-B14F-4D97-AF65-F5344CB8AC3E}">
        <p14:creationId xmlns:p14="http://schemas.microsoft.com/office/powerpoint/2010/main" val="3880938972"/>
      </p:ext>
    </p:extLst>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5194300" cy="3062287"/>
          </a:xfrm>
        </p:spPr>
        <p:txBody>
          <a:bodyPr/>
          <a:lstStyle/>
          <a:p>
            <a:pPr algn="l"/>
            <a:r>
              <a:rPr lang="en-US" dirty="0"/>
              <a:t>Chart of Accounts</a:t>
            </a:r>
          </a:p>
        </p:txBody>
      </p:sp>
    </p:spTree>
    <p:extLst>
      <p:ext uri="{BB962C8B-B14F-4D97-AF65-F5344CB8AC3E}">
        <p14:creationId xmlns:p14="http://schemas.microsoft.com/office/powerpoint/2010/main" val="1318814682"/>
      </p:ext>
    </p:extLst>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419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Chart of Accounts Overview</a:t>
            </a:r>
          </a:p>
        </p:txBody>
      </p:sp>
      <p:grpSp>
        <p:nvGrpSpPr>
          <p:cNvPr id="2" name="Group 1">
            <a:extLst>
              <a:ext uri="{FF2B5EF4-FFF2-40B4-BE49-F238E27FC236}">
                <a16:creationId xmlns:a16="http://schemas.microsoft.com/office/drawing/2014/main" id="{F209FF01-6E00-46E1-997C-1A67AC16C4C7}"/>
              </a:ext>
            </a:extLst>
          </p:cNvPr>
          <p:cNvGrpSpPr/>
          <p:nvPr/>
        </p:nvGrpSpPr>
        <p:grpSpPr>
          <a:xfrm>
            <a:off x="561851" y="1543050"/>
            <a:ext cx="3520118" cy="3949700"/>
            <a:chOff x="561851" y="1543050"/>
            <a:chExt cx="3520118" cy="3949700"/>
          </a:xfrm>
        </p:grpSpPr>
        <p:sp>
          <p:nvSpPr>
            <p:cNvPr id="4" name="Rectangle 3">
              <a:extLst>
                <a:ext uri="{FF2B5EF4-FFF2-40B4-BE49-F238E27FC236}">
                  <a16:creationId xmlns:a16="http://schemas.microsoft.com/office/drawing/2014/main" id="{C62E04E4-FF76-4879-9693-597D7A2FD66C}"/>
                </a:ext>
              </a:extLst>
            </p:cNvPr>
            <p:cNvSpPr/>
            <p:nvPr/>
          </p:nvSpPr>
          <p:spPr>
            <a:xfrm>
              <a:off x="561851" y="15430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732820" y="2872457"/>
              <a:ext cx="3178178" cy="1144929"/>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spc="-20" dirty="0"/>
                <a:t>Details and balances of all accounts available in QuickBooks</a:t>
              </a:r>
            </a:p>
          </p:txBody>
        </p:sp>
        <p:sp>
          <p:nvSpPr>
            <p:cNvPr id="71" name="TextBox 70">
              <a:extLst>
                <a:ext uri="{FF2B5EF4-FFF2-40B4-BE49-F238E27FC236}">
                  <a16:creationId xmlns:a16="http://schemas.microsoft.com/office/drawing/2014/main" id="{72987E98-2DDD-48BB-9871-6C39821F449F}"/>
                </a:ext>
              </a:extLst>
            </p:cNvPr>
            <p:cNvSpPr txBox="1"/>
            <p:nvPr/>
          </p:nvSpPr>
          <p:spPr>
            <a:xfrm>
              <a:off x="821260" y="17520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01</a:t>
              </a:r>
            </a:p>
          </p:txBody>
        </p:sp>
        <p:cxnSp>
          <p:nvCxnSpPr>
            <p:cNvPr id="22" name="Straight Connector 21">
              <a:extLst>
                <a:ext uri="{FF2B5EF4-FFF2-40B4-BE49-F238E27FC236}">
                  <a16:creationId xmlns:a16="http://schemas.microsoft.com/office/drawing/2014/main" id="{6E14EEFE-33B8-4B0A-A50A-F69675C2D6F5}"/>
                </a:ext>
              </a:extLst>
            </p:cNvPr>
            <p:cNvCxnSpPr>
              <a:cxnSpLocks/>
            </p:cNvCxnSpPr>
            <p:nvPr/>
          </p:nvCxnSpPr>
          <p:spPr>
            <a:xfrm>
              <a:off x="1788509" y="26436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780CB65E-2AB4-4FA3-98D3-EB6C4FB627AF}"/>
              </a:ext>
            </a:extLst>
          </p:cNvPr>
          <p:cNvGrpSpPr/>
          <p:nvPr/>
        </p:nvGrpSpPr>
        <p:grpSpPr>
          <a:xfrm>
            <a:off x="4334353" y="1543050"/>
            <a:ext cx="3520118" cy="3949700"/>
            <a:chOff x="4334353" y="1543050"/>
            <a:chExt cx="3520118" cy="3949700"/>
          </a:xfrm>
        </p:grpSpPr>
        <p:sp>
          <p:nvSpPr>
            <p:cNvPr id="31" name="Rectangle 30">
              <a:extLst>
                <a:ext uri="{FF2B5EF4-FFF2-40B4-BE49-F238E27FC236}">
                  <a16:creationId xmlns:a16="http://schemas.microsoft.com/office/drawing/2014/main" id="{6DD33119-7995-48A5-BD3A-4EDB8229C4D9}"/>
                </a:ext>
              </a:extLst>
            </p:cNvPr>
            <p:cNvSpPr/>
            <p:nvPr/>
          </p:nvSpPr>
          <p:spPr>
            <a:xfrm>
              <a:off x="4334353" y="15430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7" name="TextBox 66">
              <a:extLst>
                <a:ext uri="{FF2B5EF4-FFF2-40B4-BE49-F238E27FC236}">
                  <a16:creationId xmlns:a16="http://schemas.microsoft.com/office/drawing/2014/main" id="{6CC25CB4-DDF4-4EFC-B2A3-3E10C444DBDC}"/>
                </a:ext>
              </a:extLst>
            </p:cNvPr>
            <p:cNvSpPr txBox="1"/>
            <p:nvPr/>
          </p:nvSpPr>
          <p:spPr>
            <a:xfrm>
              <a:off x="4505322" y="2872457"/>
              <a:ext cx="3178178" cy="2197525"/>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spc="-20" dirty="0"/>
                <a:t>Chart of Accounts displays Balance Sheet accounts on the top of the list and Income Statement accounts at the bottom of the list. </a:t>
              </a:r>
            </a:p>
          </p:txBody>
        </p:sp>
        <p:sp>
          <p:nvSpPr>
            <p:cNvPr id="70" name="TextBox 69">
              <a:extLst>
                <a:ext uri="{FF2B5EF4-FFF2-40B4-BE49-F238E27FC236}">
                  <a16:creationId xmlns:a16="http://schemas.microsoft.com/office/drawing/2014/main" id="{523A79E9-2C39-4E3E-8BB1-A9BA0E0B0614}"/>
                </a:ext>
              </a:extLst>
            </p:cNvPr>
            <p:cNvSpPr txBox="1"/>
            <p:nvPr/>
          </p:nvSpPr>
          <p:spPr>
            <a:xfrm>
              <a:off x="4593762" y="17520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02</a:t>
              </a:r>
            </a:p>
          </p:txBody>
        </p:sp>
        <p:cxnSp>
          <p:nvCxnSpPr>
            <p:cNvPr id="72" name="Straight Connector 71">
              <a:extLst>
                <a:ext uri="{FF2B5EF4-FFF2-40B4-BE49-F238E27FC236}">
                  <a16:creationId xmlns:a16="http://schemas.microsoft.com/office/drawing/2014/main" id="{EADABE56-7715-4641-9A68-560AA5ED96D0}"/>
                </a:ext>
              </a:extLst>
            </p:cNvPr>
            <p:cNvCxnSpPr>
              <a:cxnSpLocks/>
            </p:cNvCxnSpPr>
            <p:nvPr/>
          </p:nvCxnSpPr>
          <p:spPr>
            <a:xfrm>
              <a:off x="5561011" y="26436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9DF626A7-477B-4211-A038-054D4AF7FC87}"/>
              </a:ext>
            </a:extLst>
          </p:cNvPr>
          <p:cNvGrpSpPr/>
          <p:nvPr/>
        </p:nvGrpSpPr>
        <p:grpSpPr>
          <a:xfrm>
            <a:off x="8106855" y="1543050"/>
            <a:ext cx="3520118" cy="3949700"/>
            <a:chOff x="8106855" y="1543050"/>
            <a:chExt cx="3520118" cy="3949700"/>
          </a:xfrm>
        </p:grpSpPr>
        <p:sp>
          <p:nvSpPr>
            <p:cNvPr id="36" name="Rectangle 35">
              <a:extLst>
                <a:ext uri="{FF2B5EF4-FFF2-40B4-BE49-F238E27FC236}">
                  <a16:creationId xmlns:a16="http://schemas.microsoft.com/office/drawing/2014/main" id="{17C36C91-FC8D-4FF6-B1AD-A0EDE6D28566}"/>
                </a:ext>
              </a:extLst>
            </p:cNvPr>
            <p:cNvSpPr/>
            <p:nvPr/>
          </p:nvSpPr>
          <p:spPr>
            <a:xfrm>
              <a:off x="8106855" y="1543050"/>
              <a:ext cx="3520118" cy="39497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41" name="TextBox 40">
              <a:extLst>
                <a:ext uri="{FF2B5EF4-FFF2-40B4-BE49-F238E27FC236}">
                  <a16:creationId xmlns:a16="http://schemas.microsoft.com/office/drawing/2014/main" id="{09805C12-32C7-422A-A28C-F1BF51C78B60}"/>
                </a:ext>
              </a:extLst>
            </p:cNvPr>
            <p:cNvSpPr txBox="1"/>
            <p:nvPr/>
          </p:nvSpPr>
          <p:spPr>
            <a:xfrm>
              <a:off x="8277824" y="2872457"/>
              <a:ext cx="3178178" cy="1495794"/>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400" spc="-20" dirty="0"/>
                <a:t>Edit the display of the Chart of Accounts when you click the Gear icon on the list.</a:t>
              </a:r>
            </a:p>
          </p:txBody>
        </p:sp>
        <p:sp>
          <p:nvSpPr>
            <p:cNvPr id="69" name="TextBox 68">
              <a:extLst>
                <a:ext uri="{FF2B5EF4-FFF2-40B4-BE49-F238E27FC236}">
                  <a16:creationId xmlns:a16="http://schemas.microsoft.com/office/drawing/2014/main" id="{06E0CA00-1B64-418B-9819-72E957B79BD1}"/>
                </a:ext>
              </a:extLst>
            </p:cNvPr>
            <p:cNvSpPr txBox="1"/>
            <p:nvPr/>
          </p:nvSpPr>
          <p:spPr>
            <a:xfrm>
              <a:off x="8366264" y="1752000"/>
              <a:ext cx="3001298"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03</a:t>
              </a:r>
            </a:p>
          </p:txBody>
        </p:sp>
        <p:cxnSp>
          <p:nvCxnSpPr>
            <p:cNvPr id="73" name="Straight Connector 72">
              <a:extLst>
                <a:ext uri="{FF2B5EF4-FFF2-40B4-BE49-F238E27FC236}">
                  <a16:creationId xmlns:a16="http://schemas.microsoft.com/office/drawing/2014/main" id="{3BD1FCEF-CFA8-4AF3-8585-841DBF1137E3}"/>
                </a:ext>
              </a:extLst>
            </p:cNvPr>
            <p:cNvCxnSpPr>
              <a:cxnSpLocks/>
            </p:cNvCxnSpPr>
            <p:nvPr/>
          </p:nvCxnSpPr>
          <p:spPr>
            <a:xfrm>
              <a:off x="9333513" y="2643661"/>
              <a:ext cx="10668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8439248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521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Account Types in QuickBooks</a:t>
            </a:r>
          </a:p>
        </p:txBody>
      </p:sp>
      <p:sp>
        <p:nvSpPr>
          <p:cNvPr id="6" name="TextBox 5">
            <a:extLst>
              <a:ext uri="{FF2B5EF4-FFF2-40B4-BE49-F238E27FC236}">
                <a16:creationId xmlns:a16="http://schemas.microsoft.com/office/drawing/2014/main" id="{79B9816B-8B8B-4C0E-8E3D-5D0F69D229C9}"/>
              </a:ext>
            </a:extLst>
          </p:cNvPr>
          <p:cNvSpPr txBox="1"/>
          <p:nvPr/>
        </p:nvSpPr>
        <p:spPr>
          <a:xfrm>
            <a:off x="599703" y="1531120"/>
            <a:ext cx="10989419" cy="4001095"/>
          </a:xfrm>
          <a:prstGeom prst="rect">
            <a:avLst/>
          </a:prstGeom>
          <a:noFill/>
        </p:spPr>
        <p:txBody>
          <a:bodyPr wrap="square">
            <a:spAutoFit/>
          </a:bodyPr>
          <a:lstStyle/>
          <a:p>
            <a:pPr>
              <a:spcBef>
                <a:spcPts val="300"/>
              </a:spcBef>
              <a:spcAft>
                <a:spcPts val="300"/>
              </a:spcAft>
            </a:pPr>
            <a:r>
              <a:rPr lang="en-US" sz="1700" b="1" dirty="0"/>
              <a:t>Balance Sheet Accounts</a:t>
            </a:r>
          </a:p>
          <a:p>
            <a:pPr marL="228600">
              <a:spcBef>
                <a:spcPts val="300"/>
              </a:spcBef>
              <a:spcAft>
                <a:spcPts val="300"/>
              </a:spcAft>
            </a:pPr>
            <a:r>
              <a:rPr lang="en-US" sz="1700" b="1" dirty="0">
                <a:solidFill>
                  <a:srgbClr val="00B4B4"/>
                </a:solidFill>
              </a:rPr>
              <a:t>Bank Account – </a:t>
            </a:r>
            <a:r>
              <a:rPr lang="en-US" sz="1700" dirty="0"/>
              <a:t>add one bank account for every account in the company</a:t>
            </a:r>
          </a:p>
          <a:p>
            <a:pPr marL="228600">
              <a:spcBef>
                <a:spcPts val="300"/>
              </a:spcBef>
              <a:spcAft>
                <a:spcPts val="300"/>
              </a:spcAft>
            </a:pPr>
            <a:r>
              <a:rPr lang="en-US" sz="1700" b="1" dirty="0">
                <a:solidFill>
                  <a:srgbClr val="00B4B4"/>
                </a:solidFill>
              </a:rPr>
              <a:t>Accounts Receivable – </a:t>
            </a:r>
            <a:r>
              <a:rPr lang="en-US" sz="1700" dirty="0"/>
              <a:t>tracking outstanding accounts receivable including invoices, credits and payments on customer accounts</a:t>
            </a:r>
          </a:p>
          <a:p>
            <a:pPr marL="228600">
              <a:spcBef>
                <a:spcPts val="300"/>
              </a:spcBef>
              <a:spcAft>
                <a:spcPts val="300"/>
              </a:spcAft>
            </a:pPr>
            <a:r>
              <a:rPr lang="en-US" sz="1700" b="1" dirty="0">
                <a:solidFill>
                  <a:srgbClr val="00B4B4"/>
                </a:solidFill>
              </a:rPr>
              <a:t>Current Asset – </a:t>
            </a:r>
            <a:r>
              <a:rPr lang="en-US" sz="1700" dirty="0"/>
              <a:t>Assets that are likely to be converted to cash or used up within on year</a:t>
            </a:r>
          </a:p>
          <a:p>
            <a:pPr marL="228600">
              <a:spcBef>
                <a:spcPts val="300"/>
              </a:spcBef>
              <a:spcAft>
                <a:spcPts val="300"/>
              </a:spcAft>
            </a:pPr>
            <a:r>
              <a:rPr lang="en-US" sz="1700" b="1" dirty="0">
                <a:solidFill>
                  <a:srgbClr val="00B4B4"/>
                </a:solidFill>
              </a:rPr>
              <a:t>Fixed Asset – </a:t>
            </a:r>
            <a:r>
              <a:rPr lang="en-US" sz="1700" dirty="0"/>
              <a:t>Depreciable assets your company owns</a:t>
            </a:r>
          </a:p>
          <a:p>
            <a:pPr marL="228600">
              <a:spcBef>
                <a:spcPts val="300"/>
              </a:spcBef>
              <a:spcAft>
                <a:spcPts val="300"/>
              </a:spcAft>
            </a:pPr>
            <a:r>
              <a:rPr lang="en-US" sz="1700" b="1" dirty="0">
                <a:solidFill>
                  <a:srgbClr val="00B4B4"/>
                </a:solidFill>
              </a:rPr>
              <a:t>Other Asset – </a:t>
            </a:r>
            <a:r>
              <a:rPr lang="en-US" sz="1700" dirty="0"/>
              <a:t>any assets not considered Current or Fixed asset</a:t>
            </a:r>
          </a:p>
          <a:p>
            <a:pPr marL="228600">
              <a:spcBef>
                <a:spcPts val="300"/>
              </a:spcBef>
              <a:spcAft>
                <a:spcPts val="300"/>
              </a:spcAft>
            </a:pPr>
            <a:r>
              <a:rPr lang="en-US" sz="1700" b="1" dirty="0">
                <a:solidFill>
                  <a:srgbClr val="00B4B4"/>
                </a:solidFill>
              </a:rPr>
              <a:t>Accounts Payable – </a:t>
            </a:r>
            <a:r>
              <a:rPr lang="en-US" sz="1700" dirty="0"/>
              <a:t>tracking outstanding accounts payable including bills, supplier credits and bill payments</a:t>
            </a:r>
          </a:p>
          <a:p>
            <a:pPr marL="228600">
              <a:spcBef>
                <a:spcPts val="300"/>
              </a:spcBef>
              <a:spcAft>
                <a:spcPts val="300"/>
              </a:spcAft>
            </a:pPr>
            <a:r>
              <a:rPr lang="en-US" sz="1700" b="1" dirty="0">
                <a:solidFill>
                  <a:srgbClr val="00B4B4"/>
                </a:solidFill>
              </a:rPr>
              <a:t>Credit Card – </a:t>
            </a:r>
            <a:r>
              <a:rPr lang="en-US" sz="1700" dirty="0"/>
              <a:t>tracks credit card purchases bills and payments</a:t>
            </a:r>
          </a:p>
          <a:p>
            <a:pPr marL="228600">
              <a:spcBef>
                <a:spcPts val="300"/>
              </a:spcBef>
              <a:spcAft>
                <a:spcPts val="300"/>
              </a:spcAft>
            </a:pPr>
            <a:r>
              <a:rPr lang="en-US" sz="1700" b="1" dirty="0">
                <a:solidFill>
                  <a:srgbClr val="00B4B4"/>
                </a:solidFill>
              </a:rPr>
              <a:t>Current Liability – </a:t>
            </a:r>
            <a:r>
              <a:rPr lang="en-US" sz="1700" dirty="0"/>
              <a:t>Liabilities scheduled to be paid within one year such as payroll and sales liabilities</a:t>
            </a:r>
          </a:p>
          <a:p>
            <a:pPr marL="228600">
              <a:spcBef>
                <a:spcPts val="300"/>
              </a:spcBef>
              <a:spcAft>
                <a:spcPts val="300"/>
              </a:spcAft>
            </a:pPr>
            <a:r>
              <a:rPr lang="en-US" sz="1700" b="1" dirty="0">
                <a:solidFill>
                  <a:srgbClr val="00B4B4"/>
                </a:solidFill>
              </a:rPr>
              <a:t>Long Term Liability – </a:t>
            </a:r>
            <a:r>
              <a:rPr lang="en-US" sz="1700" dirty="0"/>
              <a:t>Liabilities scheduled to be paid over periods longer than a year such as mortgages, bank loans, etc. </a:t>
            </a:r>
          </a:p>
          <a:p>
            <a:pPr marL="228600">
              <a:spcBef>
                <a:spcPts val="300"/>
              </a:spcBef>
              <a:spcAft>
                <a:spcPts val="300"/>
              </a:spcAft>
            </a:pPr>
            <a:r>
              <a:rPr lang="en-US" sz="1700" b="1" dirty="0">
                <a:solidFill>
                  <a:srgbClr val="00B4B4"/>
                </a:solidFill>
              </a:rPr>
              <a:t>Owner’s Equity – </a:t>
            </a:r>
            <a:r>
              <a:rPr lang="en-US" sz="1700" dirty="0"/>
              <a:t>Tracks owners investments and withdrawals in the business</a:t>
            </a:r>
          </a:p>
        </p:txBody>
      </p:sp>
    </p:spTree>
    <p:extLst>
      <p:ext uri="{BB962C8B-B14F-4D97-AF65-F5344CB8AC3E}">
        <p14:creationId xmlns:p14="http://schemas.microsoft.com/office/powerpoint/2010/main" val="245674564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4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Account Types in QuickBooks</a:t>
            </a:r>
          </a:p>
        </p:txBody>
      </p:sp>
      <p:sp>
        <p:nvSpPr>
          <p:cNvPr id="6" name="TextBox 5">
            <a:extLst>
              <a:ext uri="{FF2B5EF4-FFF2-40B4-BE49-F238E27FC236}">
                <a16:creationId xmlns:a16="http://schemas.microsoft.com/office/drawing/2014/main" id="{79B9816B-8B8B-4C0E-8E3D-5D0F69D229C9}"/>
              </a:ext>
            </a:extLst>
          </p:cNvPr>
          <p:cNvSpPr txBox="1"/>
          <p:nvPr/>
        </p:nvSpPr>
        <p:spPr>
          <a:xfrm>
            <a:off x="599703" y="1531120"/>
            <a:ext cx="10989419" cy="4170372"/>
          </a:xfrm>
          <a:prstGeom prst="rect">
            <a:avLst/>
          </a:prstGeom>
          <a:noFill/>
        </p:spPr>
        <p:txBody>
          <a:bodyPr wrap="square">
            <a:spAutoFit/>
          </a:bodyPr>
          <a:lstStyle/>
          <a:p>
            <a:pPr>
              <a:spcBef>
                <a:spcPts val="300"/>
              </a:spcBef>
              <a:spcAft>
                <a:spcPts val="300"/>
              </a:spcAft>
            </a:pPr>
            <a:r>
              <a:rPr lang="en-US" sz="2400" b="1" dirty="0"/>
              <a:t>Profit and Loss Accounts</a:t>
            </a:r>
          </a:p>
          <a:p>
            <a:pPr marL="228600">
              <a:spcBef>
                <a:spcPts val="300"/>
              </a:spcBef>
              <a:spcAft>
                <a:spcPts val="300"/>
              </a:spcAft>
            </a:pPr>
            <a:r>
              <a:rPr lang="en-US" sz="2400" b="1" dirty="0">
                <a:solidFill>
                  <a:srgbClr val="00B4B4"/>
                </a:solidFill>
              </a:rPr>
              <a:t>Income – </a:t>
            </a:r>
            <a:r>
              <a:rPr lang="en-US" sz="2400" dirty="0"/>
              <a:t>tracks money coming into the business</a:t>
            </a:r>
          </a:p>
          <a:p>
            <a:pPr marL="228600">
              <a:spcBef>
                <a:spcPts val="300"/>
              </a:spcBef>
              <a:spcAft>
                <a:spcPts val="300"/>
              </a:spcAft>
            </a:pPr>
            <a:r>
              <a:rPr lang="en-US" sz="2400" b="1" dirty="0">
                <a:solidFill>
                  <a:srgbClr val="00B4B4"/>
                </a:solidFill>
              </a:rPr>
              <a:t>Accounts Receivable – </a:t>
            </a:r>
            <a:r>
              <a:rPr lang="en-US" sz="2400" dirty="0"/>
              <a:t>Money received for something other than normal business operations such as interest income</a:t>
            </a:r>
          </a:p>
          <a:p>
            <a:pPr marL="228600">
              <a:spcBef>
                <a:spcPts val="300"/>
              </a:spcBef>
              <a:spcAft>
                <a:spcPts val="300"/>
              </a:spcAft>
            </a:pPr>
            <a:r>
              <a:rPr lang="en-US" sz="2400" b="1" dirty="0">
                <a:solidFill>
                  <a:srgbClr val="00B4B4"/>
                </a:solidFill>
              </a:rPr>
              <a:t>Expense – </a:t>
            </a:r>
            <a:r>
              <a:rPr lang="en-US" sz="2400" dirty="0"/>
              <a:t>tracks money going out of the business for expenses and purchases</a:t>
            </a:r>
          </a:p>
          <a:p>
            <a:pPr marL="228600">
              <a:spcBef>
                <a:spcPts val="300"/>
              </a:spcBef>
              <a:spcAft>
                <a:spcPts val="300"/>
              </a:spcAft>
            </a:pPr>
            <a:r>
              <a:rPr lang="en-US" sz="2400" b="1" dirty="0">
                <a:solidFill>
                  <a:srgbClr val="00B4B4"/>
                </a:solidFill>
              </a:rPr>
              <a:t>Other Expense – </a:t>
            </a:r>
            <a:r>
              <a:rPr lang="en-US" sz="2400" dirty="0"/>
              <a:t>tracks money spent on items other than normal business expenses such as corporate tax</a:t>
            </a:r>
          </a:p>
          <a:p>
            <a:pPr marL="228600">
              <a:spcBef>
                <a:spcPts val="300"/>
              </a:spcBef>
              <a:spcAft>
                <a:spcPts val="300"/>
              </a:spcAft>
            </a:pPr>
            <a:r>
              <a:rPr lang="en-US" sz="2400" b="1" dirty="0">
                <a:solidFill>
                  <a:srgbClr val="00B4B4"/>
                </a:solidFill>
              </a:rPr>
              <a:t>Cost of Goods Sold – </a:t>
            </a:r>
            <a:r>
              <a:rPr lang="en-US" sz="2400" dirty="0"/>
              <a:t>the cost of goods and materials held in inventory and then sold. This can also be used to track the sales on non-inventory items like supplies and materials for a contractor</a:t>
            </a:r>
          </a:p>
        </p:txBody>
      </p:sp>
    </p:spTree>
    <p:extLst>
      <p:ext uri="{BB962C8B-B14F-4D97-AF65-F5344CB8AC3E}">
        <p14:creationId xmlns:p14="http://schemas.microsoft.com/office/powerpoint/2010/main" val="37454759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Chart of Accounts – Add an Account demo</a:t>
            </a:r>
          </a:p>
        </p:txBody>
      </p:sp>
    </p:spTree>
    <p:extLst>
      <p:ext uri="{BB962C8B-B14F-4D97-AF65-F5344CB8AC3E}">
        <p14:creationId xmlns:p14="http://schemas.microsoft.com/office/powerpoint/2010/main" val="1700378491"/>
      </p:ext>
    </p:extLst>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26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#2…Lesson 5</a:t>
            </a:r>
          </a:p>
        </p:txBody>
      </p:sp>
      <p:grpSp>
        <p:nvGrpSpPr>
          <p:cNvPr id="2" name="Group 1">
            <a:extLst>
              <a:ext uri="{FF2B5EF4-FFF2-40B4-BE49-F238E27FC236}">
                <a16:creationId xmlns:a16="http://schemas.microsoft.com/office/drawing/2014/main" id="{7DF9663E-9DA8-498F-AAB5-DE4CD7303BB6}"/>
              </a:ext>
            </a:extLst>
          </p:cNvPr>
          <p:cNvGrpSpPr/>
          <p:nvPr/>
        </p:nvGrpSpPr>
        <p:grpSpPr>
          <a:xfrm>
            <a:off x="569406" y="1580535"/>
            <a:ext cx="5333796" cy="1554359"/>
            <a:chOff x="569406" y="1580535"/>
            <a:chExt cx="5333796" cy="1554359"/>
          </a:xfrm>
        </p:grpSpPr>
        <p:sp>
          <p:nvSpPr>
            <p:cNvPr id="4" name="Rectangle 3">
              <a:extLst>
                <a:ext uri="{FF2B5EF4-FFF2-40B4-BE49-F238E27FC236}">
                  <a16:creationId xmlns:a16="http://schemas.microsoft.com/office/drawing/2014/main" id="{C62E04E4-FF76-4879-9693-597D7A2FD66C}"/>
                </a:ext>
              </a:extLst>
            </p:cNvPr>
            <p:cNvSpPr/>
            <p:nvPr/>
          </p:nvSpPr>
          <p:spPr>
            <a:xfrm>
              <a:off x="569406" y="1580535"/>
              <a:ext cx="5333796" cy="155435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5" name="TextBox 4">
              <a:extLst>
                <a:ext uri="{FF2B5EF4-FFF2-40B4-BE49-F238E27FC236}">
                  <a16:creationId xmlns:a16="http://schemas.microsoft.com/office/drawing/2014/main" id="{78B3DF47-8E9E-42EE-BC2C-9E82E8272CCD}"/>
                </a:ext>
              </a:extLst>
            </p:cNvPr>
            <p:cNvSpPr txBox="1"/>
            <p:nvPr/>
          </p:nvSpPr>
          <p:spPr>
            <a:xfrm>
              <a:off x="821260" y="1972994"/>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01</a:t>
              </a:r>
            </a:p>
          </p:txBody>
        </p:sp>
        <p:cxnSp>
          <p:nvCxnSpPr>
            <p:cNvPr id="7" name="Straight Connector 6">
              <a:extLst>
                <a:ext uri="{FF2B5EF4-FFF2-40B4-BE49-F238E27FC236}">
                  <a16:creationId xmlns:a16="http://schemas.microsoft.com/office/drawing/2014/main" id="{3E7FC467-BA9F-490B-BB42-D35247430B48}"/>
                </a:ext>
              </a:extLst>
            </p:cNvPr>
            <p:cNvCxnSpPr>
              <a:cxnSpLocks/>
            </p:cNvCxnSpPr>
            <p:nvPr/>
          </p:nvCxnSpPr>
          <p:spPr>
            <a:xfrm>
              <a:off x="1941534" y="1786970"/>
              <a:ext cx="0" cy="11414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5432FDF-A07D-47A5-B0A8-65F0DA0D4C34}"/>
                </a:ext>
              </a:extLst>
            </p:cNvPr>
            <p:cNvSpPr txBox="1"/>
            <p:nvPr/>
          </p:nvSpPr>
          <p:spPr>
            <a:xfrm>
              <a:off x="2198694" y="1849883"/>
              <a:ext cx="3538223" cy="1015663"/>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Add a </a:t>
              </a:r>
              <a:r>
                <a:rPr lang="en-US" sz="2000" spc="-20" dirty="0" err="1"/>
                <a:t>Chequing</a:t>
              </a:r>
              <a:r>
                <a:rPr lang="en-US" sz="2000" spc="-20" dirty="0"/>
                <a:t> account called Community Credit Union </a:t>
              </a:r>
              <a:r>
                <a:rPr lang="en-US" sz="2000" spc="-20" dirty="0" err="1"/>
                <a:t>Chequing</a:t>
              </a:r>
              <a:r>
                <a:rPr lang="en-US" sz="2000" spc="-20" dirty="0"/>
                <a:t>.</a:t>
              </a:r>
            </a:p>
          </p:txBody>
        </p:sp>
      </p:grpSp>
      <p:grpSp>
        <p:nvGrpSpPr>
          <p:cNvPr id="6" name="Group 5">
            <a:extLst>
              <a:ext uri="{FF2B5EF4-FFF2-40B4-BE49-F238E27FC236}">
                <a16:creationId xmlns:a16="http://schemas.microsoft.com/office/drawing/2014/main" id="{2DCC766B-0BEC-4107-81FF-A4A38A9079AE}"/>
              </a:ext>
            </a:extLst>
          </p:cNvPr>
          <p:cNvGrpSpPr/>
          <p:nvPr/>
        </p:nvGrpSpPr>
        <p:grpSpPr>
          <a:xfrm>
            <a:off x="6285623" y="1580535"/>
            <a:ext cx="5333796" cy="1554359"/>
            <a:chOff x="6285623" y="1580535"/>
            <a:chExt cx="5333796" cy="1554359"/>
          </a:xfrm>
        </p:grpSpPr>
        <p:sp>
          <p:nvSpPr>
            <p:cNvPr id="42" name="Rectangle 41">
              <a:extLst>
                <a:ext uri="{FF2B5EF4-FFF2-40B4-BE49-F238E27FC236}">
                  <a16:creationId xmlns:a16="http://schemas.microsoft.com/office/drawing/2014/main" id="{D8E2F153-DCD0-4100-AB77-0D4E878DE75E}"/>
                </a:ext>
              </a:extLst>
            </p:cNvPr>
            <p:cNvSpPr/>
            <p:nvPr/>
          </p:nvSpPr>
          <p:spPr>
            <a:xfrm>
              <a:off x="6285623" y="1580535"/>
              <a:ext cx="5333796" cy="155435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43" name="TextBox 42">
              <a:extLst>
                <a:ext uri="{FF2B5EF4-FFF2-40B4-BE49-F238E27FC236}">
                  <a16:creationId xmlns:a16="http://schemas.microsoft.com/office/drawing/2014/main" id="{D0EAE168-9A40-4BF1-BDDF-D3053BDB51AF}"/>
                </a:ext>
              </a:extLst>
            </p:cNvPr>
            <p:cNvSpPr txBox="1"/>
            <p:nvPr/>
          </p:nvSpPr>
          <p:spPr>
            <a:xfrm>
              <a:off x="6537477" y="1972994"/>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02</a:t>
              </a:r>
            </a:p>
          </p:txBody>
        </p:sp>
        <p:cxnSp>
          <p:nvCxnSpPr>
            <p:cNvPr id="44" name="Straight Connector 43">
              <a:extLst>
                <a:ext uri="{FF2B5EF4-FFF2-40B4-BE49-F238E27FC236}">
                  <a16:creationId xmlns:a16="http://schemas.microsoft.com/office/drawing/2014/main" id="{97BA0604-F188-43FE-8436-77ECB4719041}"/>
                </a:ext>
              </a:extLst>
            </p:cNvPr>
            <p:cNvCxnSpPr>
              <a:cxnSpLocks/>
            </p:cNvCxnSpPr>
            <p:nvPr/>
          </p:nvCxnSpPr>
          <p:spPr>
            <a:xfrm>
              <a:off x="7657751" y="1786970"/>
              <a:ext cx="0" cy="11414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621F134-CB07-4B76-B5BF-15BE6B13ECAF}"/>
                </a:ext>
              </a:extLst>
            </p:cNvPr>
            <p:cNvSpPr txBox="1"/>
            <p:nvPr/>
          </p:nvSpPr>
          <p:spPr>
            <a:xfrm>
              <a:off x="7914911" y="1849883"/>
              <a:ext cx="3538223" cy="1015663"/>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Add an expense account for Legal Fees. Make it a subaccount of Legal and Professional Fees.</a:t>
              </a:r>
            </a:p>
          </p:txBody>
        </p:sp>
      </p:grpSp>
      <p:grpSp>
        <p:nvGrpSpPr>
          <p:cNvPr id="12" name="Group 11">
            <a:extLst>
              <a:ext uri="{FF2B5EF4-FFF2-40B4-BE49-F238E27FC236}">
                <a16:creationId xmlns:a16="http://schemas.microsoft.com/office/drawing/2014/main" id="{5F86DDC2-0D09-40E3-AD4E-B7EBFE8170A5}"/>
              </a:ext>
            </a:extLst>
          </p:cNvPr>
          <p:cNvGrpSpPr/>
          <p:nvPr/>
        </p:nvGrpSpPr>
        <p:grpSpPr>
          <a:xfrm>
            <a:off x="6285623" y="3401326"/>
            <a:ext cx="5333796" cy="2219456"/>
            <a:chOff x="6285623" y="3401326"/>
            <a:chExt cx="5333796" cy="2219456"/>
          </a:xfrm>
        </p:grpSpPr>
        <p:sp>
          <p:nvSpPr>
            <p:cNvPr id="50" name="Rectangle 49">
              <a:extLst>
                <a:ext uri="{FF2B5EF4-FFF2-40B4-BE49-F238E27FC236}">
                  <a16:creationId xmlns:a16="http://schemas.microsoft.com/office/drawing/2014/main" id="{1D651CCC-1D77-4DA8-B26D-5EB56BDBC160}"/>
                </a:ext>
              </a:extLst>
            </p:cNvPr>
            <p:cNvSpPr/>
            <p:nvPr/>
          </p:nvSpPr>
          <p:spPr>
            <a:xfrm>
              <a:off x="6285623" y="3401326"/>
              <a:ext cx="5333796" cy="2219456"/>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51" name="TextBox 50">
              <a:extLst>
                <a:ext uri="{FF2B5EF4-FFF2-40B4-BE49-F238E27FC236}">
                  <a16:creationId xmlns:a16="http://schemas.microsoft.com/office/drawing/2014/main" id="{C3D4FBB5-C346-4E8E-BE59-8BEB344A76B4}"/>
                </a:ext>
              </a:extLst>
            </p:cNvPr>
            <p:cNvSpPr txBox="1"/>
            <p:nvPr/>
          </p:nvSpPr>
          <p:spPr>
            <a:xfrm>
              <a:off x="6537477" y="4126334"/>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04</a:t>
              </a:r>
            </a:p>
          </p:txBody>
        </p:sp>
        <p:cxnSp>
          <p:nvCxnSpPr>
            <p:cNvPr id="52" name="Straight Connector 51">
              <a:extLst>
                <a:ext uri="{FF2B5EF4-FFF2-40B4-BE49-F238E27FC236}">
                  <a16:creationId xmlns:a16="http://schemas.microsoft.com/office/drawing/2014/main" id="{B029D4C4-85BC-4ABD-B164-92F48BFEB727}"/>
                </a:ext>
              </a:extLst>
            </p:cNvPr>
            <p:cNvCxnSpPr>
              <a:cxnSpLocks/>
            </p:cNvCxnSpPr>
            <p:nvPr/>
          </p:nvCxnSpPr>
          <p:spPr>
            <a:xfrm>
              <a:off x="7657751" y="3840912"/>
              <a:ext cx="0" cy="1340285"/>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47FE61E6-7620-44EF-90BE-202D5341BF6C}"/>
                </a:ext>
              </a:extLst>
            </p:cNvPr>
            <p:cNvSpPr txBox="1"/>
            <p:nvPr/>
          </p:nvSpPr>
          <p:spPr>
            <a:xfrm>
              <a:off x="7914911" y="3695446"/>
              <a:ext cx="3538223" cy="1631216"/>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You’re taking a loan out to purchase the vehicle. Create a loan account. You’ve agreed to a 5-year term on the loan. (Tip: don’t enter an amount)</a:t>
              </a:r>
            </a:p>
          </p:txBody>
        </p:sp>
      </p:grpSp>
      <p:grpSp>
        <p:nvGrpSpPr>
          <p:cNvPr id="9" name="Group 8">
            <a:extLst>
              <a:ext uri="{FF2B5EF4-FFF2-40B4-BE49-F238E27FC236}">
                <a16:creationId xmlns:a16="http://schemas.microsoft.com/office/drawing/2014/main" id="{3E290BDD-340C-4996-B3E6-FF5F8F47652B}"/>
              </a:ext>
            </a:extLst>
          </p:cNvPr>
          <p:cNvGrpSpPr/>
          <p:nvPr/>
        </p:nvGrpSpPr>
        <p:grpSpPr>
          <a:xfrm>
            <a:off x="569406" y="3401326"/>
            <a:ext cx="5333796" cy="2219456"/>
            <a:chOff x="569406" y="3401326"/>
            <a:chExt cx="5333796" cy="2219456"/>
          </a:xfrm>
        </p:grpSpPr>
        <p:grpSp>
          <p:nvGrpSpPr>
            <p:cNvPr id="53" name="Group 52">
              <a:extLst>
                <a:ext uri="{FF2B5EF4-FFF2-40B4-BE49-F238E27FC236}">
                  <a16:creationId xmlns:a16="http://schemas.microsoft.com/office/drawing/2014/main" id="{F5E1A78C-432C-4EC0-9E5D-6D5857A9A6B9}"/>
                </a:ext>
              </a:extLst>
            </p:cNvPr>
            <p:cNvGrpSpPr/>
            <p:nvPr/>
          </p:nvGrpSpPr>
          <p:grpSpPr>
            <a:xfrm>
              <a:off x="569406" y="3401326"/>
              <a:ext cx="5333796" cy="2219456"/>
              <a:chOff x="569406" y="1544441"/>
              <a:chExt cx="5333796" cy="1825060"/>
            </a:xfrm>
          </p:grpSpPr>
          <p:sp>
            <p:nvSpPr>
              <p:cNvPr id="55" name="Rectangle 54">
                <a:extLst>
                  <a:ext uri="{FF2B5EF4-FFF2-40B4-BE49-F238E27FC236}">
                    <a16:creationId xmlns:a16="http://schemas.microsoft.com/office/drawing/2014/main" id="{7FCDE285-6D11-48B4-872A-5F3D1B1D4276}"/>
                  </a:ext>
                </a:extLst>
              </p:cNvPr>
              <p:cNvSpPr/>
              <p:nvPr/>
            </p:nvSpPr>
            <p:spPr>
              <a:xfrm>
                <a:off x="569406" y="1544441"/>
                <a:ext cx="5333796" cy="182506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56" name="TextBox 55">
                <a:extLst>
                  <a:ext uri="{FF2B5EF4-FFF2-40B4-BE49-F238E27FC236}">
                    <a16:creationId xmlns:a16="http://schemas.microsoft.com/office/drawing/2014/main" id="{84FA96AB-A784-4EC5-A6C1-C2E2DC06EB4C}"/>
                  </a:ext>
                </a:extLst>
              </p:cNvPr>
              <p:cNvSpPr txBox="1"/>
              <p:nvPr/>
            </p:nvSpPr>
            <p:spPr>
              <a:xfrm>
                <a:off x="821260" y="2072251"/>
                <a:ext cx="995014" cy="632712"/>
              </a:xfrm>
              <a:prstGeom prst="rect">
                <a:avLst/>
              </a:prstGeom>
              <a:noFill/>
            </p:spPr>
            <p:txBody>
              <a:bodyPr wrap="square">
                <a:spAutoFit/>
              </a:bodyPr>
              <a:lstStyle/>
              <a:p>
                <a:pPr algn="ctr">
                  <a:spcBef>
                    <a:spcPts val="400"/>
                  </a:spcBef>
                  <a:spcAft>
                    <a:spcPts val="400"/>
                  </a:spcAft>
                </a:pPr>
                <a:r>
                  <a:rPr lang="en-US" sz="4400" b="1" dirty="0">
                    <a:solidFill>
                      <a:srgbClr val="00B4B4"/>
                    </a:solidFill>
                  </a:rPr>
                  <a:t>03</a:t>
                </a:r>
              </a:p>
            </p:txBody>
          </p:sp>
        </p:grpSp>
        <p:sp>
          <p:nvSpPr>
            <p:cNvPr id="54" name="TextBox 53">
              <a:extLst>
                <a:ext uri="{FF2B5EF4-FFF2-40B4-BE49-F238E27FC236}">
                  <a16:creationId xmlns:a16="http://schemas.microsoft.com/office/drawing/2014/main" id="{F83450E5-BF96-4CB4-9841-8F6D0DF862FD}"/>
                </a:ext>
              </a:extLst>
            </p:cNvPr>
            <p:cNvSpPr txBox="1"/>
            <p:nvPr/>
          </p:nvSpPr>
          <p:spPr>
            <a:xfrm>
              <a:off x="2198694" y="3541558"/>
              <a:ext cx="3538223" cy="1938992"/>
            </a:xfrm>
            <a:prstGeom prst="rect">
              <a:avLst/>
            </a:prstGeom>
            <a:noFill/>
          </p:spPr>
          <p:txBody>
            <a:bodyPr wrap="square">
              <a:spAutoFit/>
            </a:bodyPr>
            <a:lstStyle/>
            <a:p>
              <a:pPr marL="0" lvl="2" defTabSz="456727">
                <a:spcBef>
                  <a:spcPts val="100"/>
                </a:spcBef>
                <a:spcAft>
                  <a:spcPts val="100"/>
                </a:spcAft>
                <a:buSzPct val="90000"/>
                <a:defRPr/>
              </a:pPr>
              <a:r>
                <a:rPr lang="en-US" sz="2000" spc="-20" dirty="0"/>
                <a:t>Your company purchased a new vehicle. Create an account to record the original cost and your accountant needs an account to track depreciation. (Tip: don’t enter an amount)</a:t>
              </a:r>
            </a:p>
          </p:txBody>
        </p:sp>
        <p:cxnSp>
          <p:nvCxnSpPr>
            <p:cNvPr id="34" name="Straight Connector 33">
              <a:extLst>
                <a:ext uri="{FF2B5EF4-FFF2-40B4-BE49-F238E27FC236}">
                  <a16:creationId xmlns:a16="http://schemas.microsoft.com/office/drawing/2014/main" id="{CD5440CF-4688-44CE-A318-E230D97C0AA0}"/>
                </a:ext>
              </a:extLst>
            </p:cNvPr>
            <p:cNvCxnSpPr>
              <a:cxnSpLocks/>
            </p:cNvCxnSpPr>
            <p:nvPr/>
          </p:nvCxnSpPr>
          <p:spPr>
            <a:xfrm>
              <a:off x="1941534" y="3840912"/>
              <a:ext cx="0" cy="1340285"/>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5790441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829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#3…Lesson 5</a:t>
            </a:r>
          </a:p>
        </p:txBody>
      </p:sp>
      <p:grpSp>
        <p:nvGrpSpPr>
          <p:cNvPr id="13" name="Group 12">
            <a:extLst>
              <a:ext uri="{FF2B5EF4-FFF2-40B4-BE49-F238E27FC236}">
                <a16:creationId xmlns:a16="http://schemas.microsoft.com/office/drawing/2014/main" id="{8957A317-B852-4E09-A3EC-BE200BA1CB40}"/>
              </a:ext>
            </a:extLst>
          </p:cNvPr>
          <p:cNvGrpSpPr/>
          <p:nvPr/>
        </p:nvGrpSpPr>
        <p:grpSpPr>
          <a:xfrm>
            <a:off x="982663" y="1858317"/>
            <a:ext cx="10223499" cy="3243977"/>
            <a:chOff x="838200" y="1727200"/>
            <a:chExt cx="10223499" cy="3243977"/>
          </a:xfrm>
        </p:grpSpPr>
        <p:grpSp>
          <p:nvGrpSpPr>
            <p:cNvPr id="9" name="Group 8">
              <a:extLst>
                <a:ext uri="{FF2B5EF4-FFF2-40B4-BE49-F238E27FC236}">
                  <a16:creationId xmlns:a16="http://schemas.microsoft.com/office/drawing/2014/main" id="{E56E849D-B658-4351-856B-00DFD6246EE1}"/>
                </a:ext>
              </a:extLst>
            </p:cNvPr>
            <p:cNvGrpSpPr/>
            <p:nvPr/>
          </p:nvGrpSpPr>
          <p:grpSpPr>
            <a:xfrm>
              <a:off x="838200" y="1727200"/>
              <a:ext cx="8823325" cy="723900"/>
              <a:chOff x="838200" y="1727200"/>
              <a:chExt cx="8823325" cy="723900"/>
            </a:xfrm>
          </p:grpSpPr>
          <p:sp>
            <p:nvSpPr>
              <p:cNvPr id="25" name="TextBox 24">
                <a:extLst>
                  <a:ext uri="{FF2B5EF4-FFF2-40B4-BE49-F238E27FC236}">
                    <a16:creationId xmlns:a16="http://schemas.microsoft.com/office/drawing/2014/main" id="{DC950979-00CF-4476-81E2-612048977663}"/>
                  </a:ext>
                </a:extLst>
              </p:cNvPr>
              <p:cNvSpPr txBox="1"/>
              <p:nvPr/>
            </p:nvSpPr>
            <p:spPr>
              <a:xfrm>
                <a:off x="1730375" y="1858317"/>
                <a:ext cx="7931150" cy="523220"/>
              </a:xfrm>
              <a:prstGeom prst="rect">
                <a:avLst/>
              </a:prstGeom>
              <a:noFill/>
            </p:spPr>
            <p:txBody>
              <a:bodyPr wrap="square">
                <a:spAutoFit/>
              </a:bodyPr>
              <a:lstStyle/>
              <a:p>
                <a:pPr marL="0" lvl="1">
                  <a:spcBef>
                    <a:spcPts val="300"/>
                  </a:spcBef>
                  <a:spcAft>
                    <a:spcPts val="300"/>
                  </a:spcAft>
                  <a:defRPr/>
                </a:pPr>
                <a:r>
                  <a:rPr lang="en-US" sz="2800" dirty="0"/>
                  <a:t>Record the purchase of the vehicle. </a:t>
                </a:r>
              </a:p>
            </p:txBody>
          </p:sp>
          <p:sp>
            <p:nvSpPr>
              <p:cNvPr id="6" name="Oval 5">
                <a:extLst>
                  <a:ext uri="{FF2B5EF4-FFF2-40B4-BE49-F238E27FC236}">
                    <a16:creationId xmlns:a16="http://schemas.microsoft.com/office/drawing/2014/main" id="{3B702E6A-C058-4927-9619-432A649F66D8}"/>
                  </a:ext>
                </a:extLst>
              </p:cNvPr>
              <p:cNvSpPr/>
              <p:nvPr/>
            </p:nvSpPr>
            <p:spPr>
              <a:xfrm>
                <a:off x="838200" y="1727200"/>
                <a:ext cx="723900" cy="7239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800" dirty="0">
                    <a:solidFill>
                      <a:schemeClr val="bg1"/>
                    </a:solidFill>
                  </a:rPr>
                  <a:t>1</a:t>
                </a:r>
                <a:endParaRPr lang="en-HK" sz="2800" dirty="0">
                  <a:solidFill>
                    <a:schemeClr val="bg1"/>
                  </a:solidFill>
                </a:endParaRPr>
              </a:p>
            </p:txBody>
          </p:sp>
        </p:grpSp>
        <p:sp>
          <p:nvSpPr>
            <p:cNvPr id="29" name="TextBox 28">
              <a:extLst>
                <a:ext uri="{FF2B5EF4-FFF2-40B4-BE49-F238E27FC236}">
                  <a16:creationId xmlns:a16="http://schemas.microsoft.com/office/drawing/2014/main" id="{5882767A-BC56-4092-B0E8-975253A207E8}"/>
                </a:ext>
              </a:extLst>
            </p:cNvPr>
            <p:cNvSpPr txBox="1"/>
            <p:nvPr/>
          </p:nvSpPr>
          <p:spPr>
            <a:xfrm>
              <a:off x="1704974" y="2596168"/>
              <a:ext cx="9356725" cy="2375009"/>
            </a:xfrm>
            <a:prstGeom prst="rect">
              <a:avLst/>
            </a:prstGeom>
            <a:noFill/>
          </p:spPr>
          <p:txBody>
            <a:bodyPr wrap="square">
              <a:spAutoFit/>
            </a:bodyPr>
            <a:lstStyle/>
            <a:p>
              <a:pPr marL="292100" lvl="2" indent="-292100" defTabSz="456727">
                <a:spcBef>
                  <a:spcPts val="500"/>
                </a:spcBef>
                <a:spcAft>
                  <a:spcPts val="500"/>
                </a:spcAft>
                <a:buSzPct val="90000"/>
                <a:buFont typeface="Arial"/>
                <a:buChar char="•"/>
                <a:defRPr/>
              </a:pPr>
              <a:r>
                <a:rPr lang="en-US" sz="2800" spc="-20" dirty="0"/>
                <a:t>You purchased the vehicle for $20,000 + HST. Pay the amount of the price of the vehicle + HST less the financed amount. (see bullet #2)</a:t>
              </a:r>
            </a:p>
            <a:p>
              <a:pPr marL="292100" lvl="2" indent="-292100" defTabSz="456727">
                <a:spcBef>
                  <a:spcPts val="500"/>
                </a:spcBef>
                <a:spcAft>
                  <a:spcPts val="500"/>
                </a:spcAft>
                <a:buSzPct val="90000"/>
                <a:buFont typeface="Arial"/>
                <a:buChar char="•"/>
                <a:defRPr/>
              </a:pPr>
              <a:r>
                <a:rPr lang="en-US" sz="2800" spc="-20" dirty="0"/>
                <a:t>On the same purchase transaction record the loan amount of $15,000.</a:t>
              </a:r>
            </a:p>
          </p:txBody>
        </p:sp>
      </p:grpSp>
    </p:spTree>
    <p:extLst>
      <p:ext uri="{BB962C8B-B14F-4D97-AF65-F5344CB8AC3E}">
        <p14:creationId xmlns:p14="http://schemas.microsoft.com/office/powerpoint/2010/main" val="127642753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9199"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Getting Started in QuickBooks</a:t>
            </a:r>
          </a:p>
        </p:txBody>
      </p:sp>
      <p:sp>
        <p:nvSpPr>
          <p:cNvPr id="6" name="TextBox 5">
            <a:extLst>
              <a:ext uri="{FF2B5EF4-FFF2-40B4-BE49-F238E27FC236}">
                <a16:creationId xmlns:a16="http://schemas.microsoft.com/office/drawing/2014/main" id="{79B9816B-8B8B-4C0E-8E3D-5D0F69D229C9}"/>
              </a:ext>
            </a:extLst>
          </p:cNvPr>
          <p:cNvSpPr txBox="1"/>
          <p:nvPr/>
        </p:nvSpPr>
        <p:spPr>
          <a:xfrm>
            <a:off x="501904" y="1683520"/>
            <a:ext cx="10446182" cy="461665"/>
          </a:xfrm>
          <a:prstGeom prst="rect">
            <a:avLst/>
          </a:prstGeom>
          <a:noFill/>
        </p:spPr>
        <p:txBody>
          <a:bodyPr wrap="square">
            <a:spAutoFit/>
          </a:bodyPr>
          <a:lstStyle/>
          <a:p>
            <a:pPr>
              <a:spcBef>
                <a:spcPts val="400"/>
              </a:spcBef>
              <a:spcAft>
                <a:spcPts val="400"/>
              </a:spcAft>
            </a:pPr>
            <a:r>
              <a:rPr lang="en-US" sz="2400" dirty="0"/>
              <a:t>It’s recommended that you use the </a:t>
            </a:r>
            <a:r>
              <a:rPr lang="en-US" sz="2400" b="1" dirty="0"/>
              <a:t>Google Chrome </a:t>
            </a:r>
            <a:r>
              <a:rPr lang="en-US" sz="2400" dirty="0"/>
              <a:t>browser:</a:t>
            </a:r>
          </a:p>
        </p:txBody>
      </p:sp>
      <p:sp>
        <p:nvSpPr>
          <p:cNvPr id="21" name="TextBox 20">
            <a:extLst>
              <a:ext uri="{FF2B5EF4-FFF2-40B4-BE49-F238E27FC236}">
                <a16:creationId xmlns:a16="http://schemas.microsoft.com/office/drawing/2014/main" id="{AA1A62D0-07B4-4F1C-982A-5FCE8814257C}"/>
              </a:ext>
            </a:extLst>
          </p:cNvPr>
          <p:cNvSpPr txBox="1"/>
          <p:nvPr/>
        </p:nvSpPr>
        <p:spPr>
          <a:xfrm>
            <a:off x="501904" y="5137920"/>
            <a:ext cx="10446182" cy="707886"/>
          </a:xfrm>
          <a:prstGeom prst="rect">
            <a:avLst/>
          </a:prstGeom>
          <a:noFill/>
        </p:spPr>
        <p:txBody>
          <a:bodyPr wrap="square" anchor="b">
            <a:spAutoFit/>
          </a:bodyPr>
          <a:lstStyle/>
          <a:p>
            <a:pPr>
              <a:spcBef>
                <a:spcPts val="400"/>
              </a:spcBef>
              <a:spcAft>
                <a:spcPts val="400"/>
              </a:spcAft>
            </a:pPr>
            <a:r>
              <a:rPr lang="en-US" sz="2000" i="1" dirty="0">
                <a:solidFill>
                  <a:schemeClr val="tx2"/>
                </a:solidFill>
              </a:rPr>
              <a:t>Note: You can use Mozilla Firefox. Internet Explorer and Safari are not fully supported (they can still be used but not all features are fully supported)</a:t>
            </a:r>
          </a:p>
        </p:txBody>
      </p:sp>
      <p:grpSp>
        <p:nvGrpSpPr>
          <p:cNvPr id="11" name="Group 10">
            <a:extLst>
              <a:ext uri="{FF2B5EF4-FFF2-40B4-BE49-F238E27FC236}">
                <a16:creationId xmlns:a16="http://schemas.microsoft.com/office/drawing/2014/main" id="{74B9582D-FDBC-4F3E-A95D-F6F8AC5BC4C6}"/>
              </a:ext>
            </a:extLst>
          </p:cNvPr>
          <p:cNvGrpSpPr/>
          <p:nvPr/>
        </p:nvGrpSpPr>
        <p:grpSpPr>
          <a:xfrm>
            <a:off x="688974" y="2369965"/>
            <a:ext cx="2543176" cy="2543176"/>
            <a:chOff x="898524" y="2363614"/>
            <a:chExt cx="2543176" cy="2543176"/>
          </a:xfrm>
        </p:grpSpPr>
        <p:sp>
          <p:nvSpPr>
            <p:cNvPr id="2" name="Oval 1">
              <a:extLst>
                <a:ext uri="{FF2B5EF4-FFF2-40B4-BE49-F238E27FC236}">
                  <a16:creationId xmlns:a16="http://schemas.microsoft.com/office/drawing/2014/main" id="{2FC803F0-B43A-49A7-B147-EB7E3EDDDF50}"/>
                </a:ext>
              </a:extLst>
            </p:cNvPr>
            <p:cNvSpPr/>
            <p:nvPr/>
          </p:nvSpPr>
          <p:spPr>
            <a:xfrm>
              <a:off x="898524" y="2363614"/>
              <a:ext cx="2543176" cy="2543176"/>
            </a:xfrm>
            <a:prstGeom prst="ellipse">
              <a:avLst/>
            </a:prstGeom>
            <a:solidFill>
              <a:schemeClr val="accent1">
                <a:lumMod val="20000"/>
                <a:lumOff val="80000"/>
                <a:alpha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27" name="TextBox 26">
              <a:extLst>
                <a:ext uri="{FF2B5EF4-FFF2-40B4-BE49-F238E27FC236}">
                  <a16:creationId xmlns:a16="http://schemas.microsoft.com/office/drawing/2014/main" id="{38CB631D-D949-4415-AFD5-3CEA16FB4DA9}"/>
                </a:ext>
              </a:extLst>
            </p:cNvPr>
            <p:cNvSpPr txBox="1"/>
            <p:nvPr/>
          </p:nvSpPr>
          <p:spPr>
            <a:xfrm>
              <a:off x="1114424" y="3127371"/>
              <a:ext cx="2111376" cy="1015663"/>
            </a:xfrm>
            <a:prstGeom prst="rect">
              <a:avLst/>
            </a:prstGeom>
            <a:noFill/>
          </p:spPr>
          <p:txBody>
            <a:bodyPr wrap="square">
              <a:spAutoFit/>
            </a:bodyPr>
            <a:lstStyle/>
            <a:p>
              <a:pPr algn="ctr">
                <a:spcBef>
                  <a:spcPts val="400"/>
                </a:spcBef>
                <a:spcAft>
                  <a:spcPts val="400"/>
                </a:spcAft>
              </a:pPr>
              <a:r>
                <a:rPr lang="en-US" sz="2000" dirty="0"/>
                <a:t>Intuit develops QuickBooks for use with Chrome</a:t>
              </a:r>
            </a:p>
          </p:txBody>
        </p:sp>
      </p:grpSp>
      <p:grpSp>
        <p:nvGrpSpPr>
          <p:cNvPr id="10" name="Group 9">
            <a:extLst>
              <a:ext uri="{FF2B5EF4-FFF2-40B4-BE49-F238E27FC236}">
                <a16:creationId xmlns:a16="http://schemas.microsoft.com/office/drawing/2014/main" id="{8BDF9B56-517F-4A63-BB14-2109D9A0808F}"/>
              </a:ext>
            </a:extLst>
          </p:cNvPr>
          <p:cNvGrpSpPr/>
          <p:nvPr/>
        </p:nvGrpSpPr>
        <p:grpSpPr>
          <a:xfrm>
            <a:off x="3444874" y="2369965"/>
            <a:ext cx="2543176" cy="2543176"/>
            <a:chOff x="3514724" y="2363614"/>
            <a:chExt cx="2543176" cy="2543176"/>
          </a:xfrm>
        </p:grpSpPr>
        <p:sp>
          <p:nvSpPr>
            <p:cNvPr id="24" name="Oval 23">
              <a:extLst>
                <a:ext uri="{FF2B5EF4-FFF2-40B4-BE49-F238E27FC236}">
                  <a16:creationId xmlns:a16="http://schemas.microsoft.com/office/drawing/2014/main" id="{07133772-1792-4487-88B1-21A31D609B30}"/>
                </a:ext>
              </a:extLst>
            </p:cNvPr>
            <p:cNvSpPr/>
            <p:nvPr/>
          </p:nvSpPr>
          <p:spPr>
            <a:xfrm>
              <a:off x="3514724" y="2363614"/>
              <a:ext cx="2543176" cy="2543176"/>
            </a:xfrm>
            <a:prstGeom prst="ellipse">
              <a:avLst/>
            </a:prstGeom>
            <a:solidFill>
              <a:schemeClr val="accent2">
                <a:lumMod val="20000"/>
                <a:lumOff val="80000"/>
                <a:alpha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29" name="TextBox 28">
              <a:extLst>
                <a:ext uri="{FF2B5EF4-FFF2-40B4-BE49-F238E27FC236}">
                  <a16:creationId xmlns:a16="http://schemas.microsoft.com/office/drawing/2014/main" id="{5363848E-86AE-494A-91E2-AF45AD774CF6}"/>
                </a:ext>
              </a:extLst>
            </p:cNvPr>
            <p:cNvSpPr txBox="1"/>
            <p:nvPr/>
          </p:nvSpPr>
          <p:spPr>
            <a:xfrm>
              <a:off x="3730624" y="2973483"/>
              <a:ext cx="2111376" cy="1323439"/>
            </a:xfrm>
            <a:prstGeom prst="rect">
              <a:avLst/>
            </a:prstGeom>
            <a:noFill/>
          </p:spPr>
          <p:txBody>
            <a:bodyPr wrap="square">
              <a:spAutoFit/>
            </a:bodyPr>
            <a:lstStyle/>
            <a:p>
              <a:pPr algn="ctr">
                <a:spcBef>
                  <a:spcPts val="400"/>
                </a:spcBef>
                <a:spcAft>
                  <a:spcPts val="400"/>
                </a:spcAft>
              </a:pPr>
              <a:r>
                <a:rPr lang="en-US" sz="2000" dirty="0"/>
                <a:t>Chrome can be used on both Mac and Windows platforms</a:t>
              </a:r>
            </a:p>
          </p:txBody>
        </p:sp>
      </p:grpSp>
      <p:grpSp>
        <p:nvGrpSpPr>
          <p:cNvPr id="9" name="Group 8">
            <a:extLst>
              <a:ext uri="{FF2B5EF4-FFF2-40B4-BE49-F238E27FC236}">
                <a16:creationId xmlns:a16="http://schemas.microsoft.com/office/drawing/2014/main" id="{F7BB5FE1-E6EC-4560-A770-8EFDCC145007}"/>
              </a:ext>
            </a:extLst>
          </p:cNvPr>
          <p:cNvGrpSpPr/>
          <p:nvPr/>
        </p:nvGrpSpPr>
        <p:grpSpPr>
          <a:xfrm>
            <a:off x="6200774" y="2369965"/>
            <a:ext cx="2543176" cy="2543176"/>
            <a:chOff x="6130924" y="2363614"/>
            <a:chExt cx="2543176" cy="2543176"/>
          </a:xfrm>
        </p:grpSpPr>
        <p:sp>
          <p:nvSpPr>
            <p:cNvPr id="25" name="Oval 24">
              <a:extLst>
                <a:ext uri="{FF2B5EF4-FFF2-40B4-BE49-F238E27FC236}">
                  <a16:creationId xmlns:a16="http://schemas.microsoft.com/office/drawing/2014/main" id="{20448819-7376-4BE5-976D-EE7B4160353D}"/>
                </a:ext>
              </a:extLst>
            </p:cNvPr>
            <p:cNvSpPr/>
            <p:nvPr/>
          </p:nvSpPr>
          <p:spPr>
            <a:xfrm>
              <a:off x="6130924" y="2363614"/>
              <a:ext cx="2543176" cy="2543176"/>
            </a:xfrm>
            <a:prstGeom prst="ellipse">
              <a:avLst/>
            </a:prstGeom>
            <a:solidFill>
              <a:schemeClr val="accent3">
                <a:lumMod val="20000"/>
                <a:lumOff val="80000"/>
                <a:alpha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30" name="TextBox 29">
              <a:extLst>
                <a:ext uri="{FF2B5EF4-FFF2-40B4-BE49-F238E27FC236}">
                  <a16:creationId xmlns:a16="http://schemas.microsoft.com/office/drawing/2014/main" id="{122D43A9-11A1-45C0-A97E-41EEBD5537FC}"/>
                </a:ext>
              </a:extLst>
            </p:cNvPr>
            <p:cNvSpPr txBox="1"/>
            <p:nvPr/>
          </p:nvSpPr>
          <p:spPr>
            <a:xfrm>
              <a:off x="6346824" y="3127371"/>
              <a:ext cx="2111376" cy="1015663"/>
            </a:xfrm>
            <a:prstGeom prst="rect">
              <a:avLst/>
            </a:prstGeom>
            <a:noFill/>
          </p:spPr>
          <p:txBody>
            <a:bodyPr wrap="square">
              <a:spAutoFit/>
            </a:bodyPr>
            <a:lstStyle/>
            <a:p>
              <a:pPr algn="ctr">
                <a:spcBef>
                  <a:spcPts val="400"/>
                </a:spcBef>
                <a:spcAft>
                  <a:spcPts val="400"/>
                </a:spcAft>
              </a:pPr>
              <a:r>
                <a:rPr lang="en-US" sz="2000" dirty="0"/>
                <a:t>Chrome is the </a:t>
              </a:r>
              <a:r>
                <a:rPr lang="en-US" sz="2000" dirty="0" err="1"/>
                <a:t>the</a:t>
              </a:r>
              <a:r>
                <a:rPr lang="en-US" sz="2000" dirty="0"/>
                <a:t> most widely used browser</a:t>
              </a:r>
            </a:p>
          </p:txBody>
        </p:sp>
      </p:grpSp>
      <p:grpSp>
        <p:nvGrpSpPr>
          <p:cNvPr id="7" name="Group 6">
            <a:extLst>
              <a:ext uri="{FF2B5EF4-FFF2-40B4-BE49-F238E27FC236}">
                <a16:creationId xmlns:a16="http://schemas.microsoft.com/office/drawing/2014/main" id="{6B578ED5-6247-4328-AD7B-297ACB948FF7}"/>
              </a:ext>
            </a:extLst>
          </p:cNvPr>
          <p:cNvGrpSpPr/>
          <p:nvPr/>
        </p:nvGrpSpPr>
        <p:grpSpPr>
          <a:xfrm>
            <a:off x="8956674" y="2369965"/>
            <a:ext cx="2543176" cy="2543176"/>
            <a:chOff x="8747124" y="2363614"/>
            <a:chExt cx="2543176" cy="2543176"/>
          </a:xfrm>
        </p:grpSpPr>
        <p:sp>
          <p:nvSpPr>
            <p:cNvPr id="26" name="Oval 25">
              <a:extLst>
                <a:ext uri="{FF2B5EF4-FFF2-40B4-BE49-F238E27FC236}">
                  <a16:creationId xmlns:a16="http://schemas.microsoft.com/office/drawing/2014/main" id="{719DD23F-42B5-4520-9567-D3F69373F507}"/>
                </a:ext>
              </a:extLst>
            </p:cNvPr>
            <p:cNvSpPr/>
            <p:nvPr/>
          </p:nvSpPr>
          <p:spPr>
            <a:xfrm>
              <a:off x="8747124" y="2363614"/>
              <a:ext cx="2543176" cy="2543176"/>
            </a:xfrm>
            <a:prstGeom prst="ellipse">
              <a:avLst/>
            </a:prstGeom>
            <a:solidFill>
              <a:schemeClr val="accent4">
                <a:lumMod val="20000"/>
                <a:lumOff val="80000"/>
                <a:alpha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sp>
          <p:nvSpPr>
            <p:cNvPr id="35" name="TextBox 34">
              <a:extLst>
                <a:ext uri="{FF2B5EF4-FFF2-40B4-BE49-F238E27FC236}">
                  <a16:creationId xmlns:a16="http://schemas.microsoft.com/office/drawing/2014/main" id="{04DAF223-89CA-4AF8-BF08-7858C21CFFB9}"/>
                </a:ext>
              </a:extLst>
            </p:cNvPr>
            <p:cNvSpPr txBox="1"/>
            <p:nvPr/>
          </p:nvSpPr>
          <p:spPr>
            <a:xfrm>
              <a:off x="8963024" y="2973483"/>
              <a:ext cx="2111376" cy="1323439"/>
            </a:xfrm>
            <a:prstGeom prst="rect">
              <a:avLst/>
            </a:prstGeom>
            <a:noFill/>
          </p:spPr>
          <p:txBody>
            <a:bodyPr wrap="square">
              <a:spAutoFit/>
            </a:bodyPr>
            <a:lstStyle/>
            <a:p>
              <a:pPr algn="ctr">
                <a:spcBef>
                  <a:spcPts val="400"/>
                </a:spcBef>
                <a:spcAft>
                  <a:spcPts val="400"/>
                </a:spcAft>
              </a:pPr>
              <a:r>
                <a:rPr lang="en-US" sz="2000" dirty="0"/>
                <a:t>Open QuickBooks in multiple tabs for easy navigation</a:t>
              </a:r>
            </a:p>
          </p:txBody>
        </p:sp>
      </p:grpSp>
    </p:spTree>
    <p:extLst>
      <p:ext uri="{BB962C8B-B14F-4D97-AF65-F5344CB8AC3E}">
        <p14:creationId xmlns:p14="http://schemas.microsoft.com/office/powerpoint/2010/main" val="346774404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931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#4…Lesson 5</a:t>
            </a:r>
          </a:p>
        </p:txBody>
      </p:sp>
      <p:grpSp>
        <p:nvGrpSpPr>
          <p:cNvPr id="9" name="Group 8">
            <a:extLst>
              <a:ext uri="{FF2B5EF4-FFF2-40B4-BE49-F238E27FC236}">
                <a16:creationId xmlns:a16="http://schemas.microsoft.com/office/drawing/2014/main" id="{E56E849D-B658-4351-856B-00DFD6246EE1}"/>
              </a:ext>
            </a:extLst>
          </p:cNvPr>
          <p:cNvGrpSpPr/>
          <p:nvPr/>
        </p:nvGrpSpPr>
        <p:grpSpPr>
          <a:xfrm>
            <a:off x="843372" y="1388417"/>
            <a:ext cx="10502080" cy="707886"/>
            <a:chOff x="943916" y="1727200"/>
            <a:chExt cx="10502080" cy="707886"/>
          </a:xfrm>
        </p:grpSpPr>
        <p:sp>
          <p:nvSpPr>
            <p:cNvPr id="25" name="TextBox 24">
              <a:extLst>
                <a:ext uri="{FF2B5EF4-FFF2-40B4-BE49-F238E27FC236}">
                  <a16:creationId xmlns:a16="http://schemas.microsoft.com/office/drawing/2014/main" id="{DC950979-00CF-4476-81E2-612048977663}"/>
                </a:ext>
              </a:extLst>
            </p:cNvPr>
            <p:cNvSpPr txBox="1"/>
            <p:nvPr/>
          </p:nvSpPr>
          <p:spPr>
            <a:xfrm>
              <a:off x="1689099" y="1727200"/>
              <a:ext cx="9756897" cy="707886"/>
            </a:xfrm>
            <a:prstGeom prst="rect">
              <a:avLst/>
            </a:prstGeom>
            <a:noFill/>
          </p:spPr>
          <p:txBody>
            <a:bodyPr wrap="square">
              <a:spAutoFit/>
            </a:bodyPr>
            <a:lstStyle/>
            <a:p>
              <a:pPr marL="0" lvl="1">
                <a:spcBef>
                  <a:spcPts val="300"/>
                </a:spcBef>
                <a:spcAft>
                  <a:spcPts val="300"/>
                </a:spcAft>
                <a:defRPr/>
              </a:pPr>
              <a:r>
                <a:rPr lang="en-US" sz="2000" dirty="0"/>
                <a:t>Turn on account numbers and add account numbers to expense accounts (Instructor to provide instruction on the numbering system)</a:t>
              </a:r>
            </a:p>
          </p:txBody>
        </p:sp>
        <p:sp>
          <p:nvSpPr>
            <p:cNvPr id="6" name="Oval 5">
              <a:extLst>
                <a:ext uri="{FF2B5EF4-FFF2-40B4-BE49-F238E27FC236}">
                  <a16:creationId xmlns:a16="http://schemas.microsoft.com/office/drawing/2014/main" id="{3B702E6A-C058-4927-9619-432A649F66D8}"/>
                </a:ext>
              </a:extLst>
            </p:cNvPr>
            <p:cNvSpPr/>
            <p:nvPr/>
          </p:nvSpPr>
          <p:spPr>
            <a:xfrm>
              <a:off x="943916" y="1727200"/>
              <a:ext cx="618183" cy="61818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800" dirty="0">
                  <a:solidFill>
                    <a:schemeClr val="bg1"/>
                  </a:solidFill>
                </a:rPr>
                <a:t>1</a:t>
              </a:r>
              <a:endParaRPr lang="en-HK" sz="2800" dirty="0">
                <a:solidFill>
                  <a:schemeClr val="bg1"/>
                </a:solidFill>
              </a:endParaRPr>
            </a:p>
          </p:txBody>
        </p:sp>
      </p:grpSp>
      <p:grpSp>
        <p:nvGrpSpPr>
          <p:cNvPr id="2" name="Group 1">
            <a:extLst>
              <a:ext uri="{FF2B5EF4-FFF2-40B4-BE49-F238E27FC236}">
                <a16:creationId xmlns:a16="http://schemas.microsoft.com/office/drawing/2014/main" id="{24D33E11-AA9E-49B7-947E-63C89DE76A02}"/>
              </a:ext>
            </a:extLst>
          </p:cNvPr>
          <p:cNvGrpSpPr/>
          <p:nvPr/>
        </p:nvGrpSpPr>
        <p:grpSpPr>
          <a:xfrm>
            <a:off x="843372" y="2341504"/>
            <a:ext cx="10502080" cy="618183"/>
            <a:chOff x="694679" y="2366317"/>
            <a:chExt cx="10502080" cy="618183"/>
          </a:xfrm>
        </p:grpSpPr>
        <p:sp>
          <p:nvSpPr>
            <p:cNvPr id="24" name="TextBox 23">
              <a:extLst>
                <a:ext uri="{FF2B5EF4-FFF2-40B4-BE49-F238E27FC236}">
                  <a16:creationId xmlns:a16="http://schemas.microsoft.com/office/drawing/2014/main" id="{E880C1CC-B8A5-41B3-8C2F-F74F63507610}"/>
                </a:ext>
              </a:extLst>
            </p:cNvPr>
            <p:cNvSpPr txBox="1"/>
            <p:nvPr/>
          </p:nvSpPr>
          <p:spPr>
            <a:xfrm>
              <a:off x="1439862" y="2475353"/>
              <a:ext cx="9756897" cy="400110"/>
            </a:xfrm>
            <a:prstGeom prst="rect">
              <a:avLst/>
            </a:prstGeom>
            <a:noFill/>
          </p:spPr>
          <p:txBody>
            <a:bodyPr wrap="square">
              <a:spAutoFit/>
            </a:bodyPr>
            <a:lstStyle/>
            <a:p>
              <a:pPr marL="0" lvl="1">
                <a:spcBef>
                  <a:spcPts val="300"/>
                </a:spcBef>
                <a:spcAft>
                  <a:spcPts val="300"/>
                </a:spcAft>
                <a:defRPr/>
              </a:pPr>
              <a:r>
                <a:rPr lang="en-US" sz="2000" dirty="0"/>
                <a:t>Edit the name of the </a:t>
              </a:r>
              <a:r>
                <a:rPr lang="en-US" sz="2000" b="1" dirty="0"/>
                <a:t>Community Credit Union </a:t>
              </a:r>
              <a:r>
                <a:rPr lang="en-US" sz="2000" b="1" dirty="0" err="1"/>
                <a:t>Chequing</a:t>
              </a:r>
              <a:r>
                <a:rPr lang="en-US" sz="2000" b="1" dirty="0"/>
                <a:t> to CCU </a:t>
              </a:r>
              <a:r>
                <a:rPr lang="en-US" sz="2000" b="1" dirty="0" err="1"/>
                <a:t>Chequing</a:t>
              </a:r>
              <a:r>
                <a:rPr lang="en-US" sz="2000" b="1" dirty="0"/>
                <a:t>.</a:t>
              </a:r>
            </a:p>
          </p:txBody>
        </p:sp>
        <p:sp>
          <p:nvSpPr>
            <p:cNvPr id="26" name="Oval 25">
              <a:extLst>
                <a:ext uri="{FF2B5EF4-FFF2-40B4-BE49-F238E27FC236}">
                  <a16:creationId xmlns:a16="http://schemas.microsoft.com/office/drawing/2014/main" id="{582D592F-F542-41D8-A477-983413461868}"/>
                </a:ext>
              </a:extLst>
            </p:cNvPr>
            <p:cNvSpPr/>
            <p:nvPr/>
          </p:nvSpPr>
          <p:spPr>
            <a:xfrm>
              <a:off x="694679" y="2366317"/>
              <a:ext cx="618183" cy="61818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800" dirty="0">
                  <a:solidFill>
                    <a:schemeClr val="bg1"/>
                  </a:solidFill>
                </a:rPr>
                <a:t>2</a:t>
              </a:r>
              <a:endParaRPr lang="en-HK" sz="2800" dirty="0">
                <a:solidFill>
                  <a:schemeClr val="bg1"/>
                </a:solidFill>
              </a:endParaRPr>
            </a:p>
          </p:txBody>
        </p:sp>
      </p:grpSp>
      <p:grpSp>
        <p:nvGrpSpPr>
          <p:cNvPr id="27" name="Group 26">
            <a:extLst>
              <a:ext uri="{FF2B5EF4-FFF2-40B4-BE49-F238E27FC236}">
                <a16:creationId xmlns:a16="http://schemas.microsoft.com/office/drawing/2014/main" id="{CACF67DD-C19C-4C47-87A8-FAF23090CF63}"/>
              </a:ext>
            </a:extLst>
          </p:cNvPr>
          <p:cNvGrpSpPr/>
          <p:nvPr/>
        </p:nvGrpSpPr>
        <p:grpSpPr>
          <a:xfrm>
            <a:off x="843372" y="3204889"/>
            <a:ext cx="10502080" cy="618183"/>
            <a:chOff x="694679" y="2366317"/>
            <a:chExt cx="10502080" cy="618183"/>
          </a:xfrm>
        </p:grpSpPr>
        <p:sp>
          <p:nvSpPr>
            <p:cNvPr id="28" name="TextBox 27">
              <a:extLst>
                <a:ext uri="{FF2B5EF4-FFF2-40B4-BE49-F238E27FC236}">
                  <a16:creationId xmlns:a16="http://schemas.microsoft.com/office/drawing/2014/main" id="{F751ED6B-ED0B-48CF-B343-16B4F5BE9924}"/>
                </a:ext>
              </a:extLst>
            </p:cNvPr>
            <p:cNvSpPr txBox="1"/>
            <p:nvPr/>
          </p:nvSpPr>
          <p:spPr>
            <a:xfrm>
              <a:off x="1439862" y="2475353"/>
              <a:ext cx="9756897" cy="400110"/>
            </a:xfrm>
            <a:prstGeom prst="rect">
              <a:avLst/>
            </a:prstGeom>
            <a:noFill/>
          </p:spPr>
          <p:txBody>
            <a:bodyPr wrap="square">
              <a:spAutoFit/>
            </a:bodyPr>
            <a:lstStyle/>
            <a:p>
              <a:pPr marL="0" lvl="1">
                <a:spcBef>
                  <a:spcPts val="300"/>
                </a:spcBef>
                <a:spcAft>
                  <a:spcPts val="300"/>
                </a:spcAft>
                <a:defRPr/>
              </a:pPr>
              <a:r>
                <a:rPr lang="en-US" sz="2000" dirty="0"/>
                <a:t>Add an income account named </a:t>
              </a:r>
              <a:r>
                <a:rPr lang="en-US" sz="2000" b="1" dirty="0"/>
                <a:t>Commissions.</a:t>
              </a:r>
            </a:p>
          </p:txBody>
        </p:sp>
        <p:sp>
          <p:nvSpPr>
            <p:cNvPr id="30" name="Oval 29">
              <a:extLst>
                <a:ext uri="{FF2B5EF4-FFF2-40B4-BE49-F238E27FC236}">
                  <a16:creationId xmlns:a16="http://schemas.microsoft.com/office/drawing/2014/main" id="{A75A4728-D9DB-4E36-ADEB-13DA67C28226}"/>
                </a:ext>
              </a:extLst>
            </p:cNvPr>
            <p:cNvSpPr/>
            <p:nvPr/>
          </p:nvSpPr>
          <p:spPr>
            <a:xfrm>
              <a:off x="694679" y="2366317"/>
              <a:ext cx="618183" cy="61818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800" dirty="0">
                  <a:solidFill>
                    <a:schemeClr val="bg1"/>
                  </a:solidFill>
                </a:rPr>
                <a:t>3</a:t>
              </a:r>
              <a:endParaRPr lang="en-HK" sz="2800" dirty="0">
                <a:solidFill>
                  <a:schemeClr val="bg1"/>
                </a:solidFill>
              </a:endParaRPr>
            </a:p>
          </p:txBody>
        </p:sp>
      </p:grpSp>
      <p:grpSp>
        <p:nvGrpSpPr>
          <p:cNvPr id="3" name="Group 2">
            <a:extLst>
              <a:ext uri="{FF2B5EF4-FFF2-40B4-BE49-F238E27FC236}">
                <a16:creationId xmlns:a16="http://schemas.microsoft.com/office/drawing/2014/main" id="{ADE37543-4B31-440D-A7C8-DDC59DB5775A}"/>
              </a:ext>
            </a:extLst>
          </p:cNvPr>
          <p:cNvGrpSpPr/>
          <p:nvPr/>
        </p:nvGrpSpPr>
        <p:grpSpPr>
          <a:xfrm>
            <a:off x="843372" y="4068273"/>
            <a:ext cx="10502080" cy="707886"/>
            <a:chOff x="694679" y="4249635"/>
            <a:chExt cx="10502080" cy="707886"/>
          </a:xfrm>
        </p:grpSpPr>
        <p:sp>
          <p:nvSpPr>
            <p:cNvPr id="34" name="TextBox 33">
              <a:extLst>
                <a:ext uri="{FF2B5EF4-FFF2-40B4-BE49-F238E27FC236}">
                  <a16:creationId xmlns:a16="http://schemas.microsoft.com/office/drawing/2014/main" id="{B0BC7907-D9BF-4E5B-B141-01C84189DE6A}"/>
                </a:ext>
              </a:extLst>
            </p:cNvPr>
            <p:cNvSpPr txBox="1"/>
            <p:nvPr/>
          </p:nvSpPr>
          <p:spPr>
            <a:xfrm>
              <a:off x="1439862" y="4249635"/>
              <a:ext cx="9756897" cy="707886"/>
            </a:xfrm>
            <a:prstGeom prst="rect">
              <a:avLst/>
            </a:prstGeom>
            <a:noFill/>
          </p:spPr>
          <p:txBody>
            <a:bodyPr wrap="square">
              <a:spAutoFit/>
            </a:bodyPr>
            <a:lstStyle/>
            <a:p>
              <a:pPr marL="0" lvl="1">
                <a:spcBef>
                  <a:spcPts val="300"/>
                </a:spcBef>
                <a:spcAft>
                  <a:spcPts val="300"/>
                </a:spcAft>
                <a:defRPr/>
              </a:pPr>
              <a:r>
                <a:rPr lang="en-US" sz="2000" dirty="0"/>
                <a:t>You found a duplicate account called </a:t>
              </a:r>
              <a:r>
                <a:rPr lang="en-US" sz="2000" b="1" dirty="0"/>
                <a:t>Commission Income. </a:t>
              </a:r>
              <a:r>
                <a:rPr lang="en-US" sz="2000" dirty="0"/>
                <a:t>You want to remove the </a:t>
              </a:r>
              <a:r>
                <a:rPr lang="en-US" sz="2000" b="1" dirty="0"/>
                <a:t>Commissions </a:t>
              </a:r>
              <a:r>
                <a:rPr lang="en-US" sz="2000" dirty="0"/>
                <a:t>account but keep it’s history. Take the appropriate steps to handle this. </a:t>
              </a:r>
            </a:p>
          </p:txBody>
        </p:sp>
        <p:sp>
          <p:nvSpPr>
            <p:cNvPr id="35" name="Oval 34">
              <a:extLst>
                <a:ext uri="{FF2B5EF4-FFF2-40B4-BE49-F238E27FC236}">
                  <a16:creationId xmlns:a16="http://schemas.microsoft.com/office/drawing/2014/main" id="{A72D2E21-2071-486B-BC6A-81B9493AF5AE}"/>
                </a:ext>
              </a:extLst>
            </p:cNvPr>
            <p:cNvSpPr/>
            <p:nvPr/>
          </p:nvSpPr>
          <p:spPr>
            <a:xfrm>
              <a:off x="694679" y="4294487"/>
              <a:ext cx="618183" cy="61818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800" dirty="0">
                  <a:solidFill>
                    <a:schemeClr val="bg1"/>
                  </a:solidFill>
                </a:rPr>
                <a:t>4</a:t>
              </a:r>
              <a:endParaRPr lang="en-HK" sz="2800" dirty="0">
                <a:solidFill>
                  <a:schemeClr val="bg1"/>
                </a:solidFill>
              </a:endParaRPr>
            </a:p>
          </p:txBody>
        </p:sp>
      </p:grpSp>
      <p:grpSp>
        <p:nvGrpSpPr>
          <p:cNvPr id="4" name="Group 3">
            <a:extLst>
              <a:ext uri="{FF2B5EF4-FFF2-40B4-BE49-F238E27FC236}">
                <a16:creationId xmlns:a16="http://schemas.microsoft.com/office/drawing/2014/main" id="{4E04231F-DA02-4681-BD76-8A10A567D7E3}"/>
              </a:ext>
            </a:extLst>
          </p:cNvPr>
          <p:cNvGrpSpPr/>
          <p:nvPr/>
        </p:nvGrpSpPr>
        <p:grpSpPr>
          <a:xfrm>
            <a:off x="843372" y="5021361"/>
            <a:ext cx="10502080" cy="618183"/>
            <a:chOff x="694679" y="5021361"/>
            <a:chExt cx="10502080" cy="618183"/>
          </a:xfrm>
        </p:grpSpPr>
        <p:sp>
          <p:nvSpPr>
            <p:cNvPr id="37" name="TextBox 36">
              <a:extLst>
                <a:ext uri="{FF2B5EF4-FFF2-40B4-BE49-F238E27FC236}">
                  <a16:creationId xmlns:a16="http://schemas.microsoft.com/office/drawing/2014/main" id="{5738174D-CE64-4D63-BF5A-4B860AA0D474}"/>
                </a:ext>
              </a:extLst>
            </p:cNvPr>
            <p:cNvSpPr txBox="1"/>
            <p:nvPr/>
          </p:nvSpPr>
          <p:spPr>
            <a:xfrm>
              <a:off x="1439862" y="5130397"/>
              <a:ext cx="9756897" cy="400110"/>
            </a:xfrm>
            <a:prstGeom prst="rect">
              <a:avLst/>
            </a:prstGeom>
            <a:noFill/>
          </p:spPr>
          <p:txBody>
            <a:bodyPr wrap="square">
              <a:spAutoFit/>
            </a:bodyPr>
            <a:lstStyle/>
            <a:p>
              <a:pPr marL="0" lvl="1">
                <a:spcBef>
                  <a:spcPts val="300"/>
                </a:spcBef>
                <a:spcAft>
                  <a:spcPts val="300"/>
                </a:spcAft>
                <a:defRPr/>
              </a:pPr>
              <a:r>
                <a:rPr lang="en-US" sz="2000" dirty="0"/>
                <a:t>Delete the account called </a:t>
              </a:r>
              <a:r>
                <a:rPr lang="en-US" sz="2000" b="1" dirty="0"/>
                <a:t>Merchant Account Fees.</a:t>
              </a:r>
            </a:p>
          </p:txBody>
        </p:sp>
        <p:sp>
          <p:nvSpPr>
            <p:cNvPr id="38" name="Oval 37">
              <a:extLst>
                <a:ext uri="{FF2B5EF4-FFF2-40B4-BE49-F238E27FC236}">
                  <a16:creationId xmlns:a16="http://schemas.microsoft.com/office/drawing/2014/main" id="{6CA60446-7353-44DF-9C80-6FEFA312AA79}"/>
                </a:ext>
              </a:extLst>
            </p:cNvPr>
            <p:cNvSpPr/>
            <p:nvPr/>
          </p:nvSpPr>
          <p:spPr>
            <a:xfrm>
              <a:off x="694679" y="5021361"/>
              <a:ext cx="618183" cy="618183"/>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800" dirty="0">
                  <a:solidFill>
                    <a:schemeClr val="bg1"/>
                  </a:solidFill>
                </a:rPr>
                <a:t>5</a:t>
              </a:r>
              <a:endParaRPr lang="en-HK" sz="2800" dirty="0">
                <a:solidFill>
                  <a:schemeClr val="bg1"/>
                </a:solidFill>
              </a:endParaRPr>
            </a:p>
          </p:txBody>
        </p:sp>
      </p:grpSp>
    </p:spTree>
    <p:extLst>
      <p:ext uri="{BB962C8B-B14F-4D97-AF65-F5344CB8AC3E}">
        <p14:creationId xmlns:p14="http://schemas.microsoft.com/office/powerpoint/2010/main" val="14932756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2" y="2736503"/>
            <a:ext cx="6465887" cy="1384995"/>
          </a:xfrm>
          <a:prstGeom prst="rect">
            <a:avLst/>
          </a:prstGeom>
          <a:noFill/>
        </p:spPr>
        <p:txBody>
          <a:bodyPr wrap="square">
            <a:spAutoFit/>
          </a:bodyPr>
          <a:lstStyle/>
          <a:p>
            <a:r>
              <a:rPr lang="en-US" sz="4000" dirty="0">
                <a:solidFill>
                  <a:schemeClr val="tx1"/>
                </a:solidFill>
              </a:rPr>
              <a:t>Lesson </a:t>
            </a:r>
            <a:r>
              <a:rPr lang="en-US" sz="4000" dirty="0"/>
              <a:t>6</a:t>
            </a:r>
            <a:endParaRPr lang="en-US" sz="4000" dirty="0">
              <a:solidFill>
                <a:schemeClr val="tx1"/>
              </a:solidFill>
            </a:endParaRPr>
          </a:p>
          <a:p>
            <a:r>
              <a:rPr lang="en-US" sz="4400" b="1" dirty="0">
                <a:solidFill>
                  <a:schemeClr val="tx1"/>
                </a:solidFill>
              </a:rPr>
              <a:t>Banking in QuickBooks</a:t>
            </a:r>
          </a:p>
        </p:txBody>
      </p:sp>
    </p:spTree>
    <p:extLst>
      <p:ext uri="{BB962C8B-B14F-4D97-AF65-F5344CB8AC3E}">
        <p14:creationId xmlns:p14="http://schemas.microsoft.com/office/powerpoint/2010/main" val="192798630"/>
      </p:ext>
    </p:extLst>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033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Lesson 6 - Learning Objectives</a:t>
            </a:r>
          </a:p>
        </p:txBody>
      </p:sp>
      <p:sp>
        <p:nvSpPr>
          <p:cNvPr id="7" name="TextBox 6">
            <a:extLst>
              <a:ext uri="{FF2B5EF4-FFF2-40B4-BE49-F238E27FC236}">
                <a16:creationId xmlns:a16="http://schemas.microsoft.com/office/drawing/2014/main" id="{3C373C90-F2D2-4484-B7B5-7C977EF11460}"/>
              </a:ext>
            </a:extLst>
          </p:cNvPr>
          <p:cNvSpPr txBox="1"/>
          <p:nvPr/>
        </p:nvSpPr>
        <p:spPr>
          <a:xfrm>
            <a:off x="501904" y="1683520"/>
            <a:ext cx="10446182" cy="523220"/>
          </a:xfrm>
          <a:prstGeom prst="rect">
            <a:avLst/>
          </a:prstGeom>
          <a:noFill/>
        </p:spPr>
        <p:txBody>
          <a:bodyPr wrap="square">
            <a:spAutoFit/>
          </a:bodyPr>
          <a:lstStyle/>
          <a:p>
            <a:r>
              <a:rPr lang="en-US" sz="2800" dirty="0"/>
              <a:t>In this Lesson you’ll learn the following:</a:t>
            </a:r>
          </a:p>
        </p:txBody>
      </p:sp>
      <p:grpSp>
        <p:nvGrpSpPr>
          <p:cNvPr id="10" name="Group 9">
            <a:extLst>
              <a:ext uri="{FF2B5EF4-FFF2-40B4-BE49-F238E27FC236}">
                <a16:creationId xmlns:a16="http://schemas.microsoft.com/office/drawing/2014/main" id="{8B256779-9B75-4B28-A6DD-2D3EE0D1143D}"/>
              </a:ext>
            </a:extLst>
          </p:cNvPr>
          <p:cNvGrpSpPr/>
          <p:nvPr/>
        </p:nvGrpSpPr>
        <p:grpSpPr>
          <a:xfrm>
            <a:off x="501588" y="2646947"/>
            <a:ext cx="2623960" cy="2191754"/>
            <a:chOff x="561851" y="2646947"/>
            <a:chExt cx="2740149" cy="2191754"/>
          </a:xfrm>
        </p:grpSpPr>
        <p:sp>
          <p:nvSpPr>
            <p:cNvPr id="4" name="Rectangle 3">
              <a:extLst>
                <a:ext uri="{FF2B5EF4-FFF2-40B4-BE49-F238E27FC236}">
                  <a16:creationId xmlns:a16="http://schemas.microsoft.com/office/drawing/2014/main" id="{C62E04E4-FF76-4879-9693-597D7A2FD66C}"/>
                </a:ext>
              </a:extLst>
            </p:cNvPr>
            <p:cNvSpPr/>
            <p:nvPr/>
          </p:nvSpPr>
          <p:spPr>
            <a:xfrm>
              <a:off x="561851" y="2646947"/>
              <a:ext cx="2740149" cy="219175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694938" y="3345792"/>
              <a:ext cx="2473974"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Connecting your bank account</a:t>
              </a:r>
            </a:p>
          </p:txBody>
        </p:sp>
      </p:grpSp>
      <p:grpSp>
        <p:nvGrpSpPr>
          <p:cNvPr id="26" name="Group 25">
            <a:extLst>
              <a:ext uri="{FF2B5EF4-FFF2-40B4-BE49-F238E27FC236}">
                <a16:creationId xmlns:a16="http://schemas.microsoft.com/office/drawing/2014/main" id="{C014D726-AFA7-4503-BEE4-5074ACFDE4DA}"/>
              </a:ext>
            </a:extLst>
          </p:cNvPr>
          <p:cNvGrpSpPr/>
          <p:nvPr/>
        </p:nvGrpSpPr>
        <p:grpSpPr>
          <a:xfrm>
            <a:off x="3355485" y="2646947"/>
            <a:ext cx="2623960" cy="2191754"/>
            <a:chOff x="561851" y="2646947"/>
            <a:chExt cx="2740149" cy="2191754"/>
          </a:xfrm>
        </p:grpSpPr>
        <p:sp>
          <p:nvSpPr>
            <p:cNvPr id="27" name="Rectangle 26">
              <a:extLst>
                <a:ext uri="{FF2B5EF4-FFF2-40B4-BE49-F238E27FC236}">
                  <a16:creationId xmlns:a16="http://schemas.microsoft.com/office/drawing/2014/main" id="{5B33322E-F43F-4ABD-B144-8142C449BF2B}"/>
                </a:ext>
              </a:extLst>
            </p:cNvPr>
            <p:cNvSpPr/>
            <p:nvPr/>
          </p:nvSpPr>
          <p:spPr>
            <a:xfrm>
              <a:off x="561851" y="2646947"/>
              <a:ext cx="2740149" cy="219175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8" name="TextBox 27">
              <a:extLst>
                <a:ext uri="{FF2B5EF4-FFF2-40B4-BE49-F238E27FC236}">
                  <a16:creationId xmlns:a16="http://schemas.microsoft.com/office/drawing/2014/main" id="{625963EA-7344-48CB-A9B8-278A92A301C2}"/>
                </a:ext>
              </a:extLst>
            </p:cNvPr>
            <p:cNvSpPr txBox="1"/>
            <p:nvPr/>
          </p:nvSpPr>
          <p:spPr>
            <a:xfrm>
              <a:off x="694939" y="3170360"/>
              <a:ext cx="2473974" cy="1144929"/>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Categorize transactions in the bank feed</a:t>
              </a:r>
            </a:p>
          </p:txBody>
        </p:sp>
      </p:grpSp>
      <p:grpSp>
        <p:nvGrpSpPr>
          <p:cNvPr id="29" name="Group 28">
            <a:extLst>
              <a:ext uri="{FF2B5EF4-FFF2-40B4-BE49-F238E27FC236}">
                <a16:creationId xmlns:a16="http://schemas.microsoft.com/office/drawing/2014/main" id="{8CE88691-6144-422C-8162-672561039AE0}"/>
              </a:ext>
            </a:extLst>
          </p:cNvPr>
          <p:cNvGrpSpPr/>
          <p:nvPr/>
        </p:nvGrpSpPr>
        <p:grpSpPr>
          <a:xfrm>
            <a:off x="6209381" y="2646947"/>
            <a:ext cx="2623960" cy="2191754"/>
            <a:chOff x="561851" y="2646947"/>
            <a:chExt cx="2740149" cy="2191754"/>
          </a:xfrm>
        </p:grpSpPr>
        <p:sp>
          <p:nvSpPr>
            <p:cNvPr id="30" name="Rectangle 29">
              <a:extLst>
                <a:ext uri="{FF2B5EF4-FFF2-40B4-BE49-F238E27FC236}">
                  <a16:creationId xmlns:a16="http://schemas.microsoft.com/office/drawing/2014/main" id="{45CEAEA5-5883-455F-B795-B7497D3EAE60}"/>
                </a:ext>
              </a:extLst>
            </p:cNvPr>
            <p:cNvSpPr/>
            <p:nvPr/>
          </p:nvSpPr>
          <p:spPr>
            <a:xfrm>
              <a:off x="561851" y="2646947"/>
              <a:ext cx="2740149" cy="219175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4" name="TextBox 33">
              <a:extLst>
                <a:ext uri="{FF2B5EF4-FFF2-40B4-BE49-F238E27FC236}">
                  <a16:creationId xmlns:a16="http://schemas.microsoft.com/office/drawing/2014/main" id="{F5C0C566-E42A-4BB2-969A-DDA36266DA83}"/>
                </a:ext>
              </a:extLst>
            </p:cNvPr>
            <p:cNvSpPr txBox="1"/>
            <p:nvPr/>
          </p:nvSpPr>
          <p:spPr>
            <a:xfrm>
              <a:off x="694938" y="3345792"/>
              <a:ext cx="2473974"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Reconcile accounts</a:t>
              </a:r>
            </a:p>
          </p:txBody>
        </p:sp>
      </p:grpSp>
      <p:grpSp>
        <p:nvGrpSpPr>
          <p:cNvPr id="35" name="Group 34">
            <a:extLst>
              <a:ext uri="{FF2B5EF4-FFF2-40B4-BE49-F238E27FC236}">
                <a16:creationId xmlns:a16="http://schemas.microsoft.com/office/drawing/2014/main" id="{CB066A80-CB2A-4DE6-BF44-5AD033941B04}"/>
              </a:ext>
            </a:extLst>
          </p:cNvPr>
          <p:cNvGrpSpPr/>
          <p:nvPr/>
        </p:nvGrpSpPr>
        <p:grpSpPr>
          <a:xfrm>
            <a:off x="9063277" y="2646947"/>
            <a:ext cx="2623960" cy="2191754"/>
            <a:chOff x="561851" y="2646947"/>
            <a:chExt cx="2740149" cy="2191754"/>
          </a:xfrm>
        </p:grpSpPr>
        <p:sp>
          <p:nvSpPr>
            <p:cNvPr id="37" name="Rectangle 36">
              <a:extLst>
                <a:ext uri="{FF2B5EF4-FFF2-40B4-BE49-F238E27FC236}">
                  <a16:creationId xmlns:a16="http://schemas.microsoft.com/office/drawing/2014/main" id="{FB3AA385-C16D-486B-A124-4A7558917DF4}"/>
                </a:ext>
              </a:extLst>
            </p:cNvPr>
            <p:cNvSpPr/>
            <p:nvPr/>
          </p:nvSpPr>
          <p:spPr>
            <a:xfrm>
              <a:off x="561851" y="2646947"/>
              <a:ext cx="2740149" cy="219175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8" name="TextBox 37">
              <a:extLst>
                <a:ext uri="{FF2B5EF4-FFF2-40B4-BE49-F238E27FC236}">
                  <a16:creationId xmlns:a16="http://schemas.microsoft.com/office/drawing/2014/main" id="{85B3ADCD-F625-432B-84D4-504F7EE092AF}"/>
                </a:ext>
              </a:extLst>
            </p:cNvPr>
            <p:cNvSpPr txBox="1"/>
            <p:nvPr/>
          </p:nvSpPr>
          <p:spPr>
            <a:xfrm>
              <a:off x="694938" y="3521225"/>
              <a:ext cx="2473974" cy="443198"/>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Transfer funds</a:t>
              </a:r>
            </a:p>
          </p:txBody>
        </p:sp>
      </p:grpSp>
    </p:spTree>
    <p:extLst>
      <p:ext uri="{BB962C8B-B14F-4D97-AF65-F5344CB8AC3E}">
        <p14:creationId xmlns:p14="http://schemas.microsoft.com/office/powerpoint/2010/main" val="166395674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1363"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Why use Online Banking?</a:t>
            </a:r>
          </a:p>
        </p:txBody>
      </p:sp>
      <p:grpSp>
        <p:nvGrpSpPr>
          <p:cNvPr id="6" name="Group 5">
            <a:extLst>
              <a:ext uri="{FF2B5EF4-FFF2-40B4-BE49-F238E27FC236}">
                <a16:creationId xmlns:a16="http://schemas.microsoft.com/office/drawing/2014/main" id="{F805DCEA-4E17-4033-8571-80B07BCB571B}"/>
              </a:ext>
            </a:extLst>
          </p:cNvPr>
          <p:cNvGrpSpPr/>
          <p:nvPr/>
        </p:nvGrpSpPr>
        <p:grpSpPr>
          <a:xfrm>
            <a:off x="1676796" y="1485900"/>
            <a:ext cx="8835232" cy="1392689"/>
            <a:chOff x="1130300" y="1638300"/>
            <a:chExt cx="8835232" cy="1392689"/>
          </a:xfrm>
        </p:grpSpPr>
        <p:sp>
          <p:nvSpPr>
            <p:cNvPr id="7" name="TextBox 6">
              <a:extLst>
                <a:ext uri="{FF2B5EF4-FFF2-40B4-BE49-F238E27FC236}">
                  <a16:creationId xmlns:a16="http://schemas.microsoft.com/office/drawing/2014/main" id="{3C373C90-F2D2-4484-B7B5-7C977EF11460}"/>
                </a:ext>
              </a:extLst>
            </p:cNvPr>
            <p:cNvSpPr txBox="1"/>
            <p:nvPr/>
          </p:nvSpPr>
          <p:spPr>
            <a:xfrm>
              <a:off x="2247900" y="1638300"/>
              <a:ext cx="7717632" cy="1392689"/>
            </a:xfrm>
            <a:prstGeom prst="rect">
              <a:avLst/>
            </a:prstGeom>
            <a:noFill/>
          </p:spPr>
          <p:txBody>
            <a:bodyPr wrap="square">
              <a:spAutoFit/>
            </a:bodyPr>
            <a:lstStyle/>
            <a:p>
              <a:r>
                <a:rPr lang="en-US" sz="2400" dirty="0"/>
                <a:t>Eliminate data entry – Saving you time</a:t>
              </a:r>
            </a:p>
            <a:p>
              <a:pPr marL="292100" lvl="2" indent="-292100" defTabSz="456727">
                <a:spcBef>
                  <a:spcPts val="500"/>
                </a:spcBef>
                <a:spcAft>
                  <a:spcPts val="500"/>
                </a:spcAft>
                <a:buSzPct val="90000"/>
                <a:buFont typeface="Arial"/>
                <a:buChar char="•"/>
                <a:defRPr/>
              </a:pPr>
              <a:r>
                <a:rPr lang="en-US" sz="2400" spc="-20" dirty="0"/>
                <a:t>Automates data entry for your client files</a:t>
              </a:r>
            </a:p>
            <a:p>
              <a:pPr marL="292100" lvl="2" indent="-292100" defTabSz="456727">
                <a:spcBef>
                  <a:spcPts val="500"/>
                </a:spcBef>
                <a:spcAft>
                  <a:spcPts val="500"/>
                </a:spcAft>
                <a:buSzPct val="90000"/>
                <a:buFont typeface="Arial"/>
                <a:buChar char="•"/>
                <a:defRPr/>
              </a:pPr>
              <a:r>
                <a:rPr lang="en-US" sz="2400" spc="-20" dirty="0"/>
                <a:t>Automation works for both bank and credit card accounts</a:t>
              </a:r>
            </a:p>
          </p:txBody>
        </p:sp>
        <p:cxnSp>
          <p:nvCxnSpPr>
            <p:cNvPr id="3" name="Straight Connector 2">
              <a:extLst>
                <a:ext uri="{FF2B5EF4-FFF2-40B4-BE49-F238E27FC236}">
                  <a16:creationId xmlns:a16="http://schemas.microsoft.com/office/drawing/2014/main" id="{06DCD2FD-FF4B-4BF8-864D-65F7DC20D772}"/>
                </a:ext>
              </a:extLst>
            </p:cNvPr>
            <p:cNvCxnSpPr/>
            <p:nvPr/>
          </p:nvCxnSpPr>
          <p:spPr>
            <a:xfrm>
              <a:off x="2051050" y="1638300"/>
              <a:ext cx="0" cy="6350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35F1DF4-A8B1-40CF-A879-C7D6F067BB94}"/>
                </a:ext>
              </a:extLst>
            </p:cNvPr>
            <p:cNvSpPr txBox="1"/>
            <p:nvPr/>
          </p:nvSpPr>
          <p:spPr>
            <a:xfrm>
              <a:off x="1130300" y="1638300"/>
              <a:ext cx="723900" cy="646331"/>
            </a:xfrm>
            <a:prstGeom prst="rect">
              <a:avLst/>
            </a:prstGeom>
            <a:noFill/>
          </p:spPr>
          <p:txBody>
            <a:bodyPr wrap="square" rtlCol="0">
              <a:spAutoFit/>
            </a:bodyPr>
            <a:lstStyle/>
            <a:p>
              <a:r>
                <a:rPr lang="en-US" sz="3600" b="1" dirty="0"/>
                <a:t>01</a:t>
              </a:r>
              <a:endParaRPr lang="en-HK" sz="3600" b="1" dirty="0" err="1"/>
            </a:p>
          </p:txBody>
        </p:sp>
      </p:grpSp>
      <p:grpSp>
        <p:nvGrpSpPr>
          <p:cNvPr id="9" name="Group 8">
            <a:extLst>
              <a:ext uri="{FF2B5EF4-FFF2-40B4-BE49-F238E27FC236}">
                <a16:creationId xmlns:a16="http://schemas.microsoft.com/office/drawing/2014/main" id="{DD6AB212-0A87-4989-9901-9574D17E49EA}"/>
              </a:ext>
            </a:extLst>
          </p:cNvPr>
          <p:cNvGrpSpPr/>
          <p:nvPr/>
        </p:nvGrpSpPr>
        <p:grpSpPr>
          <a:xfrm>
            <a:off x="1676796" y="3185739"/>
            <a:ext cx="8835232" cy="646331"/>
            <a:chOff x="912812" y="3060700"/>
            <a:chExt cx="8835232" cy="646331"/>
          </a:xfrm>
        </p:grpSpPr>
        <p:sp>
          <p:nvSpPr>
            <p:cNvPr id="23" name="TextBox 22">
              <a:extLst>
                <a:ext uri="{FF2B5EF4-FFF2-40B4-BE49-F238E27FC236}">
                  <a16:creationId xmlns:a16="http://schemas.microsoft.com/office/drawing/2014/main" id="{A14696CC-13E5-44E4-99BC-D791FE9CCB8F}"/>
                </a:ext>
              </a:extLst>
            </p:cNvPr>
            <p:cNvSpPr txBox="1"/>
            <p:nvPr/>
          </p:nvSpPr>
          <p:spPr>
            <a:xfrm>
              <a:off x="2030412" y="3153033"/>
              <a:ext cx="7717632" cy="461665"/>
            </a:xfrm>
            <a:prstGeom prst="rect">
              <a:avLst/>
            </a:prstGeom>
            <a:noFill/>
          </p:spPr>
          <p:txBody>
            <a:bodyPr wrap="square">
              <a:spAutoFit/>
            </a:bodyPr>
            <a:lstStyle/>
            <a:p>
              <a:r>
                <a:rPr lang="en-US" sz="2400" dirty="0"/>
                <a:t>No cost for the service – Saving you money</a:t>
              </a:r>
            </a:p>
          </p:txBody>
        </p:sp>
        <p:cxnSp>
          <p:nvCxnSpPr>
            <p:cNvPr id="24" name="Straight Connector 23">
              <a:extLst>
                <a:ext uri="{FF2B5EF4-FFF2-40B4-BE49-F238E27FC236}">
                  <a16:creationId xmlns:a16="http://schemas.microsoft.com/office/drawing/2014/main" id="{B32334A2-966B-497C-9A0B-7B99D181B325}"/>
                </a:ext>
              </a:extLst>
            </p:cNvPr>
            <p:cNvCxnSpPr>
              <a:cxnSpLocks/>
            </p:cNvCxnSpPr>
            <p:nvPr/>
          </p:nvCxnSpPr>
          <p:spPr>
            <a:xfrm>
              <a:off x="1833562" y="3066365"/>
              <a:ext cx="0" cy="6350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E3ECDD73-9A6F-432F-AAA6-67A296BE9700}"/>
                </a:ext>
              </a:extLst>
            </p:cNvPr>
            <p:cNvSpPr txBox="1"/>
            <p:nvPr/>
          </p:nvSpPr>
          <p:spPr>
            <a:xfrm>
              <a:off x="912812" y="3060700"/>
              <a:ext cx="723900" cy="646331"/>
            </a:xfrm>
            <a:prstGeom prst="rect">
              <a:avLst/>
            </a:prstGeom>
            <a:noFill/>
          </p:spPr>
          <p:txBody>
            <a:bodyPr wrap="square" rtlCol="0">
              <a:spAutoFit/>
            </a:bodyPr>
            <a:lstStyle/>
            <a:p>
              <a:r>
                <a:rPr lang="en-US" sz="3600" b="1" dirty="0"/>
                <a:t>02</a:t>
              </a:r>
              <a:endParaRPr lang="en-HK" sz="3600" b="1" dirty="0" err="1"/>
            </a:p>
          </p:txBody>
        </p:sp>
      </p:grpSp>
      <p:grpSp>
        <p:nvGrpSpPr>
          <p:cNvPr id="31" name="Group 30">
            <a:extLst>
              <a:ext uri="{FF2B5EF4-FFF2-40B4-BE49-F238E27FC236}">
                <a16:creationId xmlns:a16="http://schemas.microsoft.com/office/drawing/2014/main" id="{A082D569-BA96-48FB-8478-E741E916E5CD}"/>
              </a:ext>
            </a:extLst>
          </p:cNvPr>
          <p:cNvGrpSpPr/>
          <p:nvPr/>
        </p:nvGrpSpPr>
        <p:grpSpPr>
          <a:xfrm>
            <a:off x="1676796" y="4139220"/>
            <a:ext cx="8835232" cy="646331"/>
            <a:chOff x="912812" y="3060700"/>
            <a:chExt cx="8835232" cy="646331"/>
          </a:xfrm>
        </p:grpSpPr>
        <p:sp>
          <p:nvSpPr>
            <p:cNvPr id="36" name="TextBox 35">
              <a:extLst>
                <a:ext uri="{FF2B5EF4-FFF2-40B4-BE49-F238E27FC236}">
                  <a16:creationId xmlns:a16="http://schemas.microsoft.com/office/drawing/2014/main" id="{CD52E89A-B3AC-4F1F-8C4A-F65FD6845A3A}"/>
                </a:ext>
              </a:extLst>
            </p:cNvPr>
            <p:cNvSpPr txBox="1"/>
            <p:nvPr/>
          </p:nvSpPr>
          <p:spPr>
            <a:xfrm>
              <a:off x="2030412" y="3153033"/>
              <a:ext cx="7717632" cy="461665"/>
            </a:xfrm>
            <a:prstGeom prst="rect">
              <a:avLst/>
            </a:prstGeom>
            <a:noFill/>
          </p:spPr>
          <p:txBody>
            <a:bodyPr wrap="square">
              <a:spAutoFit/>
            </a:bodyPr>
            <a:lstStyle/>
            <a:p>
              <a:r>
                <a:rPr lang="en-US" sz="2400" dirty="0"/>
                <a:t>Automates your account reconciliation</a:t>
              </a:r>
            </a:p>
          </p:txBody>
        </p:sp>
        <p:cxnSp>
          <p:nvCxnSpPr>
            <p:cNvPr id="39" name="Straight Connector 38">
              <a:extLst>
                <a:ext uri="{FF2B5EF4-FFF2-40B4-BE49-F238E27FC236}">
                  <a16:creationId xmlns:a16="http://schemas.microsoft.com/office/drawing/2014/main" id="{1AC96785-0C4D-4750-8D5D-4E38AA3EE1A3}"/>
                </a:ext>
              </a:extLst>
            </p:cNvPr>
            <p:cNvCxnSpPr>
              <a:cxnSpLocks/>
            </p:cNvCxnSpPr>
            <p:nvPr/>
          </p:nvCxnSpPr>
          <p:spPr>
            <a:xfrm>
              <a:off x="1833562" y="3066365"/>
              <a:ext cx="0" cy="6350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EA9A946B-8F9B-479F-9472-BC34F21ECD08}"/>
                </a:ext>
              </a:extLst>
            </p:cNvPr>
            <p:cNvSpPr txBox="1"/>
            <p:nvPr/>
          </p:nvSpPr>
          <p:spPr>
            <a:xfrm>
              <a:off x="912812" y="3060700"/>
              <a:ext cx="723900" cy="646331"/>
            </a:xfrm>
            <a:prstGeom prst="rect">
              <a:avLst/>
            </a:prstGeom>
            <a:noFill/>
          </p:spPr>
          <p:txBody>
            <a:bodyPr wrap="square" rtlCol="0">
              <a:spAutoFit/>
            </a:bodyPr>
            <a:lstStyle/>
            <a:p>
              <a:r>
                <a:rPr lang="en-US" sz="3600" b="1" dirty="0"/>
                <a:t>03</a:t>
              </a:r>
              <a:endParaRPr lang="en-HK" sz="3600" b="1" dirty="0" err="1"/>
            </a:p>
          </p:txBody>
        </p:sp>
      </p:grpSp>
      <p:grpSp>
        <p:nvGrpSpPr>
          <p:cNvPr id="41" name="Group 40">
            <a:extLst>
              <a:ext uri="{FF2B5EF4-FFF2-40B4-BE49-F238E27FC236}">
                <a16:creationId xmlns:a16="http://schemas.microsoft.com/office/drawing/2014/main" id="{6469EEB3-28BF-4A91-A528-2DF6D2763FEC}"/>
              </a:ext>
            </a:extLst>
          </p:cNvPr>
          <p:cNvGrpSpPr/>
          <p:nvPr/>
        </p:nvGrpSpPr>
        <p:grpSpPr>
          <a:xfrm>
            <a:off x="1676796" y="5092700"/>
            <a:ext cx="8835232" cy="646331"/>
            <a:chOff x="912812" y="3060700"/>
            <a:chExt cx="8835232" cy="646331"/>
          </a:xfrm>
        </p:grpSpPr>
        <p:sp>
          <p:nvSpPr>
            <p:cNvPr id="42" name="TextBox 41">
              <a:extLst>
                <a:ext uri="{FF2B5EF4-FFF2-40B4-BE49-F238E27FC236}">
                  <a16:creationId xmlns:a16="http://schemas.microsoft.com/office/drawing/2014/main" id="{7E1C58DC-69DB-4C5F-A20E-164B9E6ADFDA}"/>
                </a:ext>
              </a:extLst>
            </p:cNvPr>
            <p:cNvSpPr txBox="1"/>
            <p:nvPr/>
          </p:nvSpPr>
          <p:spPr>
            <a:xfrm>
              <a:off x="2030412" y="3153033"/>
              <a:ext cx="7717632" cy="461665"/>
            </a:xfrm>
            <a:prstGeom prst="rect">
              <a:avLst/>
            </a:prstGeom>
            <a:noFill/>
          </p:spPr>
          <p:txBody>
            <a:bodyPr wrap="square">
              <a:spAutoFit/>
            </a:bodyPr>
            <a:lstStyle/>
            <a:p>
              <a:r>
                <a:rPr lang="en-US" sz="2400" dirty="0"/>
                <a:t>Ensures your accounts are always up-to-date</a:t>
              </a:r>
            </a:p>
          </p:txBody>
        </p:sp>
        <p:cxnSp>
          <p:nvCxnSpPr>
            <p:cNvPr id="43" name="Straight Connector 42">
              <a:extLst>
                <a:ext uri="{FF2B5EF4-FFF2-40B4-BE49-F238E27FC236}">
                  <a16:creationId xmlns:a16="http://schemas.microsoft.com/office/drawing/2014/main" id="{C01C214D-71FE-4D5C-AD0D-01805D918A1A}"/>
                </a:ext>
              </a:extLst>
            </p:cNvPr>
            <p:cNvCxnSpPr>
              <a:cxnSpLocks/>
            </p:cNvCxnSpPr>
            <p:nvPr/>
          </p:nvCxnSpPr>
          <p:spPr>
            <a:xfrm>
              <a:off x="1833562" y="3066365"/>
              <a:ext cx="0" cy="6350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B7C7573-8673-49F5-9EB2-CCE4FCFD1E12}"/>
                </a:ext>
              </a:extLst>
            </p:cNvPr>
            <p:cNvSpPr txBox="1"/>
            <p:nvPr/>
          </p:nvSpPr>
          <p:spPr>
            <a:xfrm>
              <a:off x="912812" y="3060700"/>
              <a:ext cx="723900" cy="646331"/>
            </a:xfrm>
            <a:prstGeom prst="rect">
              <a:avLst/>
            </a:prstGeom>
            <a:noFill/>
          </p:spPr>
          <p:txBody>
            <a:bodyPr wrap="square" rtlCol="0">
              <a:spAutoFit/>
            </a:bodyPr>
            <a:lstStyle/>
            <a:p>
              <a:r>
                <a:rPr lang="en-US" sz="3600" b="1" dirty="0"/>
                <a:t>04</a:t>
              </a:r>
              <a:endParaRPr lang="en-HK" sz="3600" b="1" dirty="0" err="1"/>
            </a:p>
          </p:txBody>
        </p:sp>
      </p:grpSp>
    </p:spTree>
    <p:extLst>
      <p:ext uri="{BB962C8B-B14F-4D97-AF65-F5344CB8AC3E}">
        <p14:creationId xmlns:p14="http://schemas.microsoft.com/office/powerpoint/2010/main" val="348132701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3411"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Logic for downloaded transactions - Review</a:t>
            </a:r>
          </a:p>
        </p:txBody>
      </p:sp>
      <p:sp>
        <p:nvSpPr>
          <p:cNvPr id="3" name="Rectangle 2">
            <a:extLst>
              <a:ext uri="{FF2B5EF4-FFF2-40B4-BE49-F238E27FC236}">
                <a16:creationId xmlns:a16="http://schemas.microsoft.com/office/drawing/2014/main" id="{E9B287E9-A31D-4F26-B368-F5CCE7092979}"/>
              </a:ext>
            </a:extLst>
          </p:cNvPr>
          <p:cNvSpPr/>
          <p:nvPr/>
        </p:nvSpPr>
        <p:spPr>
          <a:xfrm>
            <a:off x="394660" y="2983831"/>
            <a:ext cx="1694502" cy="2478506"/>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HK" sz="2000" b="1" dirty="0">
                <a:solidFill>
                  <a:schemeClr val="tx1"/>
                </a:solidFill>
              </a:rPr>
              <a:t>Match transaction already entered?</a:t>
            </a:r>
          </a:p>
        </p:txBody>
      </p:sp>
      <p:sp>
        <p:nvSpPr>
          <p:cNvPr id="23" name="Rectangle 22">
            <a:extLst>
              <a:ext uri="{FF2B5EF4-FFF2-40B4-BE49-F238E27FC236}">
                <a16:creationId xmlns:a16="http://schemas.microsoft.com/office/drawing/2014/main" id="{01EF3040-3527-4FDC-A38A-251DBFB7452E}"/>
              </a:ext>
            </a:extLst>
          </p:cNvPr>
          <p:cNvSpPr/>
          <p:nvPr/>
        </p:nvSpPr>
        <p:spPr>
          <a:xfrm>
            <a:off x="2276142" y="2983831"/>
            <a:ext cx="1694502" cy="2478506"/>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Match open balance on invoice/bill?</a:t>
            </a:r>
          </a:p>
        </p:txBody>
      </p:sp>
      <p:sp>
        <p:nvSpPr>
          <p:cNvPr id="24" name="Rectangle 23">
            <a:extLst>
              <a:ext uri="{FF2B5EF4-FFF2-40B4-BE49-F238E27FC236}">
                <a16:creationId xmlns:a16="http://schemas.microsoft.com/office/drawing/2014/main" id="{4DF3B8BC-C8FE-47AC-BCF6-8B12AE8307EF}"/>
              </a:ext>
            </a:extLst>
          </p:cNvPr>
          <p:cNvSpPr/>
          <p:nvPr/>
        </p:nvSpPr>
        <p:spPr>
          <a:xfrm>
            <a:off x="4157625" y="2983831"/>
            <a:ext cx="1694502" cy="2478506"/>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User-created rule?</a:t>
            </a:r>
          </a:p>
        </p:txBody>
      </p:sp>
      <p:sp>
        <p:nvSpPr>
          <p:cNvPr id="25" name="Rectangle 24">
            <a:extLst>
              <a:ext uri="{FF2B5EF4-FFF2-40B4-BE49-F238E27FC236}">
                <a16:creationId xmlns:a16="http://schemas.microsoft.com/office/drawing/2014/main" id="{62CAE98E-26B7-43F1-A66C-78047A1F25A9}"/>
              </a:ext>
            </a:extLst>
          </p:cNvPr>
          <p:cNvSpPr/>
          <p:nvPr/>
        </p:nvSpPr>
        <p:spPr>
          <a:xfrm>
            <a:off x="6039107" y="2983831"/>
            <a:ext cx="1694502" cy="2478506"/>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Same name categorized in past?</a:t>
            </a:r>
          </a:p>
        </p:txBody>
      </p:sp>
      <p:sp>
        <p:nvSpPr>
          <p:cNvPr id="26" name="Rectangle 25">
            <a:extLst>
              <a:ext uri="{FF2B5EF4-FFF2-40B4-BE49-F238E27FC236}">
                <a16:creationId xmlns:a16="http://schemas.microsoft.com/office/drawing/2014/main" id="{1798D860-ED04-4024-AE42-53EEE0B6753B}"/>
              </a:ext>
            </a:extLst>
          </p:cNvPr>
          <p:cNvSpPr/>
          <p:nvPr/>
        </p:nvSpPr>
        <p:spPr>
          <a:xfrm>
            <a:off x="7920590" y="2983831"/>
            <a:ext cx="1694502" cy="2478506"/>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QBO proposes a category?</a:t>
            </a:r>
          </a:p>
        </p:txBody>
      </p:sp>
      <p:sp>
        <p:nvSpPr>
          <p:cNvPr id="28" name="Rectangle 27">
            <a:extLst>
              <a:ext uri="{FF2B5EF4-FFF2-40B4-BE49-F238E27FC236}">
                <a16:creationId xmlns:a16="http://schemas.microsoft.com/office/drawing/2014/main" id="{7C040D9F-41A7-427F-9E6C-5D32D1356609}"/>
              </a:ext>
            </a:extLst>
          </p:cNvPr>
          <p:cNvSpPr/>
          <p:nvPr/>
        </p:nvSpPr>
        <p:spPr>
          <a:xfrm>
            <a:off x="9802069" y="2983831"/>
            <a:ext cx="1992095" cy="2478506"/>
          </a:xfrm>
          <a:prstGeom prst="rect">
            <a:avLst/>
          </a:prstGeom>
          <a:solidFill>
            <a:schemeClr val="accent4">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Uncategorized Expense</a:t>
            </a:r>
          </a:p>
          <a:p>
            <a:pPr algn="ctr"/>
            <a:endParaRPr lang="en-US" sz="2000" b="1" dirty="0">
              <a:solidFill>
                <a:schemeClr val="tx1"/>
              </a:solidFill>
            </a:endParaRPr>
          </a:p>
          <a:p>
            <a:pPr algn="ctr"/>
            <a:r>
              <a:rPr lang="en-US" sz="2000" b="1" dirty="0">
                <a:solidFill>
                  <a:schemeClr val="tx1"/>
                </a:solidFill>
              </a:rPr>
              <a:t>Uncategorized Income</a:t>
            </a:r>
            <a:endParaRPr lang="en-HK" sz="2000" b="1" dirty="0">
              <a:solidFill>
                <a:schemeClr val="tx1"/>
              </a:solidFill>
            </a:endParaRPr>
          </a:p>
        </p:txBody>
      </p:sp>
      <p:sp>
        <p:nvSpPr>
          <p:cNvPr id="6" name="Isosceles Triangle 5">
            <a:extLst>
              <a:ext uri="{FF2B5EF4-FFF2-40B4-BE49-F238E27FC236}">
                <a16:creationId xmlns:a16="http://schemas.microsoft.com/office/drawing/2014/main" id="{81126D27-19DD-47B7-936F-3D6AAC9FED22}"/>
              </a:ext>
            </a:extLst>
          </p:cNvPr>
          <p:cNvSpPr/>
          <p:nvPr/>
        </p:nvSpPr>
        <p:spPr>
          <a:xfrm rot="5400000">
            <a:off x="1755531" y="4975432"/>
            <a:ext cx="854242" cy="432390"/>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1800" dirty="0">
              <a:solidFill>
                <a:schemeClr val="bg1"/>
              </a:solidFill>
            </a:endParaRPr>
          </a:p>
        </p:txBody>
      </p:sp>
      <p:sp>
        <p:nvSpPr>
          <p:cNvPr id="29" name="Isosceles Triangle 28">
            <a:extLst>
              <a:ext uri="{FF2B5EF4-FFF2-40B4-BE49-F238E27FC236}">
                <a16:creationId xmlns:a16="http://schemas.microsoft.com/office/drawing/2014/main" id="{DC902373-BEAF-4561-BD5F-5FC66F8B72B9}"/>
              </a:ext>
            </a:extLst>
          </p:cNvPr>
          <p:cNvSpPr/>
          <p:nvPr/>
        </p:nvSpPr>
        <p:spPr>
          <a:xfrm rot="5400000">
            <a:off x="3637014" y="4975432"/>
            <a:ext cx="854242" cy="432390"/>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1800" dirty="0">
              <a:solidFill>
                <a:schemeClr val="bg1"/>
              </a:solidFill>
            </a:endParaRPr>
          </a:p>
        </p:txBody>
      </p:sp>
      <p:sp>
        <p:nvSpPr>
          <p:cNvPr id="30" name="Isosceles Triangle 29">
            <a:extLst>
              <a:ext uri="{FF2B5EF4-FFF2-40B4-BE49-F238E27FC236}">
                <a16:creationId xmlns:a16="http://schemas.microsoft.com/office/drawing/2014/main" id="{3D87C46C-3EEE-46D9-B5E0-08C8A3A3CAA8}"/>
              </a:ext>
            </a:extLst>
          </p:cNvPr>
          <p:cNvSpPr/>
          <p:nvPr/>
        </p:nvSpPr>
        <p:spPr>
          <a:xfrm rot="5400000">
            <a:off x="5518496" y="4975432"/>
            <a:ext cx="854242" cy="432390"/>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1800" dirty="0">
              <a:solidFill>
                <a:schemeClr val="bg1"/>
              </a:solidFill>
            </a:endParaRPr>
          </a:p>
        </p:txBody>
      </p:sp>
      <p:sp>
        <p:nvSpPr>
          <p:cNvPr id="31" name="Isosceles Triangle 30">
            <a:extLst>
              <a:ext uri="{FF2B5EF4-FFF2-40B4-BE49-F238E27FC236}">
                <a16:creationId xmlns:a16="http://schemas.microsoft.com/office/drawing/2014/main" id="{0184DE35-943E-4A15-8556-D2DBE06C79DF}"/>
              </a:ext>
            </a:extLst>
          </p:cNvPr>
          <p:cNvSpPr/>
          <p:nvPr/>
        </p:nvSpPr>
        <p:spPr>
          <a:xfrm rot="5400000">
            <a:off x="7399979" y="4975432"/>
            <a:ext cx="854242" cy="432390"/>
          </a:xfrm>
          <a:prstGeom prst="triangl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1800" dirty="0">
              <a:solidFill>
                <a:schemeClr val="bg1"/>
              </a:solidFill>
            </a:endParaRPr>
          </a:p>
        </p:txBody>
      </p:sp>
      <p:sp>
        <p:nvSpPr>
          <p:cNvPr id="36" name="Isosceles Triangle 35">
            <a:extLst>
              <a:ext uri="{FF2B5EF4-FFF2-40B4-BE49-F238E27FC236}">
                <a16:creationId xmlns:a16="http://schemas.microsoft.com/office/drawing/2014/main" id="{61CA7EA9-930E-4028-9F18-F7A56F748452}"/>
              </a:ext>
            </a:extLst>
          </p:cNvPr>
          <p:cNvSpPr/>
          <p:nvPr/>
        </p:nvSpPr>
        <p:spPr>
          <a:xfrm rot="5400000">
            <a:off x="9281461" y="4975432"/>
            <a:ext cx="854242" cy="432390"/>
          </a:xfrm>
          <a:prstGeom prst="triangle">
            <a:avLst/>
          </a:prstGeom>
          <a:solidFill>
            <a:schemeClr val="accent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1800" dirty="0">
              <a:solidFill>
                <a:schemeClr val="bg1"/>
              </a:solidFill>
            </a:endParaRPr>
          </a:p>
        </p:txBody>
      </p:sp>
      <p:grpSp>
        <p:nvGrpSpPr>
          <p:cNvPr id="14" name="Group 13">
            <a:extLst>
              <a:ext uri="{FF2B5EF4-FFF2-40B4-BE49-F238E27FC236}">
                <a16:creationId xmlns:a16="http://schemas.microsoft.com/office/drawing/2014/main" id="{0D04738D-6452-490A-B0AA-26AC94EC728A}"/>
              </a:ext>
            </a:extLst>
          </p:cNvPr>
          <p:cNvGrpSpPr/>
          <p:nvPr/>
        </p:nvGrpSpPr>
        <p:grpSpPr>
          <a:xfrm>
            <a:off x="1425440" y="1803691"/>
            <a:ext cx="1514424" cy="1035146"/>
            <a:chOff x="5007713" y="2711378"/>
            <a:chExt cx="2171700" cy="1484410"/>
          </a:xfrm>
        </p:grpSpPr>
        <p:sp>
          <p:nvSpPr>
            <p:cNvPr id="10" name="Rectangle 9">
              <a:extLst>
                <a:ext uri="{FF2B5EF4-FFF2-40B4-BE49-F238E27FC236}">
                  <a16:creationId xmlns:a16="http://schemas.microsoft.com/office/drawing/2014/main" id="{5E19EAE6-1874-49CD-AD91-8E6ED0F80AC1}"/>
                </a:ext>
              </a:extLst>
            </p:cNvPr>
            <p:cNvSpPr/>
            <p:nvPr/>
          </p:nvSpPr>
          <p:spPr>
            <a:xfrm>
              <a:off x="5007713" y="2711378"/>
              <a:ext cx="2171700" cy="646331"/>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MATCH</a:t>
              </a:r>
              <a:endParaRPr lang="en-HK" sz="2000" b="1" dirty="0">
                <a:solidFill>
                  <a:schemeClr val="bg1"/>
                </a:solidFill>
              </a:endParaRPr>
            </a:p>
          </p:txBody>
        </p:sp>
        <p:sp>
          <p:nvSpPr>
            <p:cNvPr id="13" name="Rectangle 12">
              <a:extLst>
                <a:ext uri="{FF2B5EF4-FFF2-40B4-BE49-F238E27FC236}">
                  <a16:creationId xmlns:a16="http://schemas.microsoft.com/office/drawing/2014/main" id="{22F4113C-C375-46BE-AA9A-8BA8BDDA8740}"/>
                </a:ext>
              </a:extLst>
            </p:cNvPr>
            <p:cNvSpPr/>
            <p:nvPr/>
          </p:nvSpPr>
          <p:spPr>
            <a:xfrm>
              <a:off x="5007713" y="3549457"/>
              <a:ext cx="2171700" cy="646331"/>
            </a:xfrm>
            <a:prstGeom prst="rect">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MATCH</a:t>
              </a:r>
              <a:endParaRPr lang="en-HK" sz="2000" b="1" dirty="0">
                <a:solidFill>
                  <a:schemeClr val="bg1"/>
                </a:solidFill>
              </a:endParaRPr>
            </a:p>
          </p:txBody>
        </p:sp>
      </p:grpSp>
      <p:sp>
        <p:nvSpPr>
          <p:cNvPr id="42" name="Rectangle 41">
            <a:extLst>
              <a:ext uri="{FF2B5EF4-FFF2-40B4-BE49-F238E27FC236}">
                <a16:creationId xmlns:a16="http://schemas.microsoft.com/office/drawing/2014/main" id="{7BB6B4A9-BC18-470F-9FA0-76F89759FFAA}"/>
              </a:ext>
            </a:extLst>
          </p:cNvPr>
          <p:cNvSpPr/>
          <p:nvPr/>
        </p:nvSpPr>
        <p:spPr>
          <a:xfrm>
            <a:off x="4247664" y="2388121"/>
            <a:ext cx="1514424" cy="450716"/>
          </a:xfrm>
          <a:prstGeom prst="rect">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RULE</a:t>
            </a:r>
            <a:endParaRPr lang="en-HK" sz="2000" b="1" dirty="0">
              <a:solidFill>
                <a:schemeClr val="bg1"/>
              </a:solidFill>
            </a:endParaRPr>
          </a:p>
        </p:txBody>
      </p:sp>
      <p:sp>
        <p:nvSpPr>
          <p:cNvPr id="17" name="TextBox 16">
            <a:extLst>
              <a:ext uri="{FF2B5EF4-FFF2-40B4-BE49-F238E27FC236}">
                <a16:creationId xmlns:a16="http://schemas.microsoft.com/office/drawing/2014/main" id="{7DDDB09C-F507-4FA7-9835-EA47FB0C3297}"/>
              </a:ext>
            </a:extLst>
          </p:cNvPr>
          <p:cNvSpPr txBox="1"/>
          <p:nvPr/>
        </p:nvSpPr>
        <p:spPr>
          <a:xfrm>
            <a:off x="6100330" y="2130951"/>
            <a:ext cx="1514424" cy="707886"/>
          </a:xfrm>
          <a:prstGeom prst="rect">
            <a:avLst/>
          </a:prstGeom>
          <a:noFill/>
        </p:spPr>
        <p:txBody>
          <a:bodyPr wrap="square" rtlCol="0">
            <a:spAutoFit/>
          </a:bodyPr>
          <a:lstStyle/>
          <a:p>
            <a:pPr algn="ctr"/>
            <a:r>
              <a:rPr lang="en-US" sz="2000" b="1" dirty="0"/>
              <a:t>Office Expenses</a:t>
            </a:r>
            <a:endParaRPr lang="en-HK" sz="2000" b="1" dirty="0" err="1"/>
          </a:p>
        </p:txBody>
      </p:sp>
      <p:sp>
        <p:nvSpPr>
          <p:cNvPr id="45" name="TextBox 44">
            <a:extLst>
              <a:ext uri="{FF2B5EF4-FFF2-40B4-BE49-F238E27FC236}">
                <a16:creationId xmlns:a16="http://schemas.microsoft.com/office/drawing/2014/main" id="{9172B3E1-A9C8-495F-B403-CB8580967F0F}"/>
              </a:ext>
            </a:extLst>
          </p:cNvPr>
          <p:cNvSpPr txBox="1"/>
          <p:nvPr/>
        </p:nvSpPr>
        <p:spPr>
          <a:xfrm>
            <a:off x="8010629" y="2438727"/>
            <a:ext cx="1514424" cy="400110"/>
          </a:xfrm>
          <a:prstGeom prst="rect">
            <a:avLst/>
          </a:prstGeom>
          <a:noFill/>
        </p:spPr>
        <p:txBody>
          <a:bodyPr wrap="square" rtlCol="0">
            <a:spAutoFit/>
          </a:bodyPr>
          <a:lstStyle/>
          <a:p>
            <a:pPr algn="ctr"/>
            <a:r>
              <a:rPr lang="en-US" sz="2000" b="1" dirty="0"/>
              <a:t>Travel Meals</a:t>
            </a:r>
            <a:endParaRPr lang="en-HK" sz="2000" b="1" dirty="0" err="1"/>
          </a:p>
        </p:txBody>
      </p:sp>
    </p:spTree>
    <p:extLst>
      <p:ext uri="{BB962C8B-B14F-4D97-AF65-F5344CB8AC3E}">
        <p14:creationId xmlns:p14="http://schemas.microsoft.com/office/powerpoint/2010/main" val="2082091837"/>
      </p:ext>
    </p:extLst>
  </p:cSld>
  <p:clrMapOvr>
    <a:masterClrMapping/>
  </p:clrMapOvr>
  <p:transition spd="med">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Online Banking Demo</a:t>
            </a:r>
          </a:p>
        </p:txBody>
      </p:sp>
    </p:spTree>
    <p:extLst>
      <p:ext uri="{BB962C8B-B14F-4D97-AF65-F5344CB8AC3E}">
        <p14:creationId xmlns:p14="http://schemas.microsoft.com/office/powerpoint/2010/main" val="2548842128"/>
      </p:ext>
    </p:extLst>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443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#1…Lesson 6 </a:t>
            </a:r>
          </a:p>
        </p:txBody>
      </p:sp>
      <p:sp>
        <p:nvSpPr>
          <p:cNvPr id="7" name="TextBox 6">
            <a:extLst>
              <a:ext uri="{FF2B5EF4-FFF2-40B4-BE49-F238E27FC236}">
                <a16:creationId xmlns:a16="http://schemas.microsoft.com/office/drawing/2014/main" id="{3C373C90-F2D2-4484-B7B5-7C977EF11460}"/>
              </a:ext>
            </a:extLst>
          </p:cNvPr>
          <p:cNvSpPr txBox="1"/>
          <p:nvPr/>
        </p:nvSpPr>
        <p:spPr>
          <a:xfrm>
            <a:off x="501904" y="1309204"/>
            <a:ext cx="10446182" cy="954107"/>
          </a:xfrm>
          <a:prstGeom prst="rect">
            <a:avLst/>
          </a:prstGeom>
          <a:noFill/>
        </p:spPr>
        <p:txBody>
          <a:bodyPr wrap="square">
            <a:spAutoFit/>
          </a:bodyPr>
          <a:lstStyle/>
          <a:p>
            <a:r>
              <a:rPr lang="en-US" sz="2800" dirty="0"/>
              <a:t>You have opened your file and you’ve recently downloaded transactions to process on the Visa Credit Card. Do the following:</a:t>
            </a:r>
          </a:p>
        </p:txBody>
      </p:sp>
      <p:grpSp>
        <p:nvGrpSpPr>
          <p:cNvPr id="3" name="Group 2">
            <a:extLst>
              <a:ext uri="{FF2B5EF4-FFF2-40B4-BE49-F238E27FC236}">
                <a16:creationId xmlns:a16="http://schemas.microsoft.com/office/drawing/2014/main" id="{76FCED8F-8BAF-4D16-B695-BBCD8A672762}"/>
              </a:ext>
            </a:extLst>
          </p:cNvPr>
          <p:cNvGrpSpPr/>
          <p:nvPr/>
        </p:nvGrpSpPr>
        <p:grpSpPr>
          <a:xfrm>
            <a:off x="433555" y="2314743"/>
            <a:ext cx="2705517" cy="2839451"/>
            <a:chOff x="210991" y="2550695"/>
            <a:chExt cx="2914557" cy="2839451"/>
          </a:xfrm>
        </p:grpSpPr>
        <p:grpSp>
          <p:nvGrpSpPr>
            <p:cNvPr id="10" name="Group 9">
              <a:extLst>
                <a:ext uri="{FF2B5EF4-FFF2-40B4-BE49-F238E27FC236}">
                  <a16:creationId xmlns:a16="http://schemas.microsoft.com/office/drawing/2014/main" id="{8B256779-9B75-4B28-A6DD-2D3EE0D1143D}"/>
                </a:ext>
              </a:extLst>
            </p:cNvPr>
            <p:cNvGrpSpPr/>
            <p:nvPr/>
          </p:nvGrpSpPr>
          <p:grpSpPr>
            <a:xfrm>
              <a:off x="501588" y="2875545"/>
              <a:ext cx="2623960" cy="2514601"/>
              <a:chOff x="561851" y="2646946"/>
              <a:chExt cx="2740149" cy="2514601"/>
            </a:xfrm>
          </p:grpSpPr>
          <p:sp>
            <p:nvSpPr>
              <p:cNvPr id="4" name="Rectangle 3">
                <a:extLst>
                  <a:ext uri="{FF2B5EF4-FFF2-40B4-BE49-F238E27FC236}">
                    <a16:creationId xmlns:a16="http://schemas.microsoft.com/office/drawing/2014/main" id="{C62E04E4-FF76-4879-9693-597D7A2FD66C}"/>
                  </a:ext>
                </a:extLst>
              </p:cNvPr>
              <p:cNvSpPr/>
              <p:nvPr/>
            </p:nvSpPr>
            <p:spPr>
              <a:xfrm>
                <a:off x="561851" y="2646946"/>
                <a:ext cx="2740149" cy="251460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606843" y="3273304"/>
                <a:ext cx="2650165" cy="126188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Exclude the transaction for </a:t>
                </a:r>
                <a:r>
                  <a:rPr lang="en-US" sz="2000" b="1" spc="-20" dirty="0"/>
                  <a:t>Bank of Any City for $1000.00.</a:t>
                </a:r>
              </a:p>
            </p:txBody>
          </p:sp>
        </p:grpSp>
        <p:sp>
          <p:nvSpPr>
            <p:cNvPr id="2" name="Oval 1">
              <a:extLst>
                <a:ext uri="{FF2B5EF4-FFF2-40B4-BE49-F238E27FC236}">
                  <a16:creationId xmlns:a16="http://schemas.microsoft.com/office/drawing/2014/main" id="{FE6F7477-423B-4181-ABF7-1FA0734D6E12}"/>
                </a:ext>
              </a:extLst>
            </p:cNvPr>
            <p:cNvSpPr/>
            <p:nvPr/>
          </p:nvSpPr>
          <p:spPr>
            <a:xfrm>
              <a:off x="210991" y="2550695"/>
              <a:ext cx="736935" cy="6858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bg1"/>
                  </a:solidFill>
                </a:rPr>
                <a:t>1</a:t>
              </a:r>
              <a:endParaRPr lang="en-HK" sz="3200" b="1" dirty="0">
                <a:solidFill>
                  <a:schemeClr val="bg1"/>
                </a:solidFill>
              </a:endParaRPr>
            </a:p>
          </p:txBody>
        </p:sp>
      </p:grpSp>
      <p:grpSp>
        <p:nvGrpSpPr>
          <p:cNvPr id="20" name="Group 19">
            <a:extLst>
              <a:ext uri="{FF2B5EF4-FFF2-40B4-BE49-F238E27FC236}">
                <a16:creationId xmlns:a16="http://schemas.microsoft.com/office/drawing/2014/main" id="{7525F582-5CB5-4FDB-8B7C-68BAF95C2667}"/>
              </a:ext>
            </a:extLst>
          </p:cNvPr>
          <p:cNvGrpSpPr/>
          <p:nvPr/>
        </p:nvGrpSpPr>
        <p:grpSpPr>
          <a:xfrm>
            <a:off x="3281558" y="2314743"/>
            <a:ext cx="2705517" cy="2839451"/>
            <a:chOff x="210991" y="2550695"/>
            <a:chExt cx="2914557" cy="2839451"/>
          </a:xfrm>
        </p:grpSpPr>
        <p:grpSp>
          <p:nvGrpSpPr>
            <p:cNvPr id="21" name="Group 20">
              <a:extLst>
                <a:ext uri="{FF2B5EF4-FFF2-40B4-BE49-F238E27FC236}">
                  <a16:creationId xmlns:a16="http://schemas.microsoft.com/office/drawing/2014/main" id="{A030BECB-E2AD-4BDB-ADAC-3686A04FA48E}"/>
                </a:ext>
              </a:extLst>
            </p:cNvPr>
            <p:cNvGrpSpPr/>
            <p:nvPr/>
          </p:nvGrpSpPr>
          <p:grpSpPr>
            <a:xfrm>
              <a:off x="501588" y="2875545"/>
              <a:ext cx="2623960" cy="2514601"/>
              <a:chOff x="561851" y="2646946"/>
              <a:chExt cx="2740149" cy="2514601"/>
            </a:xfrm>
          </p:grpSpPr>
          <p:sp>
            <p:nvSpPr>
              <p:cNvPr id="23" name="Rectangle 22">
                <a:extLst>
                  <a:ext uri="{FF2B5EF4-FFF2-40B4-BE49-F238E27FC236}">
                    <a16:creationId xmlns:a16="http://schemas.microsoft.com/office/drawing/2014/main" id="{072504AE-6634-4E16-9D1C-DCF877DA0109}"/>
                  </a:ext>
                </a:extLst>
              </p:cNvPr>
              <p:cNvSpPr/>
              <p:nvPr/>
            </p:nvSpPr>
            <p:spPr>
              <a:xfrm>
                <a:off x="561851" y="2646946"/>
                <a:ext cx="2740149" cy="251460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4" name="TextBox 23">
                <a:extLst>
                  <a:ext uri="{FF2B5EF4-FFF2-40B4-BE49-F238E27FC236}">
                    <a16:creationId xmlns:a16="http://schemas.microsoft.com/office/drawing/2014/main" id="{6D2B66FE-491F-439F-BD7A-81C2B2852FA2}"/>
                  </a:ext>
                </a:extLst>
              </p:cNvPr>
              <p:cNvSpPr txBox="1"/>
              <p:nvPr/>
            </p:nvSpPr>
            <p:spPr>
              <a:xfrm>
                <a:off x="606843" y="3419498"/>
                <a:ext cx="2650165" cy="969496"/>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Add all </a:t>
                </a:r>
                <a:r>
                  <a:rPr lang="en-US" sz="2000" b="1" spc="-20" dirty="0"/>
                  <a:t>Matched </a:t>
                </a:r>
                <a:r>
                  <a:rPr lang="en-US" sz="2000" spc="-20" dirty="0"/>
                  <a:t>transactions to QuickBooks.</a:t>
                </a:r>
              </a:p>
            </p:txBody>
          </p:sp>
        </p:grpSp>
        <p:sp>
          <p:nvSpPr>
            <p:cNvPr id="22" name="Oval 21">
              <a:extLst>
                <a:ext uri="{FF2B5EF4-FFF2-40B4-BE49-F238E27FC236}">
                  <a16:creationId xmlns:a16="http://schemas.microsoft.com/office/drawing/2014/main" id="{9912F43F-1F94-4AB8-9EE6-4AA04B034FC0}"/>
                </a:ext>
              </a:extLst>
            </p:cNvPr>
            <p:cNvSpPr/>
            <p:nvPr/>
          </p:nvSpPr>
          <p:spPr>
            <a:xfrm>
              <a:off x="210991" y="2550695"/>
              <a:ext cx="736935" cy="6858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3200" b="1" dirty="0">
                  <a:solidFill>
                    <a:schemeClr val="bg1"/>
                  </a:solidFill>
                </a:rPr>
                <a:t>2</a:t>
              </a:r>
              <a:endParaRPr lang="en-HK" sz="3200" b="1" dirty="0">
                <a:solidFill>
                  <a:schemeClr val="bg1"/>
                </a:solidFill>
              </a:endParaRPr>
            </a:p>
          </p:txBody>
        </p:sp>
      </p:grpSp>
      <p:grpSp>
        <p:nvGrpSpPr>
          <p:cNvPr id="11" name="Group 10">
            <a:extLst>
              <a:ext uri="{FF2B5EF4-FFF2-40B4-BE49-F238E27FC236}">
                <a16:creationId xmlns:a16="http://schemas.microsoft.com/office/drawing/2014/main" id="{B5C0FEAD-FABC-47DD-8B64-4EA61CCF7678}"/>
              </a:ext>
            </a:extLst>
          </p:cNvPr>
          <p:cNvGrpSpPr/>
          <p:nvPr/>
        </p:nvGrpSpPr>
        <p:grpSpPr>
          <a:xfrm>
            <a:off x="6129562" y="2314743"/>
            <a:ext cx="2705517" cy="3575563"/>
            <a:chOff x="6129562" y="2314743"/>
            <a:chExt cx="2705517" cy="3575563"/>
          </a:xfrm>
        </p:grpSpPr>
        <p:sp>
          <p:nvSpPr>
            <p:cNvPr id="39" name="Rectangle 38">
              <a:extLst>
                <a:ext uri="{FF2B5EF4-FFF2-40B4-BE49-F238E27FC236}">
                  <a16:creationId xmlns:a16="http://schemas.microsoft.com/office/drawing/2014/main" id="{EC3B9C9B-2E87-42A2-B9FD-57D7A772D975}"/>
                </a:ext>
              </a:extLst>
            </p:cNvPr>
            <p:cNvSpPr/>
            <p:nvPr/>
          </p:nvSpPr>
          <p:spPr>
            <a:xfrm>
              <a:off x="6399317" y="2674908"/>
              <a:ext cx="2435762" cy="251460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40" name="TextBox 39">
              <a:extLst>
                <a:ext uri="{FF2B5EF4-FFF2-40B4-BE49-F238E27FC236}">
                  <a16:creationId xmlns:a16="http://schemas.microsoft.com/office/drawing/2014/main" id="{B96D062B-CD63-4096-BC80-665A25FD1973}"/>
                </a:ext>
              </a:extLst>
            </p:cNvPr>
            <p:cNvSpPr txBox="1"/>
            <p:nvPr/>
          </p:nvSpPr>
          <p:spPr>
            <a:xfrm>
              <a:off x="6439310" y="2862685"/>
              <a:ext cx="2355774" cy="2139047"/>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Setup a </a:t>
              </a:r>
              <a:r>
                <a:rPr lang="en-US" sz="2000" b="1" spc="-20" dirty="0"/>
                <a:t>Bank Rule </a:t>
              </a:r>
              <a:r>
                <a:rPr lang="en-US" sz="2000" spc="-20" dirty="0"/>
                <a:t>that tells QuickBooks to categorize all    Supplies Depot transactions for less than $50 to </a:t>
              </a:r>
              <a:r>
                <a:rPr lang="en-US" sz="2000" b="1" spc="-20" dirty="0"/>
                <a:t>Office Expenses.</a:t>
              </a:r>
            </a:p>
          </p:txBody>
        </p:sp>
        <p:sp>
          <p:nvSpPr>
            <p:cNvPr id="46" name="TextBox 45">
              <a:extLst>
                <a:ext uri="{FF2B5EF4-FFF2-40B4-BE49-F238E27FC236}">
                  <a16:creationId xmlns:a16="http://schemas.microsoft.com/office/drawing/2014/main" id="{9E8305FD-FB56-46D1-A944-409CFB966FCE}"/>
                </a:ext>
              </a:extLst>
            </p:cNvPr>
            <p:cNvSpPr txBox="1"/>
            <p:nvPr/>
          </p:nvSpPr>
          <p:spPr>
            <a:xfrm>
              <a:off x="6439310" y="5271675"/>
              <a:ext cx="2355774" cy="618631"/>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1800" i="1" spc="-20" dirty="0">
                  <a:solidFill>
                    <a:schemeClr val="bg1">
                      <a:lumMod val="65000"/>
                    </a:schemeClr>
                  </a:solidFill>
                </a:rPr>
                <a:t>Note: Don’t forget to add the HST.</a:t>
              </a:r>
            </a:p>
          </p:txBody>
        </p:sp>
        <p:sp>
          <p:nvSpPr>
            <p:cNvPr id="36" name="Oval 35">
              <a:extLst>
                <a:ext uri="{FF2B5EF4-FFF2-40B4-BE49-F238E27FC236}">
                  <a16:creationId xmlns:a16="http://schemas.microsoft.com/office/drawing/2014/main" id="{18127DC1-8A06-4CA4-93A0-3B91DD17E4BE}"/>
                </a:ext>
              </a:extLst>
            </p:cNvPr>
            <p:cNvSpPr/>
            <p:nvPr/>
          </p:nvSpPr>
          <p:spPr>
            <a:xfrm>
              <a:off x="6129562" y="2314743"/>
              <a:ext cx="684080" cy="6858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3200" b="1" dirty="0">
                  <a:solidFill>
                    <a:schemeClr val="bg1"/>
                  </a:solidFill>
                </a:rPr>
                <a:t>3</a:t>
              </a:r>
              <a:endParaRPr lang="en-HK" sz="3200" b="1" dirty="0">
                <a:solidFill>
                  <a:schemeClr val="bg1"/>
                </a:solidFill>
              </a:endParaRPr>
            </a:p>
          </p:txBody>
        </p:sp>
      </p:grpSp>
      <p:grpSp>
        <p:nvGrpSpPr>
          <p:cNvPr id="9" name="Group 8">
            <a:extLst>
              <a:ext uri="{FF2B5EF4-FFF2-40B4-BE49-F238E27FC236}">
                <a16:creationId xmlns:a16="http://schemas.microsoft.com/office/drawing/2014/main" id="{7D2C806B-290D-4CA1-842B-C57853A1DA57}"/>
              </a:ext>
            </a:extLst>
          </p:cNvPr>
          <p:cNvGrpSpPr/>
          <p:nvPr/>
        </p:nvGrpSpPr>
        <p:grpSpPr>
          <a:xfrm>
            <a:off x="8977564" y="2314743"/>
            <a:ext cx="2705517" cy="3575563"/>
            <a:chOff x="8977564" y="2314743"/>
            <a:chExt cx="2705517" cy="3575563"/>
          </a:xfrm>
        </p:grpSpPr>
        <p:sp>
          <p:nvSpPr>
            <p:cNvPr id="47" name="TextBox 46">
              <a:extLst>
                <a:ext uri="{FF2B5EF4-FFF2-40B4-BE49-F238E27FC236}">
                  <a16:creationId xmlns:a16="http://schemas.microsoft.com/office/drawing/2014/main" id="{819C5E0C-4D31-46E4-B75B-2DDC02C69132}"/>
                </a:ext>
              </a:extLst>
            </p:cNvPr>
            <p:cNvSpPr txBox="1"/>
            <p:nvPr/>
          </p:nvSpPr>
          <p:spPr>
            <a:xfrm>
              <a:off x="9287312" y="5271675"/>
              <a:ext cx="2355774" cy="618631"/>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1800" i="1" spc="-20" dirty="0">
                  <a:solidFill>
                    <a:schemeClr val="bg1">
                      <a:lumMod val="65000"/>
                    </a:schemeClr>
                  </a:solidFill>
                </a:rPr>
                <a:t>Note: Don’t forget to add the HST.</a:t>
              </a:r>
            </a:p>
          </p:txBody>
        </p:sp>
        <p:grpSp>
          <p:nvGrpSpPr>
            <p:cNvPr id="6" name="Group 5">
              <a:extLst>
                <a:ext uri="{FF2B5EF4-FFF2-40B4-BE49-F238E27FC236}">
                  <a16:creationId xmlns:a16="http://schemas.microsoft.com/office/drawing/2014/main" id="{893D358E-E798-4489-9328-9B66B222D7CE}"/>
                </a:ext>
              </a:extLst>
            </p:cNvPr>
            <p:cNvGrpSpPr/>
            <p:nvPr/>
          </p:nvGrpSpPr>
          <p:grpSpPr>
            <a:xfrm>
              <a:off x="8977564" y="2314743"/>
              <a:ext cx="2705517" cy="2839451"/>
              <a:chOff x="8977564" y="2314743"/>
              <a:chExt cx="2705517" cy="2839451"/>
            </a:xfrm>
          </p:grpSpPr>
          <p:grpSp>
            <p:nvGrpSpPr>
              <p:cNvPr id="42" name="Group 41">
                <a:extLst>
                  <a:ext uri="{FF2B5EF4-FFF2-40B4-BE49-F238E27FC236}">
                    <a16:creationId xmlns:a16="http://schemas.microsoft.com/office/drawing/2014/main" id="{9E2D07CD-D095-4A59-B50D-D5EDED951CEB}"/>
                  </a:ext>
                </a:extLst>
              </p:cNvPr>
              <p:cNvGrpSpPr/>
              <p:nvPr/>
            </p:nvGrpSpPr>
            <p:grpSpPr>
              <a:xfrm>
                <a:off x="9247319" y="2639593"/>
                <a:ext cx="2435762" cy="2514601"/>
                <a:chOff x="561851" y="2646946"/>
                <a:chExt cx="2740149" cy="2514601"/>
              </a:xfrm>
            </p:grpSpPr>
            <p:sp>
              <p:nvSpPr>
                <p:cNvPr id="44" name="Rectangle 43">
                  <a:extLst>
                    <a:ext uri="{FF2B5EF4-FFF2-40B4-BE49-F238E27FC236}">
                      <a16:creationId xmlns:a16="http://schemas.microsoft.com/office/drawing/2014/main" id="{40A2FAE4-BF2C-4227-A38F-2ACA81ADF78D}"/>
                    </a:ext>
                  </a:extLst>
                </p:cNvPr>
                <p:cNvSpPr/>
                <p:nvPr/>
              </p:nvSpPr>
              <p:spPr>
                <a:xfrm>
                  <a:off x="561851" y="2646946"/>
                  <a:ext cx="2740149" cy="251460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45" name="TextBox 44">
                  <a:extLst>
                    <a:ext uri="{FF2B5EF4-FFF2-40B4-BE49-F238E27FC236}">
                      <a16:creationId xmlns:a16="http://schemas.microsoft.com/office/drawing/2014/main" id="{BC185F68-586B-4233-97E7-E62F3AC0214C}"/>
                    </a:ext>
                  </a:extLst>
                </p:cNvPr>
                <p:cNvSpPr txBox="1"/>
                <p:nvPr/>
              </p:nvSpPr>
              <p:spPr>
                <a:xfrm>
                  <a:off x="606843" y="3273304"/>
                  <a:ext cx="2650165" cy="126188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Categorize all Coffee Place transactions to </a:t>
                  </a:r>
                  <a:r>
                    <a:rPr lang="en-US" sz="2000" b="1" spc="-20" dirty="0"/>
                    <a:t>Meals and Entertainment. </a:t>
                  </a:r>
                </a:p>
              </p:txBody>
            </p:sp>
          </p:grpSp>
          <p:sp>
            <p:nvSpPr>
              <p:cNvPr id="43" name="Oval 42">
                <a:extLst>
                  <a:ext uri="{FF2B5EF4-FFF2-40B4-BE49-F238E27FC236}">
                    <a16:creationId xmlns:a16="http://schemas.microsoft.com/office/drawing/2014/main" id="{CC1C5500-8AAC-401D-A51E-9F548517A7AF}"/>
                  </a:ext>
                </a:extLst>
              </p:cNvPr>
              <p:cNvSpPr/>
              <p:nvPr/>
            </p:nvSpPr>
            <p:spPr>
              <a:xfrm>
                <a:off x="8977564" y="2314743"/>
                <a:ext cx="684080" cy="6858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3200" b="1" dirty="0">
                    <a:solidFill>
                      <a:schemeClr val="bg1"/>
                    </a:solidFill>
                  </a:rPr>
                  <a:t>4</a:t>
                </a:r>
                <a:endParaRPr lang="en-HK" sz="3200" b="1" dirty="0">
                  <a:solidFill>
                    <a:schemeClr val="bg1"/>
                  </a:solidFill>
                </a:endParaRPr>
              </a:p>
            </p:txBody>
          </p:sp>
        </p:grpSp>
      </p:grpSp>
    </p:spTree>
    <p:extLst>
      <p:ext uri="{BB962C8B-B14F-4D97-AF65-F5344CB8AC3E}">
        <p14:creationId xmlns:p14="http://schemas.microsoft.com/office/powerpoint/2010/main" val="5750385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Account Reconciliation</a:t>
            </a:r>
          </a:p>
        </p:txBody>
      </p:sp>
    </p:spTree>
    <p:extLst>
      <p:ext uri="{BB962C8B-B14F-4D97-AF65-F5344CB8AC3E}">
        <p14:creationId xmlns:p14="http://schemas.microsoft.com/office/powerpoint/2010/main" val="1407757821"/>
      </p:ext>
    </p:extLst>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545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Account Reconciliation Overview</a:t>
            </a:r>
          </a:p>
        </p:txBody>
      </p:sp>
      <p:grpSp>
        <p:nvGrpSpPr>
          <p:cNvPr id="5" name="Group 4">
            <a:extLst>
              <a:ext uri="{FF2B5EF4-FFF2-40B4-BE49-F238E27FC236}">
                <a16:creationId xmlns:a16="http://schemas.microsoft.com/office/drawing/2014/main" id="{31794309-EC77-422A-8B4A-ADAA8A367CD7}"/>
              </a:ext>
            </a:extLst>
          </p:cNvPr>
          <p:cNvGrpSpPr/>
          <p:nvPr/>
        </p:nvGrpSpPr>
        <p:grpSpPr>
          <a:xfrm>
            <a:off x="580673" y="3733467"/>
            <a:ext cx="11027479" cy="1701130"/>
            <a:chOff x="703309" y="3585411"/>
            <a:chExt cx="11027479" cy="1701130"/>
          </a:xfrm>
        </p:grpSpPr>
        <p:grpSp>
          <p:nvGrpSpPr>
            <p:cNvPr id="11" name="Group 10">
              <a:extLst>
                <a:ext uri="{FF2B5EF4-FFF2-40B4-BE49-F238E27FC236}">
                  <a16:creationId xmlns:a16="http://schemas.microsoft.com/office/drawing/2014/main" id="{0683E241-D2CD-419C-8C1A-9CE41C115755}"/>
                </a:ext>
              </a:extLst>
            </p:cNvPr>
            <p:cNvGrpSpPr/>
            <p:nvPr/>
          </p:nvGrpSpPr>
          <p:grpSpPr>
            <a:xfrm>
              <a:off x="1240028" y="3958923"/>
              <a:ext cx="9954041" cy="954107"/>
              <a:chOff x="982663" y="1858317"/>
              <a:chExt cx="9954041" cy="954107"/>
            </a:xfrm>
          </p:grpSpPr>
          <p:sp>
            <p:nvSpPr>
              <p:cNvPr id="12" name="TextBox 11">
                <a:extLst>
                  <a:ext uri="{FF2B5EF4-FFF2-40B4-BE49-F238E27FC236}">
                    <a16:creationId xmlns:a16="http://schemas.microsoft.com/office/drawing/2014/main" id="{88452AFC-CA8D-4EB5-9D65-49440858D691}"/>
                  </a:ext>
                </a:extLst>
              </p:cNvPr>
              <p:cNvSpPr txBox="1"/>
              <p:nvPr/>
            </p:nvSpPr>
            <p:spPr>
              <a:xfrm>
                <a:off x="1874837" y="1858317"/>
                <a:ext cx="9061867" cy="954107"/>
              </a:xfrm>
              <a:prstGeom prst="rect">
                <a:avLst/>
              </a:prstGeom>
              <a:noFill/>
            </p:spPr>
            <p:txBody>
              <a:bodyPr wrap="square">
                <a:spAutoFit/>
              </a:bodyPr>
              <a:lstStyle/>
              <a:p>
                <a:pPr marL="0" lvl="1">
                  <a:spcBef>
                    <a:spcPts val="300"/>
                  </a:spcBef>
                  <a:spcAft>
                    <a:spcPts val="300"/>
                  </a:spcAft>
                  <a:defRPr/>
                </a:pPr>
                <a:r>
                  <a:rPr lang="en-US" sz="2800" dirty="0"/>
                  <a:t>Match your Cleared balance from QuickBooks to the Ending Balance from your bank statement.</a:t>
                </a:r>
              </a:p>
            </p:txBody>
          </p:sp>
          <p:sp>
            <p:nvSpPr>
              <p:cNvPr id="14" name="Oval 13">
                <a:extLst>
                  <a:ext uri="{FF2B5EF4-FFF2-40B4-BE49-F238E27FC236}">
                    <a16:creationId xmlns:a16="http://schemas.microsoft.com/office/drawing/2014/main" id="{BA9CED51-CF73-4B3E-9C78-CDBEDEBFFB93}"/>
                  </a:ext>
                </a:extLst>
              </p:cNvPr>
              <p:cNvSpPr/>
              <p:nvPr/>
            </p:nvSpPr>
            <p:spPr>
              <a:xfrm>
                <a:off x="982663" y="1858317"/>
                <a:ext cx="723900" cy="7239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800" dirty="0">
                    <a:solidFill>
                      <a:schemeClr val="bg1"/>
                    </a:solidFill>
                  </a:rPr>
                  <a:t>2</a:t>
                </a:r>
                <a:endParaRPr lang="en-HK" sz="2800" dirty="0">
                  <a:solidFill>
                    <a:schemeClr val="bg1"/>
                  </a:solidFill>
                </a:endParaRPr>
              </a:p>
            </p:txBody>
          </p:sp>
        </p:grpSp>
        <p:sp>
          <p:nvSpPr>
            <p:cNvPr id="3" name="Rectangle 2">
              <a:extLst>
                <a:ext uri="{FF2B5EF4-FFF2-40B4-BE49-F238E27FC236}">
                  <a16:creationId xmlns:a16="http://schemas.microsoft.com/office/drawing/2014/main" id="{509BE409-75AE-4AD9-847D-A72437ABF678}"/>
                </a:ext>
              </a:extLst>
            </p:cNvPr>
            <p:cNvSpPr/>
            <p:nvPr/>
          </p:nvSpPr>
          <p:spPr>
            <a:xfrm>
              <a:off x="703309" y="3585411"/>
              <a:ext cx="11027479" cy="1701130"/>
            </a:xfrm>
            <a:prstGeom prst="rect">
              <a:avLst/>
            </a:prstGeom>
            <a:no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grpSp>
      <p:grpSp>
        <p:nvGrpSpPr>
          <p:cNvPr id="4" name="Group 3">
            <a:extLst>
              <a:ext uri="{FF2B5EF4-FFF2-40B4-BE49-F238E27FC236}">
                <a16:creationId xmlns:a16="http://schemas.microsoft.com/office/drawing/2014/main" id="{493E6187-5FB2-42CB-88CE-6DBC1184CAC2}"/>
              </a:ext>
            </a:extLst>
          </p:cNvPr>
          <p:cNvGrpSpPr/>
          <p:nvPr/>
        </p:nvGrpSpPr>
        <p:grpSpPr>
          <a:xfrm>
            <a:off x="580673" y="1688098"/>
            <a:ext cx="11027479" cy="1701130"/>
            <a:chOff x="703309" y="1540042"/>
            <a:chExt cx="11027479" cy="1701130"/>
          </a:xfrm>
        </p:grpSpPr>
        <p:grpSp>
          <p:nvGrpSpPr>
            <p:cNvPr id="2" name="Group 1">
              <a:extLst>
                <a:ext uri="{FF2B5EF4-FFF2-40B4-BE49-F238E27FC236}">
                  <a16:creationId xmlns:a16="http://schemas.microsoft.com/office/drawing/2014/main" id="{E8322C19-4B80-44A9-86E0-6FB5E306720C}"/>
                </a:ext>
              </a:extLst>
            </p:cNvPr>
            <p:cNvGrpSpPr/>
            <p:nvPr/>
          </p:nvGrpSpPr>
          <p:grpSpPr>
            <a:xfrm>
              <a:off x="1240028" y="1913554"/>
              <a:ext cx="9954041" cy="954107"/>
              <a:chOff x="982663" y="1858317"/>
              <a:chExt cx="9954041" cy="954107"/>
            </a:xfrm>
          </p:grpSpPr>
          <p:sp>
            <p:nvSpPr>
              <p:cNvPr id="25" name="TextBox 24">
                <a:extLst>
                  <a:ext uri="{FF2B5EF4-FFF2-40B4-BE49-F238E27FC236}">
                    <a16:creationId xmlns:a16="http://schemas.microsoft.com/office/drawing/2014/main" id="{DC950979-00CF-4476-81E2-612048977663}"/>
                  </a:ext>
                </a:extLst>
              </p:cNvPr>
              <p:cNvSpPr txBox="1"/>
              <p:nvPr/>
            </p:nvSpPr>
            <p:spPr>
              <a:xfrm>
                <a:off x="1874837" y="1858317"/>
                <a:ext cx="9061867" cy="954107"/>
              </a:xfrm>
              <a:prstGeom prst="rect">
                <a:avLst/>
              </a:prstGeom>
              <a:noFill/>
            </p:spPr>
            <p:txBody>
              <a:bodyPr wrap="square">
                <a:spAutoFit/>
              </a:bodyPr>
              <a:lstStyle/>
              <a:p>
                <a:pPr marL="0" lvl="1">
                  <a:spcBef>
                    <a:spcPts val="300"/>
                  </a:spcBef>
                  <a:spcAft>
                    <a:spcPts val="300"/>
                  </a:spcAft>
                  <a:defRPr/>
                </a:pPr>
                <a:r>
                  <a:rPr lang="en-US" sz="2800" dirty="0"/>
                  <a:t>Match transactions in your QuickBooks account with your bank transactions.</a:t>
                </a:r>
              </a:p>
            </p:txBody>
          </p:sp>
          <p:sp>
            <p:nvSpPr>
              <p:cNvPr id="6" name="Oval 5">
                <a:extLst>
                  <a:ext uri="{FF2B5EF4-FFF2-40B4-BE49-F238E27FC236}">
                    <a16:creationId xmlns:a16="http://schemas.microsoft.com/office/drawing/2014/main" id="{3B702E6A-C058-4927-9619-432A649F66D8}"/>
                  </a:ext>
                </a:extLst>
              </p:cNvPr>
              <p:cNvSpPr/>
              <p:nvPr/>
            </p:nvSpPr>
            <p:spPr>
              <a:xfrm>
                <a:off x="982663" y="1858317"/>
                <a:ext cx="723900" cy="72390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800" dirty="0">
                    <a:solidFill>
                      <a:schemeClr val="bg1"/>
                    </a:solidFill>
                  </a:rPr>
                  <a:t>1</a:t>
                </a:r>
                <a:endParaRPr lang="en-HK" sz="2800" dirty="0">
                  <a:solidFill>
                    <a:schemeClr val="bg1"/>
                  </a:solidFill>
                </a:endParaRPr>
              </a:p>
            </p:txBody>
          </p:sp>
        </p:grpSp>
        <p:sp>
          <p:nvSpPr>
            <p:cNvPr id="16" name="Rectangle 15">
              <a:extLst>
                <a:ext uri="{FF2B5EF4-FFF2-40B4-BE49-F238E27FC236}">
                  <a16:creationId xmlns:a16="http://schemas.microsoft.com/office/drawing/2014/main" id="{0C486E65-F04E-4BB4-9BCB-578FAC952DD1}"/>
                </a:ext>
              </a:extLst>
            </p:cNvPr>
            <p:cNvSpPr/>
            <p:nvPr/>
          </p:nvSpPr>
          <p:spPr>
            <a:xfrm>
              <a:off x="703309" y="1540042"/>
              <a:ext cx="11027479" cy="1701130"/>
            </a:xfrm>
            <a:prstGeom prst="rect">
              <a:avLst/>
            </a:prstGeom>
            <a:no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grpSp>
    </p:spTree>
    <p:extLst>
      <p:ext uri="{BB962C8B-B14F-4D97-AF65-F5344CB8AC3E}">
        <p14:creationId xmlns:p14="http://schemas.microsoft.com/office/powerpoint/2010/main" val="157435473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Account Reconciliation Demo</a:t>
            </a:r>
          </a:p>
        </p:txBody>
      </p:sp>
    </p:spTree>
    <p:extLst>
      <p:ext uri="{BB962C8B-B14F-4D97-AF65-F5344CB8AC3E}">
        <p14:creationId xmlns:p14="http://schemas.microsoft.com/office/powerpoint/2010/main" val="234047051"/>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022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Sign-In to QuickBooks</a:t>
            </a:r>
          </a:p>
        </p:txBody>
      </p:sp>
      <p:grpSp>
        <p:nvGrpSpPr>
          <p:cNvPr id="16" name="Group 15">
            <a:extLst>
              <a:ext uri="{FF2B5EF4-FFF2-40B4-BE49-F238E27FC236}">
                <a16:creationId xmlns:a16="http://schemas.microsoft.com/office/drawing/2014/main" id="{E48553D1-ABA0-4DA9-98B4-C3A7AC006612}"/>
              </a:ext>
            </a:extLst>
          </p:cNvPr>
          <p:cNvGrpSpPr/>
          <p:nvPr/>
        </p:nvGrpSpPr>
        <p:grpSpPr>
          <a:xfrm>
            <a:off x="501904" y="2181604"/>
            <a:ext cx="6063996" cy="2611942"/>
            <a:chOff x="501904" y="2090864"/>
            <a:chExt cx="6063996" cy="2611942"/>
          </a:xfrm>
        </p:grpSpPr>
        <p:sp>
          <p:nvSpPr>
            <p:cNvPr id="6" name="TextBox 5">
              <a:extLst>
                <a:ext uri="{FF2B5EF4-FFF2-40B4-BE49-F238E27FC236}">
                  <a16:creationId xmlns:a16="http://schemas.microsoft.com/office/drawing/2014/main" id="{79B9816B-8B8B-4C0E-8E3D-5D0F69D229C9}"/>
                </a:ext>
              </a:extLst>
            </p:cNvPr>
            <p:cNvSpPr txBox="1"/>
            <p:nvPr/>
          </p:nvSpPr>
          <p:spPr>
            <a:xfrm>
              <a:off x="501904" y="2090864"/>
              <a:ext cx="6063996" cy="1639423"/>
            </a:xfrm>
            <a:prstGeom prst="rect">
              <a:avLst/>
            </a:prstGeom>
            <a:noFill/>
          </p:spPr>
          <p:txBody>
            <a:bodyPr wrap="square">
              <a:spAutoFit/>
            </a:bodyPr>
            <a:lstStyle/>
            <a:p>
              <a:pPr>
                <a:spcBef>
                  <a:spcPts val="400"/>
                </a:spcBef>
                <a:spcAft>
                  <a:spcPts val="400"/>
                </a:spcAft>
              </a:pPr>
              <a:r>
                <a:rPr lang="en-US" sz="2400" dirty="0"/>
                <a:t>To login to QuickBooks you’ll go to the following website:</a:t>
              </a:r>
            </a:p>
            <a:p>
              <a:pPr defTabSz="228462">
                <a:lnSpc>
                  <a:spcPct val="95000"/>
                </a:lnSpc>
                <a:spcBef>
                  <a:spcPts val="1798"/>
                </a:spcBef>
                <a:spcAft>
                  <a:spcPts val="400"/>
                </a:spcAft>
              </a:pPr>
              <a:r>
                <a:rPr lang="en-US" sz="3600" b="1" spc="-20" dirty="0">
                  <a:solidFill>
                    <a:schemeClr val="accent6"/>
                  </a:solidFill>
                  <a:latin typeface="AvenirNext forINTUIT Demi" panose="020B0503020202020204" pitchFamily="34" charset="77"/>
                </a:rPr>
                <a:t>ca.qbo.intuit.com</a:t>
              </a:r>
            </a:p>
          </p:txBody>
        </p:sp>
        <p:sp>
          <p:nvSpPr>
            <p:cNvPr id="3" name="TextBox 2">
              <a:extLst>
                <a:ext uri="{FF2B5EF4-FFF2-40B4-BE49-F238E27FC236}">
                  <a16:creationId xmlns:a16="http://schemas.microsoft.com/office/drawing/2014/main" id="{AC616CCC-C462-46C2-BC27-F27493CB1762}"/>
                </a:ext>
              </a:extLst>
            </p:cNvPr>
            <p:cNvSpPr txBox="1"/>
            <p:nvPr/>
          </p:nvSpPr>
          <p:spPr>
            <a:xfrm>
              <a:off x="501904" y="3871809"/>
              <a:ext cx="6063996" cy="830997"/>
            </a:xfrm>
            <a:prstGeom prst="rect">
              <a:avLst/>
            </a:prstGeom>
            <a:noFill/>
          </p:spPr>
          <p:txBody>
            <a:bodyPr wrap="square" anchor="b">
              <a:spAutoFit/>
            </a:bodyPr>
            <a:lstStyle/>
            <a:p>
              <a:pPr>
                <a:spcBef>
                  <a:spcPts val="400"/>
                </a:spcBef>
                <a:spcAft>
                  <a:spcPts val="400"/>
                </a:spcAft>
              </a:pPr>
              <a:r>
                <a:rPr lang="en-US" sz="2400" i="1" dirty="0">
                  <a:solidFill>
                    <a:schemeClr val="tx2"/>
                  </a:solidFill>
                </a:rPr>
                <a:t>Tip: Bookmark this page in your browser for easy access to the QuickBooks sign-in page</a:t>
              </a:r>
            </a:p>
          </p:txBody>
        </p:sp>
      </p:grpSp>
      <p:pic>
        <p:nvPicPr>
          <p:cNvPr id="17" name="Picture 16">
            <a:extLst>
              <a:ext uri="{FF2B5EF4-FFF2-40B4-BE49-F238E27FC236}">
                <a16:creationId xmlns:a16="http://schemas.microsoft.com/office/drawing/2014/main" id="{DB14D766-433D-417A-BFC0-CCCA34624D4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ltGray">
          <a:xfrm>
            <a:off x="6171573" y="-148856"/>
            <a:ext cx="5362390" cy="7006856"/>
          </a:xfrm>
          <a:prstGeom prst="rect">
            <a:avLst/>
          </a:prstGeom>
        </p:spPr>
      </p:pic>
      <p:pic>
        <p:nvPicPr>
          <p:cNvPr id="19" name="Picture 18">
            <a:extLst>
              <a:ext uri="{FF2B5EF4-FFF2-40B4-BE49-F238E27FC236}">
                <a16:creationId xmlns:a16="http://schemas.microsoft.com/office/drawing/2014/main" id="{3251D2E8-10DA-4555-9280-6C7474A56A48}"/>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830731" y="982934"/>
            <a:ext cx="2550160" cy="4446873"/>
          </a:xfrm>
          <a:prstGeom prst="rect">
            <a:avLst/>
          </a:prstGeom>
        </p:spPr>
      </p:pic>
    </p:spTree>
    <p:extLst>
      <p:ext uri="{BB962C8B-B14F-4D97-AF65-F5344CB8AC3E}">
        <p14:creationId xmlns:p14="http://schemas.microsoft.com/office/powerpoint/2010/main" val="366298276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48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#2…Lesson 6</a:t>
            </a:r>
          </a:p>
        </p:txBody>
      </p:sp>
      <p:sp>
        <p:nvSpPr>
          <p:cNvPr id="7" name="TextBox 6">
            <a:extLst>
              <a:ext uri="{FF2B5EF4-FFF2-40B4-BE49-F238E27FC236}">
                <a16:creationId xmlns:a16="http://schemas.microsoft.com/office/drawing/2014/main" id="{3C373C90-F2D2-4484-B7B5-7C977EF11460}"/>
              </a:ext>
            </a:extLst>
          </p:cNvPr>
          <p:cNvSpPr txBox="1"/>
          <p:nvPr/>
        </p:nvSpPr>
        <p:spPr>
          <a:xfrm>
            <a:off x="501904" y="1970941"/>
            <a:ext cx="10446182" cy="954107"/>
          </a:xfrm>
          <a:prstGeom prst="rect">
            <a:avLst/>
          </a:prstGeom>
          <a:noFill/>
        </p:spPr>
        <p:txBody>
          <a:bodyPr wrap="square">
            <a:sp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venirNext forINTUIT"/>
                <a:ea typeface="+mn-ea"/>
                <a:cs typeface="+mn-cs"/>
              </a:rPr>
              <a:t>You need to reconcile the Visa Credit Card. Use the following information to reconcile</a:t>
            </a:r>
          </a:p>
        </p:txBody>
      </p:sp>
      <p:grpSp>
        <p:nvGrpSpPr>
          <p:cNvPr id="12" name="Group 11">
            <a:extLst>
              <a:ext uri="{FF2B5EF4-FFF2-40B4-BE49-F238E27FC236}">
                <a16:creationId xmlns:a16="http://schemas.microsoft.com/office/drawing/2014/main" id="{BAAF5B8E-FE4C-4143-8EF8-BE9D4E2B10D2}"/>
              </a:ext>
            </a:extLst>
          </p:cNvPr>
          <p:cNvGrpSpPr/>
          <p:nvPr/>
        </p:nvGrpSpPr>
        <p:grpSpPr>
          <a:xfrm>
            <a:off x="748578" y="3291862"/>
            <a:ext cx="4555563" cy="1461837"/>
            <a:chOff x="618016" y="3567363"/>
            <a:chExt cx="4555563" cy="1461837"/>
          </a:xfrm>
        </p:grpSpPr>
        <p:sp>
          <p:nvSpPr>
            <p:cNvPr id="29" name="TextBox 28">
              <a:extLst>
                <a:ext uri="{FF2B5EF4-FFF2-40B4-BE49-F238E27FC236}">
                  <a16:creationId xmlns:a16="http://schemas.microsoft.com/office/drawing/2014/main" id="{F78501D4-F760-4522-8240-E6AD5CDB61EC}"/>
                </a:ext>
              </a:extLst>
            </p:cNvPr>
            <p:cNvSpPr txBox="1"/>
            <p:nvPr/>
          </p:nvSpPr>
          <p:spPr>
            <a:xfrm>
              <a:off x="1940154" y="3698117"/>
              <a:ext cx="3233425" cy="1200329"/>
            </a:xfrm>
            <a:prstGeom prst="rect">
              <a:avLst/>
            </a:prstGeom>
            <a:noFill/>
          </p:spPr>
          <p:txBody>
            <a:bodyPr wrap="square">
              <a:spAutoFit/>
            </a:bodyPr>
            <a:lstStyle/>
            <a:p>
              <a:r>
                <a:rPr lang="en-US" sz="3600" dirty="0"/>
                <a:t>Ending Balance: </a:t>
              </a:r>
            </a:p>
            <a:p>
              <a:r>
                <a:rPr lang="en-US" sz="3600" dirty="0"/>
                <a:t>$378.20</a:t>
              </a:r>
            </a:p>
          </p:txBody>
        </p:sp>
        <p:cxnSp>
          <p:nvCxnSpPr>
            <p:cNvPr id="30" name="Straight Connector 29">
              <a:extLst>
                <a:ext uri="{FF2B5EF4-FFF2-40B4-BE49-F238E27FC236}">
                  <a16:creationId xmlns:a16="http://schemas.microsoft.com/office/drawing/2014/main" id="{25F1DB0A-180B-4739-A149-69DA9C9D6ACC}"/>
                </a:ext>
              </a:extLst>
            </p:cNvPr>
            <p:cNvCxnSpPr>
              <a:cxnSpLocks/>
            </p:cNvCxnSpPr>
            <p:nvPr/>
          </p:nvCxnSpPr>
          <p:spPr>
            <a:xfrm>
              <a:off x="1743304" y="3567363"/>
              <a:ext cx="0" cy="146183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D1B54EB0-50F4-490A-B392-0D04A6AD7C85}"/>
                </a:ext>
              </a:extLst>
            </p:cNvPr>
            <p:cNvSpPr txBox="1"/>
            <p:nvPr/>
          </p:nvSpPr>
          <p:spPr>
            <a:xfrm>
              <a:off x="618016" y="3882783"/>
              <a:ext cx="1030309" cy="830997"/>
            </a:xfrm>
            <a:prstGeom prst="rect">
              <a:avLst/>
            </a:prstGeom>
            <a:noFill/>
          </p:spPr>
          <p:txBody>
            <a:bodyPr wrap="square" rtlCol="0">
              <a:spAutoFit/>
            </a:bodyPr>
            <a:lstStyle/>
            <a:p>
              <a:r>
                <a:rPr lang="en-US" sz="4800" b="1" dirty="0">
                  <a:solidFill>
                    <a:schemeClr val="accent1"/>
                  </a:solidFill>
                </a:rPr>
                <a:t>01</a:t>
              </a:r>
              <a:endParaRPr lang="en-HK" sz="4800" b="1" dirty="0" err="1">
                <a:solidFill>
                  <a:schemeClr val="accent1"/>
                </a:solidFill>
              </a:endParaRPr>
            </a:p>
          </p:txBody>
        </p:sp>
      </p:grpSp>
      <p:grpSp>
        <p:nvGrpSpPr>
          <p:cNvPr id="34" name="Group 33">
            <a:extLst>
              <a:ext uri="{FF2B5EF4-FFF2-40B4-BE49-F238E27FC236}">
                <a16:creationId xmlns:a16="http://schemas.microsoft.com/office/drawing/2014/main" id="{122808F7-4410-475B-B293-907CAA9856BE}"/>
              </a:ext>
            </a:extLst>
          </p:cNvPr>
          <p:cNvGrpSpPr/>
          <p:nvPr/>
        </p:nvGrpSpPr>
        <p:grpSpPr>
          <a:xfrm>
            <a:off x="5729652" y="3291862"/>
            <a:ext cx="5710595" cy="1461837"/>
            <a:chOff x="618016" y="3567363"/>
            <a:chExt cx="5710595" cy="1461837"/>
          </a:xfrm>
        </p:grpSpPr>
        <p:sp>
          <p:nvSpPr>
            <p:cNvPr id="35" name="TextBox 34">
              <a:extLst>
                <a:ext uri="{FF2B5EF4-FFF2-40B4-BE49-F238E27FC236}">
                  <a16:creationId xmlns:a16="http://schemas.microsoft.com/office/drawing/2014/main" id="{130CAD64-93F8-48BF-8178-5E9F51AE2804}"/>
                </a:ext>
              </a:extLst>
            </p:cNvPr>
            <p:cNvSpPr txBox="1"/>
            <p:nvPr/>
          </p:nvSpPr>
          <p:spPr>
            <a:xfrm>
              <a:off x="1940154" y="3698117"/>
              <a:ext cx="4388457" cy="1200329"/>
            </a:xfrm>
            <a:prstGeom prst="rect">
              <a:avLst/>
            </a:prstGeom>
            <a:noFill/>
          </p:spPr>
          <p:txBody>
            <a:bodyPr wrap="square">
              <a:spAutoFit/>
            </a:bodyPr>
            <a:lstStyle/>
            <a:p>
              <a:r>
                <a:rPr lang="en-US" sz="3600" dirty="0"/>
                <a:t>Ending Date: </a:t>
              </a:r>
              <a:br>
                <a:rPr lang="en-US" sz="3600" dirty="0"/>
              </a:br>
              <a:r>
                <a:rPr lang="en-US" sz="3600" dirty="0"/>
                <a:t>Last day of last month</a:t>
              </a:r>
            </a:p>
          </p:txBody>
        </p:sp>
        <p:cxnSp>
          <p:nvCxnSpPr>
            <p:cNvPr id="37" name="Straight Connector 36">
              <a:extLst>
                <a:ext uri="{FF2B5EF4-FFF2-40B4-BE49-F238E27FC236}">
                  <a16:creationId xmlns:a16="http://schemas.microsoft.com/office/drawing/2014/main" id="{94068427-A3C8-4558-8ED9-CFF568E0C897}"/>
                </a:ext>
              </a:extLst>
            </p:cNvPr>
            <p:cNvCxnSpPr>
              <a:cxnSpLocks/>
            </p:cNvCxnSpPr>
            <p:nvPr/>
          </p:nvCxnSpPr>
          <p:spPr>
            <a:xfrm>
              <a:off x="1743304" y="3567363"/>
              <a:ext cx="0" cy="146183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8A289A54-BD28-4DB9-8AB5-5BF03CC46D98}"/>
                </a:ext>
              </a:extLst>
            </p:cNvPr>
            <p:cNvSpPr txBox="1"/>
            <p:nvPr/>
          </p:nvSpPr>
          <p:spPr>
            <a:xfrm>
              <a:off x="618016" y="3882783"/>
              <a:ext cx="1030309" cy="830997"/>
            </a:xfrm>
            <a:prstGeom prst="rect">
              <a:avLst/>
            </a:prstGeom>
            <a:noFill/>
          </p:spPr>
          <p:txBody>
            <a:bodyPr wrap="square" rtlCol="0">
              <a:spAutoFit/>
            </a:bodyPr>
            <a:lstStyle/>
            <a:p>
              <a:r>
                <a:rPr lang="en-US" sz="4800" b="1" dirty="0">
                  <a:solidFill>
                    <a:schemeClr val="accent1"/>
                  </a:solidFill>
                </a:rPr>
                <a:t>02</a:t>
              </a:r>
              <a:endParaRPr lang="en-HK" sz="4800" b="1" dirty="0" err="1">
                <a:solidFill>
                  <a:schemeClr val="accent1"/>
                </a:solidFill>
              </a:endParaRPr>
            </a:p>
          </p:txBody>
        </p:sp>
      </p:grpSp>
    </p:spTree>
    <p:extLst>
      <p:ext uri="{BB962C8B-B14F-4D97-AF65-F5344CB8AC3E}">
        <p14:creationId xmlns:p14="http://schemas.microsoft.com/office/powerpoint/2010/main" val="108162364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Transfer Demo</a:t>
            </a:r>
          </a:p>
        </p:txBody>
      </p:sp>
    </p:spTree>
    <p:extLst>
      <p:ext uri="{BB962C8B-B14F-4D97-AF65-F5344CB8AC3E}">
        <p14:creationId xmlns:p14="http://schemas.microsoft.com/office/powerpoint/2010/main" val="3108801319"/>
      </p:ext>
    </p:extLst>
  </p:cSld>
  <p:clrMapOvr>
    <a:masterClrMapping/>
  </p:clrMapOvr>
  <p:transition spd="med">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50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#3…Lesson 6</a:t>
            </a:r>
          </a:p>
        </p:txBody>
      </p:sp>
      <p:grpSp>
        <p:nvGrpSpPr>
          <p:cNvPr id="3" name="Group 2">
            <a:extLst>
              <a:ext uri="{FF2B5EF4-FFF2-40B4-BE49-F238E27FC236}">
                <a16:creationId xmlns:a16="http://schemas.microsoft.com/office/drawing/2014/main" id="{86500F23-34D7-4447-87D6-B1960635DF78}"/>
              </a:ext>
            </a:extLst>
          </p:cNvPr>
          <p:cNvGrpSpPr/>
          <p:nvPr/>
        </p:nvGrpSpPr>
        <p:grpSpPr>
          <a:xfrm>
            <a:off x="1281780" y="1528012"/>
            <a:ext cx="9625264" cy="4150894"/>
            <a:chOff x="830179" y="1528012"/>
            <a:chExt cx="9625264" cy="4150894"/>
          </a:xfrm>
        </p:grpSpPr>
        <p:sp>
          <p:nvSpPr>
            <p:cNvPr id="15" name="TextBox 14">
              <a:extLst>
                <a:ext uri="{FF2B5EF4-FFF2-40B4-BE49-F238E27FC236}">
                  <a16:creationId xmlns:a16="http://schemas.microsoft.com/office/drawing/2014/main" id="{A1133A8C-9D72-47C2-8420-2F6264D8DEF3}"/>
                </a:ext>
              </a:extLst>
            </p:cNvPr>
            <p:cNvSpPr txBox="1"/>
            <p:nvPr/>
          </p:nvSpPr>
          <p:spPr>
            <a:xfrm>
              <a:off x="5556601" y="2326186"/>
              <a:ext cx="4898842" cy="2554545"/>
            </a:xfrm>
            <a:prstGeom prst="rect">
              <a:avLst/>
            </a:prstGeom>
            <a:noFill/>
          </p:spPr>
          <p:txBody>
            <a:bodyPr wrap="square">
              <a:spAutoFit/>
            </a:bodyPr>
            <a:lstStyle/>
            <a:p>
              <a:pPr marL="282575" lvl="1" algn="ctr">
                <a:spcBef>
                  <a:spcPts val="1776"/>
                </a:spcBef>
                <a:defRPr/>
              </a:pPr>
              <a:r>
                <a:rPr lang="en-US" sz="3200" dirty="0"/>
                <a:t>You need to make a visa payment of </a:t>
              </a:r>
              <a:r>
                <a:rPr lang="en-US" sz="3200" b="1" dirty="0"/>
                <a:t>$378.20</a:t>
              </a:r>
              <a:r>
                <a:rPr lang="en-US" sz="3200" dirty="0"/>
                <a:t>. Make a transfer from the </a:t>
              </a:r>
              <a:r>
                <a:rPr lang="en-US" sz="3200" dirty="0" err="1"/>
                <a:t>Chequing</a:t>
              </a:r>
              <a:r>
                <a:rPr lang="en-US" sz="3200" dirty="0"/>
                <a:t> account to make the payment.</a:t>
              </a:r>
              <a:endParaRPr lang="en-US" sz="3200" b="1" dirty="0"/>
            </a:p>
          </p:txBody>
        </p:sp>
        <p:pic>
          <p:nvPicPr>
            <p:cNvPr id="273412" name="Picture 4" descr="Mazzola Financial | Helpful Accounting Tools NYC">
              <a:extLst>
                <a:ext uri="{FF2B5EF4-FFF2-40B4-BE49-F238E27FC236}">
                  <a16:creationId xmlns:a16="http://schemas.microsoft.com/office/drawing/2014/main" id="{853F8F4C-31A7-40A8-9973-313C05FA03C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637" r="26888"/>
            <a:stretch/>
          </p:blipFill>
          <p:spPr bwMode="auto">
            <a:xfrm>
              <a:off x="830179" y="1528012"/>
              <a:ext cx="4325783" cy="41508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19101039"/>
      </p:ext>
    </p:extLst>
  </p:cSld>
  <p:clrMapOvr>
    <a:masterClrMapping/>
  </p:clrMapOvr>
  <p:transition spd="med">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3B40FF-8BB4-4A8D-9F11-61FA2030B69B}"/>
              </a:ext>
            </a:extLst>
          </p:cNvPr>
          <p:cNvSpPr txBox="1"/>
          <p:nvPr/>
        </p:nvSpPr>
        <p:spPr>
          <a:xfrm>
            <a:off x="506412" y="2736503"/>
            <a:ext cx="6465887" cy="1384995"/>
          </a:xfrm>
          <a:prstGeom prst="rect">
            <a:avLst/>
          </a:prstGeom>
          <a:noFill/>
        </p:spPr>
        <p:txBody>
          <a:bodyPr wrap="square">
            <a:spAutoFit/>
          </a:bodyPr>
          <a:lstStyle/>
          <a:p>
            <a:r>
              <a:rPr lang="en-US" sz="4000" dirty="0">
                <a:solidFill>
                  <a:schemeClr val="tx1"/>
                </a:solidFill>
              </a:rPr>
              <a:t>Lesson 7</a:t>
            </a:r>
          </a:p>
          <a:p>
            <a:r>
              <a:rPr lang="en-US" sz="4400" b="1" dirty="0">
                <a:solidFill>
                  <a:schemeClr val="tx1"/>
                </a:solidFill>
              </a:rPr>
              <a:t>Customer and Sales Part II</a:t>
            </a:r>
          </a:p>
        </p:txBody>
      </p:sp>
    </p:spTree>
    <p:extLst>
      <p:ext uri="{BB962C8B-B14F-4D97-AF65-F5344CB8AC3E}">
        <p14:creationId xmlns:p14="http://schemas.microsoft.com/office/powerpoint/2010/main" val="25976345"/>
      </p:ext>
    </p:extLst>
  </p:cSld>
  <p:clrMapOvr>
    <a:masterClrMapping/>
  </p:clrMapOvr>
  <p:transition spd="med">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853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Lesson 7 - Learning Objectives</a:t>
            </a:r>
          </a:p>
        </p:txBody>
      </p:sp>
      <p:sp>
        <p:nvSpPr>
          <p:cNvPr id="15" name="TextBox 14">
            <a:extLst>
              <a:ext uri="{FF2B5EF4-FFF2-40B4-BE49-F238E27FC236}">
                <a16:creationId xmlns:a16="http://schemas.microsoft.com/office/drawing/2014/main" id="{F4123B5F-C2BA-475C-9327-255955B0D668}"/>
              </a:ext>
            </a:extLst>
          </p:cNvPr>
          <p:cNvSpPr txBox="1"/>
          <p:nvPr/>
        </p:nvSpPr>
        <p:spPr>
          <a:xfrm>
            <a:off x="501904" y="1632738"/>
            <a:ext cx="10446182" cy="523220"/>
          </a:xfrm>
          <a:prstGeom prst="rect">
            <a:avLst/>
          </a:prstGeom>
          <a:noFill/>
        </p:spPr>
        <p:txBody>
          <a:bodyPr wrap="square">
            <a:spAutoFit/>
          </a:bodyPr>
          <a:lstStyle/>
          <a:p>
            <a:pPr lvl="0"/>
            <a:r>
              <a:rPr lang="en-US" sz="2800" dirty="0">
                <a:solidFill>
                  <a:srgbClr val="000000"/>
                </a:solidFill>
              </a:rPr>
              <a:t>In this Lesson you’ll learn the following:</a:t>
            </a:r>
          </a:p>
        </p:txBody>
      </p:sp>
      <p:grpSp>
        <p:nvGrpSpPr>
          <p:cNvPr id="9" name="Group 8">
            <a:extLst>
              <a:ext uri="{FF2B5EF4-FFF2-40B4-BE49-F238E27FC236}">
                <a16:creationId xmlns:a16="http://schemas.microsoft.com/office/drawing/2014/main" id="{D077E29B-BE81-4D97-9BF3-BFC3F25367BB}"/>
              </a:ext>
            </a:extLst>
          </p:cNvPr>
          <p:cNvGrpSpPr/>
          <p:nvPr/>
        </p:nvGrpSpPr>
        <p:grpSpPr>
          <a:xfrm>
            <a:off x="530224" y="2444006"/>
            <a:ext cx="3507815" cy="1418840"/>
            <a:chOff x="703309" y="2639594"/>
            <a:chExt cx="3580591" cy="1418840"/>
          </a:xfrm>
        </p:grpSpPr>
        <p:sp>
          <p:nvSpPr>
            <p:cNvPr id="20" name="Rectangle 19">
              <a:extLst>
                <a:ext uri="{FF2B5EF4-FFF2-40B4-BE49-F238E27FC236}">
                  <a16:creationId xmlns:a16="http://schemas.microsoft.com/office/drawing/2014/main" id="{92C500A8-F553-4C59-BBD2-B66FC3642283}"/>
                </a:ext>
              </a:extLst>
            </p:cNvPr>
            <p:cNvSpPr/>
            <p:nvPr/>
          </p:nvSpPr>
          <p:spPr>
            <a:xfrm>
              <a:off x="703309" y="2639594"/>
              <a:ext cx="3580591" cy="141884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1" name="TextBox 20">
              <a:extLst>
                <a:ext uri="{FF2B5EF4-FFF2-40B4-BE49-F238E27FC236}">
                  <a16:creationId xmlns:a16="http://schemas.microsoft.com/office/drawing/2014/main" id="{AD5C021F-926E-4918-AE93-9814020A6440}"/>
                </a:ext>
              </a:extLst>
            </p:cNvPr>
            <p:cNvSpPr txBox="1"/>
            <p:nvPr/>
          </p:nvSpPr>
          <p:spPr>
            <a:xfrm>
              <a:off x="762101" y="2951982"/>
              <a:ext cx="3463008"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Advanced options on sales transactions</a:t>
              </a:r>
            </a:p>
          </p:txBody>
        </p:sp>
      </p:grpSp>
      <p:grpSp>
        <p:nvGrpSpPr>
          <p:cNvPr id="13" name="Group 12">
            <a:extLst>
              <a:ext uri="{FF2B5EF4-FFF2-40B4-BE49-F238E27FC236}">
                <a16:creationId xmlns:a16="http://schemas.microsoft.com/office/drawing/2014/main" id="{F10B6300-C7E3-445B-A4CF-2503BD59728B}"/>
              </a:ext>
            </a:extLst>
          </p:cNvPr>
          <p:cNvGrpSpPr/>
          <p:nvPr/>
        </p:nvGrpSpPr>
        <p:grpSpPr>
          <a:xfrm>
            <a:off x="4340505" y="2444006"/>
            <a:ext cx="3507815" cy="1418840"/>
            <a:chOff x="4304117" y="2444006"/>
            <a:chExt cx="3580591" cy="1418840"/>
          </a:xfrm>
        </p:grpSpPr>
        <p:sp>
          <p:nvSpPr>
            <p:cNvPr id="24" name="Rectangle 23">
              <a:extLst>
                <a:ext uri="{FF2B5EF4-FFF2-40B4-BE49-F238E27FC236}">
                  <a16:creationId xmlns:a16="http://schemas.microsoft.com/office/drawing/2014/main" id="{D0BA1180-4A0D-4D78-B479-AF76AF155423}"/>
                </a:ext>
              </a:extLst>
            </p:cNvPr>
            <p:cNvSpPr/>
            <p:nvPr/>
          </p:nvSpPr>
          <p:spPr>
            <a:xfrm>
              <a:off x="4304117" y="2444006"/>
              <a:ext cx="3580591" cy="141884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6" name="TextBox 25">
              <a:extLst>
                <a:ext uri="{FF2B5EF4-FFF2-40B4-BE49-F238E27FC236}">
                  <a16:creationId xmlns:a16="http://schemas.microsoft.com/office/drawing/2014/main" id="{796BA7BD-5945-4637-8024-EFD248C73DE6}"/>
                </a:ext>
              </a:extLst>
            </p:cNvPr>
            <p:cNvSpPr txBox="1"/>
            <p:nvPr/>
          </p:nvSpPr>
          <p:spPr>
            <a:xfrm>
              <a:off x="4362909" y="2931827"/>
              <a:ext cx="3463008" cy="443198"/>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Credits and Refunds</a:t>
              </a:r>
            </a:p>
          </p:txBody>
        </p:sp>
      </p:grpSp>
      <p:grpSp>
        <p:nvGrpSpPr>
          <p:cNvPr id="22" name="Group 21">
            <a:extLst>
              <a:ext uri="{FF2B5EF4-FFF2-40B4-BE49-F238E27FC236}">
                <a16:creationId xmlns:a16="http://schemas.microsoft.com/office/drawing/2014/main" id="{314075C5-5898-4E19-95B1-ED296C6240C7}"/>
              </a:ext>
            </a:extLst>
          </p:cNvPr>
          <p:cNvGrpSpPr/>
          <p:nvPr/>
        </p:nvGrpSpPr>
        <p:grpSpPr>
          <a:xfrm>
            <a:off x="8150785" y="2444006"/>
            <a:ext cx="3507815" cy="1418840"/>
            <a:chOff x="8193448" y="2444006"/>
            <a:chExt cx="3580591" cy="1418840"/>
          </a:xfrm>
        </p:grpSpPr>
        <p:sp>
          <p:nvSpPr>
            <p:cNvPr id="28" name="Rectangle 27">
              <a:extLst>
                <a:ext uri="{FF2B5EF4-FFF2-40B4-BE49-F238E27FC236}">
                  <a16:creationId xmlns:a16="http://schemas.microsoft.com/office/drawing/2014/main" id="{30B70AF8-114A-4D66-9958-AF2B0939D41C}"/>
                </a:ext>
              </a:extLst>
            </p:cNvPr>
            <p:cNvSpPr/>
            <p:nvPr/>
          </p:nvSpPr>
          <p:spPr>
            <a:xfrm>
              <a:off x="8193448" y="2444006"/>
              <a:ext cx="3580591" cy="141884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9" name="TextBox 28">
              <a:extLst>
                <a:ext uri="{FF2B5EF4-FFF2-40B4-BE49-F238E27FC236}">
                  <a16:creationId xmlns:a16="http://schemas.microsoft.com/office/drawing/2014/main" id="{EEB990E1-68BA-4464-B505-291FE0E8920E}"/>
                </a:ext>
              </a:extLst>
            </p:cNvPr>
            <p:cNvSpPr txBox="1"/>
            <p:nvPr/>
          </p:nvSpPr>
          <p:spPr>
            <a:xfrm>
              <a:off x="8252240" y="2931827"/>
              <a:ext cx="3463008" cy="443198"/>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Customer statements</a:t>
              </a:r>
            </a:p>
          </p:txBody>
        </p:sp>
      </p:grpSp>
      <p:grpSp>
        <p:nvGrpSpPr>
          <p:cNvPr id="31" name="Group 30">
            <a:extLst>
              <a:ext uri="{FF2B5EF4-FFF2-40B4-BE49-F238E27FC236}">
                <a16:creationId xmlns:a16="http://schemas.microsoft.com/office/drawing/2014/main" id="{FCBA7A9F-0DCF-42E3-8A2B-642521F77FCC}"/>
              </a:ext>
            </a:extLst>
          </p:cNvPr>
          <p:cNvGrpSpPr/>
          <p:nvPr/>
        </p:nvGrpSpPr>
        <p:grpSpPr>
          <a:xfrm>
            <a:off x="530224" y="4150894"/>
            <a:ext cx="3507815" cy="1418840"/>
            <a:chOff x="703309" y="2639594"/>
            <a:chExt cx="3580591" cy="1418840"/>
          </a:xfrm>
        </p:grpSpPr>
        <p:sp>
          <p:nvSpPr>
            <p:cNvPr id="40" name="Rectangle 39">
              <a:extLst>
                <a:ext uri="{FF2B5EF4-FFF2-40B4-BE49-F238E27FC236}">
                  <a16:creationId xmlns:a16="http://schemas.microsoft.com/office/drawing/2014/main" id="{020815EF-AE75-4DFC-980E-4AB74BC5299E}"/>
                </a:ext>
              </a:extLst>
            </p:cNvPr>
            <p:cNvSpPr/>
            <p:nvPr/>
          </p:nvSpPr>
          <p:spPr>
            <a:xfrm>
              <a:off x="703309" y="2639594"/>
              <a:ext cx="3580591" cy="141884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41" name="TextBox 40">
              <a:extLst>
                <a:ext uri="{FF2B5EF4-FFF2-40B4-BE49-F238E27FC236}">
                  <a16:creationId xmlns:a16="http://schemas.microsoft.com/office/drawing/2014/main" id="{857FAF23-8413-452C-A1FF-5F681293492B}"/>
                </a:ext>
              </a:extLst>
            </p:cNvPr>
            <p:cNvSpPr txBox="1"/>
            <p:nvPr/>
          </p:nvSpPr>
          <p:spPr>
            <a:xfrm>
              <a:off x="762101" y="2951982"/>
              <a:ext cx="3463008"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Delayed Charges &amp; Delayed Credits</a:t>
              </a:r>
            </a:p>
          </p:txBody>
        </p:sp>
      </p:grpSp>
      <p:grpSp>
        <p:nvGrpSpPr>
          <p:cNvPr id="42" name="Group 41">
            <a:extLst>
              <a:ext uri="{FF2B5EF4-FFF2-40B4-BE49-F238E27FC236}">
                <a16:creationId xmlns:a16="http://schemas.microsoft.com/office/drawing/2014/main" id="{E3275B14-4AC2-4782-8A82-4C3463AA4687}"/>
              </a:ext>
            </a:extLst>
          </p:cNvPr>
          <p:cNvGrpSpPr/>
          <p:nvPr/>
        </p:nvGrpSpPr>
        <p:grpSpPr>
          <a:xfrm>
            <a:off x="4340505" y="4150894"/>
            <a:ext cx="3507815" cy="1418840"/>
            <a:chOff x="4304117" y="4150894"/>
            <a:chExt cx="3580591" cy="1418840"/>
          </a:xfrm>
        </p:grpSpPr>
        <p:sp>
          <p:nvSpPr>
            <p:cNvPr id="38" name="Rectangle 37">
              <a:extLst>
                <a:ext uri="{FF2B5EF4-FFF2-40B4-BE49-F238E27FC236}">
                  <a16:creationId xmlns:a16="http://schemas.microsoft.com/office/drawing/2014/main" id="{43913EB0-347C-474A-BD96-250C43BE1B2E}"/>
                </a:ext>
              </a:extLst>
            </p:cNvPr>
            <p:cNvSpPr/>
            <p:nvPr/>
          </p:nvSpPr>
          <p:spPr>
            <a:xfrm>
              <a:off x="4304117" y="4150894"/>
              <a:ext cx="3580591" cy="141884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9" name="TextBox 38">
              <a:extLst>
                <a:ext uri="{FF2B5EF4-FFF2-40B4-BE49-F238E27FC236}">
                  <a16:creationId xmlns:a16="http://schemas.microsoft.com/office/drawing/2014/main" id="{4193233A-6447-4096-8BA0-AEFEFE296937}"/>
                </a:ext>
              </a:extLst>
            </p:cNvPr>
            <p:cNvSpPr txBox="1"/>
            <p:nvPr/>
          </p:nvSpPr>
          <p:spPr>
            <a:xfrm>
              <a:off x="4362909" y="4638715"/>
              <a:ext cx="3463008" cy="443198"/>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Estimates</a:t>
              </a:r>
            </a:p>
          </p:txBody>
        </p:sp>
      </p:grpSp>
      <p:grpSp>
        <p:nvGrpSpPr>
          <p:cNvPr id="35" name="Group 34">
            <a:extLst>
              <a:ext uri="{FF2B5EF4-FFF2-40B4-BE49-F238E27FC236}">
                <a16:creationId xmlns:a16="http://schemas.microsoft.com/office/drawing/2014/main" id="{CF3E54A7-96E8-46CE-A82C-E4D91DCB7495}"/>
              </a:ext>
            </a:extLst>
          </p:cNvPr>
          <p:cNvGrpSpPr/>
          <p:nvPr/>
        </p:nvGrpSpPr>
        <p:grpSpPr>
          <a:xfrm>
            <a:off x="8150785" y="4150894"/>
            <a:ext cx="3507815" cy="1418840"/>
            <a:chOff x="703309" y="2639594"/>
            <a:chExt cx="3580591" cy="1418840"/>
          </a:xfrm>
        </p:grpSpPr>
        <p:sp>
          <p:nvSpPr>
            <p:cNvPr id="36" name="Rectangle 35">
              <a:extLst>
                <a:ext uri="{FF2B5EF4-FFF2-40B4-BE49-F238E27FC236}">
                  <a16:creationId xmlns:a16="http://schemas.microsoft.com/office/drawing/2014/main" id="{E5E4FF96-CB2B-42F5-BC8D-6171063E3869}"/>
                </a:ext>
              </a:extLst>
            </p:cNvPr>
            <p:cNvSpPr/>
            <p:nvPr/>
          </p:nvSpPr>
          <p:spPr>
            <a:xfrm>
              <a:off x="703309" y="2639594"/>
              <a:ext cx="3580591" cy="141884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7" name="TextBox 36">
              <a:extLst>
                <a:ext uri="{FF2B5EF4-FFF2-40B4-BE49-F238E27FC236}">
                  <a16:creationId xmlns:a16="http://schemas.microsoft.com/office/drawing/2014/main" id="{B812B0A5-183C-4449-9411-FDA7F2B2EC4F}"/>
                </a:ext>
              </a:extLst>
            </p:cNvPr>
            <p:cNvSpPr txBox="1"/>
            <p:nvPr/>
          </p:nvSpPr>
          <p:spPr>
            <a:xfrm>
              <a:off x="762101" y="2951982"/>
              <a:ext cx="3463008"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Invoicing and Reimbursable Expenses</a:t>
              </a:r>
            </a:p>
          </p:txBody>
        </p:sp>
      </p:grpSp>
    </p:spTree>
    <p:extLst>
      <p:ext uri="{BB962C8B-B14F-4D97-AF65-F5344CB8AC3E}">
        <p14:creationId xmlns:p14="http://schemas.microsoft.com/office/powerpoint/2010/main" val="147445820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955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Advanced Sales Options </a:t>
            </a:r>
          </a:p>
        </p:txBody>
      </p:sp>
      <p:sp>
        <p:nvSpPr>
          <p:cNvPr id="6" name="TextBox 5">
            <a:extLst>
              <a:ext uri="{FF2B5EF4-FFF2-40B4-BE49-F238E27FC236}">
                <a16:creationId xmlns:a16="http://schemas.microsoft.com/office/drawing/2014/main" id="{79B9816B-8B8B-4C0E-8E3D-5D0F69D229C9}"/>
              </a:ext>
            </a:extLst>
          </p:cNvPr>
          <p:cNvSpPr txBox="1"/>
          <p:nvPr/>
        </p:nvSpPr>
        <p:spPr>
          <a:xfrm>
            <a:off x="599703" y="1488695"/>
            <a:ext cx="10989419" cy="4165243"/>
          </a:xfrm>
          <a:prstGeom prst="rect">
            <a:avLst/>
          </a:prstGeom>
          <a:noFill/>
        </p:spPr>
        <p:txBody>
          <a:bodyPr wrap="square">
            <a:spAutoFit/>
          </a:bodyPr>
          <a:lstStyle/>
          <a:p>
            <a:pPr>
              <a:spcBef>
                <a:spcPts val="800"/>
              </a:spcBef>
              <a:spcAft>
                <a:spcPts val="800"/>
              </a:spcAft>
            </a:pPr>
            <a:r>
              <a:rPr lang="en-US" sz="2200" b="1" dirty="0"/>
              <a:t>Advanced options available in QuickBooks:</a:t>
            </a:r>
          </a:p>
          <a:p>
            <a:pPr marL="228600">
              <a:spcBef>
                <a:spcPts val="800"/>
              </a:spcBef>
              <a:spcAft>
                <a:spcPts val="800"/>
              </a:spcAft>
            </a:pPr>
            <a:r>
              <a:rPr lang="en-US" sz="2200" b="1" dirty="0">
                <a:solidFill>
                  <a:srgbClr val="00B4B4"/>
                </a:solidFill>
              </a:rPr>
              <a:t>Preferred Invoice Terms </a:t>
            </a:r>
            <a:r>
              <a:rPr lang="en-US" sz="2200" dirty="0"/>
              <a:t>- determines default terms to be added to customer invoices</a:t>
            </a:r>
          </a:p>
          <a:p>
            <a:pPr marL="228600">
              <a:spcBef>
                <a:spcPts val="800"/>
              </a:spcBef>
              <a:spcAft>
                <a:spcPts val="800"/>
              </a:spcAft>
            </a:pPr>
            <a:r>
              <a:rPr lang="en-US" sz="2200" b="1" dirty="0">
                <a:solidFill>
                  <a:srgbClr val="00B4B4"/>
                </a:solidFill>
              </a:rPr>
              <a:t>Preferred Delivery Method </a:t>
            </a:r>
            <a:r>
              <a:rPr lang="en-US" sz="2200" dirty="0"/>
              <a:t>- The delivery method default determines the way you’ll deliver sales forms to newly-created customers. Customer statements</a:t>
            </a:r>
          </a:p>
          <a:p>
            <a:pPr marL="228600">
              <a:spcBef>
                <a:spcPts val="800"/>
              </a:spcBef>
              <a:spcAft>
                <a:spcPts val="800"/>
              </a:spcAft>
            </a:pPr>
            <a:r>
              <a:rPr lang="en-US" sz="2200" b="1" dirty="0">
                <a:solidFill>
                  <a:srgbClr val="00B4B4"/>
                </a:solidFill>
              </a:rPr>
              <a:t>Shipping </a:t>
            </a:r>
            <a:r>
              <a:rPr lang="en-US" sz="2200" dirty="0"/>
              <a:t>- Adds shipping fields (date, tracking number, destination, subtotal) to sales forms.</a:t>
            </a:r>
          </a:p>
          <a:p>
            <a:pPr marL="228600">
              <a:spcBef>
                <a:spcPts val="800"/>
              </a:spcBef>
              <a:spcAft>
                <a:spcPts val="800"/>
              </a:spcAft>
            </a:pPr>
            <a:r>
              <a:rPr lang="en-US" sz="2200" b="1" dirty="0">
                <a:solidFill>
                  <a:srgbClr val="00B4B4"/>
                </a:solidFill>
              </a:rPr>
              <a:t>Custom Fields </a:t>
            </a:r>
            <a:r>
              <a:rPr lang="en-US" sz="2200" dirty="0"/>
              <a:t>- Adds extra fields to sales forms. Select “Internal” to show the field in QuickBooks; select “Public” to show the field on customer forms.</a:t>
            </a:r>
          </a:p>
          <a:p>
            <a:pPr marL="228600">
              <a:spcBef>
                <a:spcPts val="800"/>
              </a:spcBef>
              <a:spcAft>
                <a:spcPts val="800"/>
              </a:spcAft>
            </a:pPr>
            <a:r>
              <a:rPr lang="en-US" sz="2200" b="1" dirty="0">
                <a:solidFill>
                  <a:srgbClr val="00B4B4"/>
                </a:solidFill>
              </a:rPr>
              <a:t>Custom Transaction Numbers </a:t>
            </a:r>
            <a:r>
              <a:rPr lang="en-US" sz="2200" dirty="0"/>
              <a:t>- Lets you use your own numbering system. If left blank, invoice numbers are automatically assigned by QuickBooks.</a:t>
            </a:r>
          </a:p>
        </p:txBody>
      </p:sp>
    </p:spTree>
    <p:extLst>
      <p:ext uri="{BB962C8B-B14F-4D97-AF65-F5344CB8AC3E}">
        <p14:creationId xmlns:p14="http://schemas.microsoft.com/office/powerpoint/2010/main" val="66592528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057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Advanced Sales Options </a:t>
            </a:r>
          </a:p>
        </p:txBody>
      </p:sp>
      <p:grpSp>
        <p:nvGrpSpPr>
          <p:cNvPr id="6" name="Group 5">
            <a:extLst>
              <a:ext uri="{FF2B5EF4-FFF2-40B4-BE49-F238E27FC236}">
                <a16:creationId xmlns:a16="http://schemas.microsoft.com/office/drawing/2014/main" id="{B12FDE29-F6DB-44F4-80BE-F544FA443F0F}"/>
              </a:ext>
            </a:extLst>
          </p:cNvPr>
          <p:cNvGrpSpPr/>
          <p:nvPr/>
        </p:nvGrpSpPr>
        <p:grpSpPr>
          <a:xfrm>
            <a:off x="4387330" y="1723822"/>
            <a:ext cx="3414166" cy="3610178"/>
            <a:chOff x="4387330" y="1723822"/>
            <a:chExt cx="3414166" cy="3610178"/>
          </a:xfrm>
        </p:grpSpPr>
        <p:grpSp>
          <p:nvGrpSpPr>
            <p:cNvPr id="26" name="Group 25">
              <a:extLst>
                <a:ext uri="{FF2B5EF4-FFF2-40B4-BE49-F238E27FC236}">
                  <a16:creationId xmlns:a16="http://schemas.microsoft.com/office/drawing/2014/main" id="{C014D726-AFA7-4503-BEE4-5074ACFDE4DA}"/>
                </a:ext>
              </a:extLst>
            </p:cNvPr>
            <p:cNvGrpSpPr/>
            <p:nvPr/>
          </p:nvGrpSpPr>
          <p:grpSpPr>
            <a:xfrm>
              <a:off x="4387330" y="1723822"/>
              <a:ext cx="3414166" cy="3610178"/>
              <a:chOff x="561851" y="2646947"/>
              <a:chExt cx="2740149" cy="2611982"/>
            </a:xfrm>
          </p:grpSpPr>
          <p:sp>
            <p:nvSpPr>
              <p:cNvPr id="27" name="Rectangle 26">
                <a:extLst>
                  <a:ext uri="{FF2B5EF4-FFF2-40B4-BE49-F238E27FC236}">
                    <a16:creationId xmlns:a16="http://schemas.microsoft.com/office/drawing/2014/main" id="{5B33322E-F43F-4ABD-B144-8142C449BF2B}"/>
                  </a:ext>
                </a:extLst>
              </p:cNvPr>
              <p:cNvSpPr/>
              <p:nvPr/>
            </p:nvSpPr>
            <p:spPr>
              <a:xfrm>
                <a:off x="561851" y="2646947"/>
                <a:ext cx="2740149" cy="2611982"/>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8" name="TextBox 27">
                <a:extLst>
                  <a:ext uri="{FF2B5EF4-FFF2-40B4-BE49-F238E27FC236}">
                    <a16:creationId xmlns:a16="http://schemas.microsoft.com/office/drawing/2014/main" id="{625963EA-7344-48CB-A9B8-278A92A301C2}"/>
                  </a:ext>
                </a:extLst>
              </p:cNvPr>
              <p:cNvSpPr txBox="1"/>
              <p:nvPr/>
            </p:nvSpPr>
            <p:spPr>
              <a:xfrm>
                <a:off x="600284" y="3660497"/>
                <a:ext cx="2663284" cy="1336067"/>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Adds a Discount field to invoices and other sales forms. In a related setting under Advanced Chart of Accounts, you can assign what account to track the discount to.</a:t>
                </a:r>
              </a:p>
            </p:txBody>
          </p:sp>
          <p:sp>
            <p:nvSpPr>
              <p:cNvPr id="20" name="TextBox 19">
                <a:extLst>
                  <a:ext uri="{FF2B5EF4-FFF2-40B4-BE49-F238E27FC236}">
                    <a16:creationId xmlns:a16="http://schemas.microsoft.com/office/drawing/2014/main" id="{725F172C-3A7C-4C87-895F-03F600FBF64A}"/>
                  </a:ext>
                </a:extLst>
              </p:cNvPr>
              <p:cNvSpPr txBox="1"/>
              <p:nvPr/>
            </p:nvSpPr>
            <p:spPr>
              <a:xfrm>
                <a:off x="694939" y="2916606"/>
                <a:ext cx="2473974" cy="405273"/>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b="1" spc="-20" dirty="0">
                    <a:solidFill>
                      <a:schemeClr val="accent1"/>
                    </a:solidFill>
                  </a:rPr>
                  <a:t>Discount</a:t>
                </a:r>
              </a:p>
            </p:txBody>
          </p:sp>
        </p:grpSp>
        <p:cxnSp>
          <p:nvCxnSpPr>
            <p:cNvPr id="5" name="Straight Connector 4">
              <a:extLst>
                <a:ext uri="{FF2B5EF4-FFF2-40B4-BE49-F238E27FC236}">
                  <a16:creationId xmlns:a16="http://schemas.microsoft.com/office/drawing/2014/main" id="{6BA667AA-3324-42E3-B61A-C946488AE5B0}"/>
                </a:ext>
              </a:extLst>
            </p:cNvPr>
            <p:cNvCxnSpPr>
              <a:cxnSpLocks/>
            </p:cNvCxnSpPr>
            <p:nvPr/>
          </p:nvCxnSpPr>
          <p:spPr>
            <a:xfrm>
              <a:off x="5535613" y="2882900"/>
              <a:ext cx="1117600" cy="0"/>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9C4FE4DE-819A-4C3B-BDDA-EA72A3A31C7A}"/>
              </a:ext>
            </a:extLst>
          </p:cNvPr>
          <p:cNvGrpSpPr/>
          <p:nvPr/>
        </p:nvGrpSpPr>
        <p:grpSpPr>
          <a:xfrm>
            <a:off x="673981" y="1723822"/>
            <a:ext cx="3414166" cy="3610178"/>
            <a:chOff x="673981" y="1723822"/>
            <a:chExt cx="3414166" cy="3610178"/>
          </a:xfrm>
        </p:grpSpPr>
        <p:grpSp>
          <p:nvGrpSpPr>
            <p:cNvPr id="10" name="Group 9">
              <a:extLst>
                <a:ext uri="{FF2B5EF4-FFF2-40B4-BE49-F238E27FC236}">
                  <a16:creationId xmlns:a16="http://schemas.microsoft.com/office/drawing/2014/main" id="{8B256779-9B75-4B28-A6DD-2D3EE0D1143D}"/>
                </a:ext>
              </a:extLst>
            </p:cNvPr>
            <p:cNvGrpSpPr/>
            <p:nvPr/>
          </p:nvGrpSpPr>
          <p:grpSpPr>
            <a:xfrm>
              <a:off x="673981" y="1723822"/>
              <a:ext cx="3414166" cy="3610178"/>
              <a:chOff x="561851" y="2646947"/>
              <a:chExt cx="2740149" cy="2611982"/>
            </a:xfrm>
          </p:grpSpPr>
          <p:sp>
            <p:nvSpPr>
              <p:cNvPr id="4" name="Rectangle 3">
                <a:extLst>
                  <a:ext uri="{FF2B5EF4-FFF2-40B4-BE49-F238E27FC236}">
                    <a16:creationId xmlns:a16="http://schemas.microsoft.com/office/drawing/2014/main" id="{C62E04E4-FF76-4879-9693-597D7A2FD66C}"/>
                  </a:ext>
                </a:extLst>
              </p:cNvPr>
              <p:cNvSpPr/>
              <p:nvPr/>
            </p:nvSpPr>
            <p:spPr>
              <a:xfrm>
                <a:off x="561851" y="2646947"/>
                <a:ext cx="2740149" cy="2611982"/>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581229" y="3660497"/>
                <a:ext cx="2701391" cy="912979"/>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Adds a Service date field if you need to track the date a service was performed separately from the invoice date.</a:t>
                </a:r>
              </a:p>
            </p:txBody>
          </p:sp>
          <p:sp>
            <p:nvSpPr>
              <p:cNvPr id="19" name="TextBox 18">
                <a:extLst>
                  <a:ext uri="{FF2B5EF4-FFF2-40B4-BE49-F238E27FC236}">
                    <a16:creationId xmlns:a16="http://schemas.microsoft.com/office/drawing/2014/main" id="{36C91E9E-76AE-4C18-83D4-BEBD053CB7A4}"/>
                  </a:ext>
                </a:extLst>
              </p:cNvPr>
              <p:cNvSpPr txBox="1"/>
              <p:nvPr/>
            </p:nvSpPr>
            <p:spPr>
              <a:xfrm>
                <a:off x="694938" y="2916606"/>
                <a:ext cx="2473974" cy="40527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b="1" spc="-20" dirty="0">
                    <a:solidFill>
                      <a:schemeClr val="accent1"/>
                    </a:solidFill>
                  </a:rPr>
                  <a:t>Service Date</a:t>
                </a:r>
              </a:p>
            </p:txBody>
          </p:sp>
        </p:grpSp>
        <p:cxnSp>
          <p:nvCxnSpPr>
            <p:cNvPr id="24" name="Straight Connector 23">
              <a:extLst>
                <a:ext uri="{FF2B5EF4-FFF2-40B4-BE49-F238E27FC236}">
                  <a16:creationId xmlns:a16="http://schemas.microsoft.com/office/drawing/2014/main" id="{065E471A-F356-4E63-9EA5-72D1784948A4}"/>
                </a:ext>
              </a:extLst>
            </p:cNvPr>
            <p:cNvCxnSpPr>
              <a:cxnSpLocks/>
            </p:cNvCxnSpPr>
            <p:nvPr/>
          </p:nvCxnSpPr>
          <p:spPr>
            <a:xfrm>
              <a:off x="1822264" y="2882900"/>
              <a:ext cx="1117600" cy="0"/>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AD7492CD-AA4A-46E9-BE45-3D40ECAF20F4}"/>
              </a:ext>
            </a:extLst>
          </p:cNvPr>
          <p:cNvGrpSpPr/>
          <p:nvPr/>
        </p:nvGrpSpPr>
        <p:grpSpPr>
          <a:xfrm>
            <a:off x="8100678" y="1723822"/>
            <a:ext cx="3414166" cy="3610178"/>
            <a:chOff x="8100678" y="1723822"/>
            <a:chExt cx="3414166" cy="3610178"/>
          </a:xfrm>
        </p:grpSpPr>
        <p:grpSp>
          <p:nvGrpSpPr>
            <p:cNvPr id="29" name="Group 28">
              <a:extLst>
                <a:ext uri="{FF2B5EF4-FFF2-40B4-BE49-F238E27FC236}">
                  <a16:creationId xmlns:a16="http://schemas.microsoft.com/office/drawing/2014/main" id="{8CE88691-6144-422C-8162-672561039AE0}"/>
                </a:ext>
              </a:extLst>
            </p:cNvPr>
            <p:cNvGrpSpPr/>
            <p:nvPr/>
          </p:nvGrpSpPr>
          <p:grpSpPr>
            <a:xfrm>
              <a:off x="8100678" y="1723822"/>
              <a:ext cx="3414166" cy="3610178"/>
              <a:chOff x="561851" y="2646947"/>
              <a:chExt cx="2740149" cy="2611982"/>
            </a:xfrm>
          </p:grpSpPr>
          <p:sp>
            <p:nvSpPr>
              <p:cNvPr id="30" name="Rectangle 29">
                <a:extLst>
                  <a:ext uri="{FF2B5EF4-FFF2-40B4-BE49-F238E27FC236}">
                    <a16:creationId xmlns:a16="http://schemas.microsoft.com/office/drawing/2014/main" id="{45CEAEA5-5883-455F-B795-B7497D3EAE60}"/>
                  </a:ext>
                </a:extLst>
              </p:cNvPr>
              <p:cNvSpPr/>
              <p:nvPr/>
            </p:nvSpPr>
            <p:spPr>
              <a:xfrm>
                <a:off x="561851" y="2646947"/>
                <a:ext cx="2740149" cy="2611982"/>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4" name="TextBox 33">
                <a:extLst>
                  <a:ext uri="{FF2B5EF4-FFF2-40B4-BE49-F238E27FC236}">
                    <a16:creationId xmlns:a16="http://schemas.microsoft.com/office/drawing/2014/main" id="{F5C0C566-E42A-4BB2-969A-DDA36266DA83}"/>
                  </a:ext>
                </a:extLst>
              </p:cNvPr>
              <p:cNvSpPr txBox="1"/>
              <p:nvPr/>
            </p:nvSpPr>
            <p:spPr>
              <a:xfrm>
                <a:off x="600283" y="3660497"/>
                <a:ext cx="2663284" cy="912979"/>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Adds a Deposit field to invoices so you can subtract a customer deposit from the total to calculate the balance due.</a:t>
                </a:r>
              </a:p>
            </p:txBody>
          </p:sp>
          <p:sp>
            <p:nvSpPr>
              <p:cNvPr id="21" name="TextBox 20">
                <a:extLst>
                  <a:ext uri="{FF2B5EF4-FFF2-40B4-BE49-F238E27FC236}">
                    <a16:creationId xmlns:a16="http://schemas.microsoft.com/office/drawing/2014/main" id="{1D7B0892-406E-4DE1-833C-4941D7DDF910}"/>
                  </a:ext>
                </a:extLst>
              </p:cNvPr>
              <p:cNvSpPr txBox="1"/>
              <p:nvPr/>
            </p:nvSpPr>
            <p:spPr>
              <a:xfrm>
                <a:off x="694938" y="2916606"/>
                <a:ext cx="2473974" cy="40527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b="1" spc="-20" dirty="0">
                    <a:solidFill>
                      <a:schemeClr val="accent1"/>
                    </a:solidFill>
                  </a:rPr>
                  <a:t>Deposit </a:t>
                </a:r>
              </a:p>
            </p:txBody>
          </p:sp>
        </p:grpSp>
        <p:cxnSp>
          <p:nvCxnSpPr>
            <p:cNvPr id="31" name="Straight Connector 30">
              <a:extLst>
                <a:ext uri="{FF2B5EF4-FFF2-40B4-BE49-F238E27FC236}">
                  <a16:creationId xmlns:a16="http://schemas.microsoft.com/office/drawing/2014/main" id="{4815EB86-3B29-4B7E-A64F-702D51F390D4}"/>
                </a:ext>
              </a:extLst>
            </p:cNvPr>
            <p:cNvCxnSpPr>
              <a:cxnSpLocks/>
            </p:cNvCxnSpPr>
            <p:nvPr/>
          </p:nvCxnSpPr>
          <p:spPr>
            <a:xfrm>
              <a:off x="9248961" y="2882900"/>
              <a:ext cx="1117600" cy="0"/>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490241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160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#1…Lesson 7</a:t>
            </a:r>
          </a:p>
        </p:txBody>
      </p:sp>
      <p:grpSp>
        <p:nvGrpSpPr>
          <p:cNvPr id="12" name="Group 11">
            <a:extLst>
              <a:ext uri="{FF2B5EF4-FFF2-40B4-BE49-F238E27FC236}">
                <a16:creationId xmlns:a16="http://schemas.microsoft.com/office/drawing/2014/main" id="{05C893FB-D232-4075-B968-AB41BA430D05}"/>
              </a:ext>
            </a:extLst>
          </p:cNvPr>
          <p:cNvGrpSpPr/>
          <p:nvPr/>
        </p:nvGrpSpPr>
        <p:grpSpPr>
          <a:xfrm>
            <a:off x="673981" y="1612131"/>
            <a:ext cx="3414166" cy="3480568"/>
            <a:chOff x="673981" y="1853431"/>
            <a:chExt cx="3414166" cy="3480568"/>
          </a:xfrm>
        </p:grpSpPr>
        <p:sp>
          <p:nvSpPr>
            <p:cNvPr id="4" name="Rectangle 3">
              <a:extLst>
                <a:ext uri="{FF2B5EF4-FFF2-40B4-BE49-F238E27FC236}">
                  <a16:creationId xmlns:a16="http://schemas.microsoft.com/office/drawing/2014/main" id="{C62E04E4-FF76-4879-9693-597D7A2FD66C}"/>
                </a:ext>
              </a:extLst>
            </p:cNvPr>
            <p:cNvSpPr/>
            <p:nvPr/>
          </p:nvSpPr>
          <p:spPr>
            <a:xfrm>
              <a:off x="673981" y="2329840"/>
              <a:ext cx="3414166" cy="300415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736242" y="3409699"/>
              <a:ext cx="3289642" cy="149579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spc="-20" dirty="0"/>
                <a:t>Enable </a:t>
              </a:r>
              <a:r>
                <a:rPr lang="en-US" sz="3200" b="1" spc="-20" dirty="0"/>
                <a:t>Default Invoice Terms as Net 30.</a:t>
              </a:r>
            </a:p>
          </p:txBody>
        </p:sp>
        <p:sp>
          <p:nvSpPr>
            <p:cNvPr id="2" name="Oval 1">
              <a:extLst>
                <a:ext uri="{FF2B5EF4-FFF2-40B4-BE49-F238E27FC236}">
                  <a16:creationId xmlns:a16="http://schemas.microsoft.com/office/drawing/2014/main" id="{8A7B5707-0A2C-43A3-90A3-76AB78ABCC15}"/>
                </a:ext>
              </a:extLst>
            </p:cNvPr>
            <p:cNvSpPr/>
            <p:nvPr/>
          </p:nvSpPr>
          <p:spPr>
            <a:xfrm>
              <a:off x="1804866" y="1853431"/>
              <a:ext cx="1152394" cy="1152394"/>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01</a:t>
              </a:r>
              <a:endParaRPr lang="en-HK" sz="3200" b="1" dirty="0">
                <a:solidFill>
                  <a:schemeClr val="bg1"/>
                </a:solidFill>
              </a:endParaRPr>
            </a:p>
          </p:txBody>
        </p:sp>
      </p:grpSp>
      <p:grpSp>
        <p:nvGrpSpPr>
          <p:cNvPr id="7" name="Group 6">
            <a:extLst>
              <a:ext uri="{FF2B5EF4-FFF2-40B4-BE49-F238E27FC236}">
                <a16:creationId xmlns:a16="http://schemas.microsoft.com/office/drawing/2014/main" id="{07A78FFA-C4C0-4F1F-9C25-AE584140E08F}"/>
              </a:ext>
            </a:extLst>
          </p:cNvPr>
          <p:cNvGrpSpPr/>
          <p:nvPr/>
        </p:nvGrpSpPr>
        <p:grpSpPr>
          <a:xfrm>
            <a:off x="4387330" y="1612131"/>
            <a:ext cx="3414166" cy="3480568"/>
            <a:chOff x="4387330" y="1853431"/>
            <a:chExt cx="3414166" cy="3480568"/>
          </a:xfrm>
        </p:grpSpPr>
        <p:sp>
          <p:nvSpPr>
            <p:cNvPr id="27" name="Rectangle 26">
              <a:extLst>
                <a:ext uri="{FF2B5EF4-FFF2-40B4-BE49-F238E27FC236}">
                  <a16:creationId xmlns:a16="http://schemas.microsoft.com/office/drawing/2014/main" id="{5B33322E-F43F-4ABD-B144-8142C449BF2B}"/>
                </a:ext>
              </a:extLst>
            </p:cNvPr>
            <p:cNvSpPr/>
            <p:nvPr/>
          </p:nvSpPr>
          <p:spPr>
            <a:xfrm>
              <a:off x="4387330" y="2329840"/>
              <a:ext cx="3414166" cy="300415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8" name="TextBox 27">
              <a:extLst>
                <a:ext uri="{FF2B5EF4-FFF2-40B4-BE49-F238E27FC236}">
                  <a16:creationId xmlns:a16="http://schemas.microsoft.com/office/drawing/2014/main" id="{625963EA-7344-48CB-A9B8-278A92A301C2}"/>
                </a:ext>
              </a:extLst>
            </p:cNvPr>
            <p:cNvSpPr txBox="1"/>
            <p:nvPr/>
          </p:nvSpPr>
          <p:spPr>
            <a:xfrm>
              <a:off x="4472795" y="3643609"/>
              <a:ext cx="3243238" cy="102797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spc="-20" dirty="0"/>
                <a:t>Disable the </a:t>
              </a:r>
              <a:r>
                <a:rPr lang="en-US" sz="3200" b="1" spc="-20" dirty="0"/>
                <a:t>Discount</a:t>
              </a:r>
              <a:r>
                <a:rPr lang="en-US" sz="3200" spc="-20" dirty="0"/>
                <a:t> option.</a:t>
              </a:r>
            </a:p>
          </p:txBody>
        </p:sp>
        <p:sp>
          <p:nvSpPr>
            <p:cNvPr id="25" name="Oval 24">
              <a:extLst>
                <a:ext uri="{FF2B5EF4-FFF2-40B4-BE49-F238E27FC236}">
                  <a16:creationId xmlns:a16="http://schemas.microsoft.com/office/drawing/2014/main" id="{46626DB1-6517-46C6-B72A-4B2B6729B395}"/>
                </a:ext>
              </a:extLst>
            </p:cNvPr>
            <p:cNvSpPr/>
            <p:nvPr/>
          </p:nvSpPr>
          <p:spPr>
            <a:xfrm>
              <a:off x="5518215" y="1853431"/>
              <a:ext cx="1152394" cy="1152394"/>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02</a:t>
              </a:r>
              <a:endParaRPr lang="en-HK" sz="3200" b="1" dirty="0">
                <a:solidFill>
                  <a:schemeClr val="bg1"/>
                </a:solidFill>
              </a:endParaRPr>
            </a:p>
          </p:txBody>
        </p:sp>
      </p:grpSp>
      <p:grpSp>
        <p:nvGrpSpPr>
          <p:cNvPr id="3" name="Group 2">
            <a:extLst>
              <a:ext uri="{FF2B5EF4-FFF2-40B4-BE49-F238E27FC236}">
                <a16:creationId xmlns:a16="http://schemas.microsoft.com/office/drawing/2014/main" id="{5A35061A-03BC-4582-B658-8B9B65B3CC8D}"/>
              </a:ext>
            </a:extLst>
          </p:cNvPr>
          <p:cNvGrpSpPr/>
          <p:nvPr/>
        </p:nvGrpSpPr>
        <p:grpSpPr>
          <a:xfrm>
            <a:off x="8100678" y="1612131"/>
            <a:ext cx="3414166" cy="3480568"/>
            <a:chOff x="8100678" y="1853431"/>
            <a:chExt cx="3414166" cy="3480568"/>
          </a:xfrm>
        </p:grpSpPr>
        <p:sp>
          <p:nvSpPr>
            <p:cNvPr id="30" name="Rectangle 29">
              <a:extLst>
                <a:ext uri="{FF2B5EF4-FFF2-40B4-BE49-F238E27FC236}">
                  <a16:creationId xmlns:a16="http://schemas.microsoft.com/office/drawing/2014/main" id="{45CEAEA5-5883-455F-B795-B7497D3EAE60}"/>
                </a:ext>
              </a:extLst>
            </p:cNvPr>
            <p:cNvSpPr/>
            <p:nvPr/>
          </p:nvSpPr>
          <p:spPr>
            <a:xfrm>
              <a:off x="8100678" y="2329840"/>
              <a:ext cx="3414166" cy="300415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4" name="TextBox 33">
              <a:extLst>
                <a:ext uri="{FF2B5EF4-FFF2-40B4-BE49-F238E27FC236}">
                  <a16:creationId xmlns:a16="http://schemas.microsoft.com/office/drawing/2014/main" id="{F5C0C566-E42A-4BB2-969A-DDA36266DA83}"/>
                </a:ext>
              </a:extLst>
            </p:cNvPr>
            <p:cNvSpPr txBox="1"/>
            <p:nvPr/>
          </p:nvSpPr>
          <p:spPr>
            <a:xfrm>
              <a:off x="8186141" y="3175789"/>
              <a:ext cx="3243238" cy="196361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3200" spc="-20" dirty="0"/>
                <a:t>Enable the </a:t>
              </a:r>
              <a:r>
                <a:rPr lang="en-US" sz="3200" b="1" spc="-20" dirty="0"/>
                <a:t>Preferred Delivery Method </a:t>
              </a:r>
              <a:r>
                <a:rPr lang="en-US" sz="3200" spc="-20" dirty="0"/>
                <a:t>as </a:t>
              </a:r>
              <a:r>
                <a:rPr lang="en-US" sz="3200" b="1" spc="-20" dirty="0"/>
                <a:t>Send Later.</a:t>
              </a:r>
            </a:p>
          </p:txBody>
        </p:sp>
        <p:sp>
          <p:nvSpPr>
            <p:cNvPr id="35" name="Oval 34">
              <a:extLst>
                <a:ext uri="{FF2B5EF4-FFF2-40B4-BE49-F238E27FC236}">
                  <a16:creationId xmlns:a16="http://schemas.microsoft.com/office/drawing/2014/main" id="{3BA8F786-FD78-4E31-B5DD-46AAA8827413}"/>
                </a:ext>
              </a:extLst>
            </p:cNvPr>
            <p:cNvSpPr/>
            <p:nvPr/>
          </p:nvSpPr>
          <p:spPr>
            <a:xfrm>
              <a:off x="9231565" y="1853431"/>
              <a:ext cx="1152394" cy="1152394"/>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chemeClr val="bg1"/>
                  </a:solidFill>
                </a:rPr>
                <a:t>03</a:t>
              </a:r>
              <a:endParaRPr lang="en-HK" sz="3200" b="1" dirty="0">
                <a:solidFill>
                  <a:schemeClr val="bg1"/>
                </a:solidFill>
              </a:endParaRPr>
            </a:p>
          </p:txBody>
        </p:sp>
      </p:grpSp>
    </p:spTree>
    <p:extLst>
      <p:ext uri="{BB962C8B-B14F-4D97-AF65-F5344CB8AC3E}">
        <p14:creationId xmlns:p14="http://schemas.microsoft.com/office/powerpoint/2010/main" val="236245942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262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More -  Option on Saved Forms</a:t>
            </a:r>
          </a:p>
        </p:txBody>
      </p:sp>
      <p:grpSp>
        <p:nvGrpSpPr>
          <p:cNvPr id="13" name="Group 12">
            <a:extLst>
              <a:ext uri="{FF2B5EF4-FFF2-40B4-BE49-F238E27FC236}">
                <a16:creationId xmlns:a16="http://schemas.microsoft.com/office/drawing/2014/main" id="{7B767144-2984-4ECB-AC7B-31267DA962DD}"/>
              </a:ext>
            </a:extLst>
          </p:cNvPr>
          <p:cNvGrpSpPr/>
          <p:nvPr/>
        </p:nvGrpSpPr>
        <p:grpSpPr>
          <a:xfrm>
            <a:off x="599703" y="1560885"/>
            <a:ext cx="10989419" cy="869336"/>
            <a:chOff x="599703" y="1560885"/>
            <a:chExt cx="10989419" cy="869336"/>
          </a:xfrm>
        </p:grpSpPr>
        <p:sp>
          <p:nvSpPr>
            <p:cNvPr id="17" name="TextBox 16">
              <a:extLst>
                <a:ext uri="{FF2B5EF4-FFF2-40B4-BE49-F238E27FC236}">
                  <a16:creationId xmlns:a16="http://schemas.microsoft.com/office/drawing/2014/main" id="{5C6CBEE6-933C-4F8F-848B-D17A43A7BB71}"/>
                </a:ext>
              </a:extLst>
            </p:cNvPr>
            <p:cNvSpPr txBox="1"/>
            <p:nvPr/>
          </p:nvSpPr>
          <p:spPr>
            <a:xfrm>
              <a:off x="599703" y="1560885"/>
              <a:ext cx="10989419" cy="707886"/>
            </a:xfrm>
            <a:prstGeom prst="rect">
              <a:avLst/>
            </a:prstGeom>
            <a:noFill/>
          </p:spPr>
          <p:txBody>
            <a:bodyPr wrap="square">
              <a:spAutoFit/>
            </a:bodyPr>
            <a:lstStyle/>
            <a:p>
              <a:pPr>
                <a:spcBef>
                  <a:spcPts val="800"/>
                </a:spcBef>
                <a:spcAft>
                  <a:spcPts val="800"/>
                </a:spcAft>
              </a:pPr>
              <a:r>
                <a:rPr lang="en-US" sz="2000" b="1" dirty="0">
                  <a:solidFill>
                    <a:srgbClr val="00B4B4"/>
                  </a:solidFill>
                </a:rPr>
                <a:t>Copy - </a:t>
              </a:r>
              <a:r>
                <a:rPr lang="en-US" sz="2000" dirty="0"/>
                <a:t>Duplicate the transaction. Copy the transaction if you need to create a duplicate or similar transaction for a customer.</a:t>
              </a:r>
            </a:p>
          </p:txBody>
        </p:sp>
        <p:cxnSp>
          <p:nvCxnSpPr>
            <p:cNvPr id="6" name="Straight Connector 5">
              <a:extLst>
                <a:ext uri="{FF2B5EF4-FFF2-40B4-BE49-F238E27FC236}">
                  <a16:creationId xmlns:a16="http://schemas.microsoft.com/office/drawing/2014/main" id="{DDB14B3F-D77B-48A4-A703-3CD5807D5075}"/>
                </a:ext>
              </a:extLst>
            </p:cNvPr>
            <p:cNvCxnSpPr>
              <a:cxnSpLocks/>
            </p:cNvCxnSpPr>
            <p:nvPr/>
          </p:nvCxnSpPr>
          <p:spPr>
            <a:xfrm>
              <a:off x="798512" y="2430221"/>
              <a:ext cx="10591800" cy="0"/>
            </a:xfrm>
            <a:prstGeom prst="line">
              <a:avLst/>
            </a:prstGeom>
            <a:solidFill>
              <a:schemeClr val="bg1"/>
            </a:solidFill>
            <a:ln w="38100" cap="rnd">
              <a:solidFill>
                <a:schemeClr val="bg1">
                  <a:lumMod val="75000"/>
                </a:schemeClr>
              </a:solidFill>
              <a:prstDash val="sysDot"/>
              <a:tailEnd type="none"/>
            </a:ln>
            <a:effectLst/>
          </p:spPr>
          <p:style>
            <a:lnRef idx="1">
              <a:schemeClr val="accent1"/>
            </a:lnRef>
            <a:fillRef idx="3">
              <a:schemeClr val="accent1"/>
            </a:fillRef>
            <a:effectRef idx="2">
              <a:schemeClr val="accent1"/>
            </a:effectRef>
            <a:fontRef idx="minor">
              <a:schemeClr val="lt1"/>
            </a:fontRef>
          </p:style>
        </p:cxnSp>
      </p:grpSp>
      <p:grpSp>
        <p:nvGrpSpPr>
          <p:cNvPr id="14" name="Group 13">
            <a:extLst>
              <a:ext uri="{FF2B5EF4-FFF2-40B4-BE49-F238E27FC236}">
                <a16:creationId xmlns:a16="http://schemas.microsoft.com/office/drawing/2014/main" id="{58DAD932-7254-4DB4-ACDE-70666546CD5F}"/>
              </a:ext>
            </a:extLst>
          </p:cNvPr>
          <p:cNvGrpSpPr/>
          <p:nvPr/>
        </p:nvGrpSpPr>
        <p:grpSpPr>
          <a:xfrm>
            <a:off x="599703" y="2591671"/>
            <a:ext cx="10989419" cy="869336"/>
            <a:chOff x="599703" y="2591671"/>
            <a:chExt cx="10989419" cy="869336"/>
          </a:xfrm>
        </p:grpSpPr>
        <p:sp>
          <p:nvSpPr>
            <p:cNvPr id="20" name="TextBox 19">
              <a:extLst>
                <a:ext uri="{FF2B5EF4-FFF2-40B4-BE49-F238E27FC236}">
                  <a16:creationId xmlns:a16="http://schemas.microsoft.com/office/drawing/2014/main" id="{20EC4C98-A42A-4F69-B60A-AADAC82B9848}"/>
                </a:ext>
              </a:extLst>
            </p:cNvPr>
            <p:cNvSpPr txBox="1"/>
            <p:nvPr/>
          </p:nvSpPr>
          <p:spPr>
            <a:xfrm>
              <a:off x="599703" y="2591671"/>
              <a:ext cx="10989419" cy="707886"/>
            </a:xfrm>
            <a:prstGeom prst="rect">
              <a:avLst/>
            </a:prstGeom>
            <a:noFill/>
          </p:spPr>
          <p:txBody>
            <a:bodyPr wrap="square">
              <a:spAutoFit/>
            </a:bodyPr>
            <a:lstStyle/>
            <a:p>
              <a:pPr>
                <a:spcBef>
                  <a:spcPts val="800"/>
                </a:spcBef>
                <a:spcAft>
                  <a:spcPts val="800"/>
                </a:spcAft>
              </a:pPr>
              <a:r>
                <a:rPr lang="en-US" sz="2000" b="1" dirty="0">
                  <a:solidFill>
                    <a:srgbClr val="00B4B4"/>
                  </a:solidFill>
                </a:rPr>
                <a:t>Void - </a:t>
              </a:r>
              <a:r>
                <a:rPr lang="en-US" sz="2000" dirty="0"/>
                <a:t>Click Void to void the invoice. Clicking Void will make the sales invoice a $0.00 transaction while maintaining the history of the invoice number and other details.</a:t>
              </a:r>
            </a:p>
          </p:txBody>
        </p:sp>
        <p:cxnSp>
          <p:nvCxnSpPr>
            <p:cNvPr id="21" name="Straight Connector 20">
              <a:extLst>
                <a:ext uri="{FF2B5EF4-FFF2-40B4-BE49-F238E27FC236}">
                  <a16:creationId xmlns:a16="http://schemas.microsoft.com/office/drawing/2014/main" id="{1AF5BFBD-264F-4AC1-8724-27B22C362A0A}"/>
                </a:ext>
              </a:extLst>
            </p:cNvPr>
            <p:cNvCxnSpPr>
              <a:cxnSpLocks/>
            </p:cNvCxnSpPr>
            <p:nvPr/>
          </p:nvCxnSpPr>
          <p:spPr>
            <a:xfrm>
              <a:off x="798512" y="3461007"/>
              <a:ext cx="10591800" cy="0"/>
            </a:xfrm>
            <a:prstGeom prst="line">
              <a:avLst/>
            </a:prstGeom>
            <a:solidFill>
              <a:schemeClr val="bg1"/>
            </a:solidFill>
            <a:ln w="38100" cap="rnd">
              <a:solidFill>
                <a:schemeClr val="bg1">
                  <a:lumMod val="75000"/>
                </a:schemeClr>
              </a:solidFill>
              <a:prstDash val="sysDot"/>
              <a:tailEnd type="none"/>
            </a:ln>
            <a:effectLst/>
          </p:spPr>
          <p:style>
            <a:lnRef idx="1">
              <a:schemeClr val="accent1"/>
            </a:lnRef>
            <a:fillRef idx="3">
              <a:schemeClr val="accent1"/>
            </a:fillRef>
            <a:effectRef idx="2">
              <a:schemeClr val="accent1"/>
            </a:effectRef>
            <a:fontRef idx="minor">
              <a:schemeClr val="lt1"/>
            </a:fontRef>
          </p:style>
        </p:cxnSp>
      </p:grpSp>
      <p:sp>
        <p:nvSpPr>
          <p:cNvPr id="23" name="TextBox 22">
            <a:extLst>
              <a:ext uri="{FF2B5EF4-FFF2-40B4-BE49-F238E27FC236}">
                <a16:creationId xmlns:a16="http://schemas.microsoft.com/office/drawing/2014/main" id="{01568701-D458-4200-917C-08CCE932F1C9}"/>
              </a:ext>
            </a:extLst>
          </p:cNvPr>
          <p:cNvSpPr txBox="1"/>
          <p:nvPr/>
        </p:nvSpPr>
        <p:spPr>
          <a:xfrm>
            <a:off x="599703" y="4961021"/>
            <a:ext cx="10989419" cy="707886"/>
          </a:xfrm>
          <a:prstGeom prst="rect">
            <a:avLst/>
          </a:prstGeom>
          <a:noFill/>
        </p:spPr>
        <p:txBody>
          <a:bodyPr wrap="square">
            <a:spAutoFit/>
          </a:bodyPr>
          <a:lstStyle/>
          <a:p>
            <a:pPr>
              <a:spcBef>
                <a:spcPts val="800"/>
              </a:spcBef>
              <a:spcAft>
                <a:spcPts val="800"/>
              </a:spcAft>
            </a:pPr>
            <a:r>
              <a:rPr lang="en-US" sz="2000" b="1" dirty="0">
                <a:solidFill>
                  <a:srgbClr val="00B4B4"/>
                </a:solidFill>
              </a:rPr>
              <a:t>Transaction Journal - </a:t>
            </a:r>
            <a:r>
              <a:rPr lang="en-US" sz="2000" dirty="0"/>
              <a:t>Click the Transaction journal to discover the journal entry QuickBooks makes when you save a transaction. The transaction journal includes the debit and credit of the transaction.</a:t>
            </a:r>
          </a:p>
        </p:txBody>
      </p:sp>
      <p:grpSp>
        <p:nvGrpSpPr>
          <p:cNvPr id="15" name="Group 14">
            <a:extLst>
              <a:ext uri="{FF2B5EF4-FFF2-40B4-BE49-F238E27FC236}">
                <a16:creationId xmlns:a16="http://schemas.microsoft.com/office/drawing/2014/main" id="{F5A4AB98-0F1F-410A-812C-5FAA946DA573}"/>
              </a:ext>
            </a:extLst>
          </p:cNvPr>
          <p:cNvGrpSpPr/>
          <p:nvPr/>
        </p:nvGrpSpPr>
        <p:grpSpPr>
          <a:xfrm>
            <a:off x="599703" y="3622457"/>
            <a:ext cx="10989419" cy="1177113"/>
            <a:chOff x="599703" y="3622457"/>
            <a:chExt cx="10989419" cy="1177113"/>
          </a:xfrm>
        </p:grpSpPr>
        <p:sp>
          <p:nvSpPr>
            <p:cNvPr id="22" name="TextBox 21">
              <a:extLst>
                <a:ext uri="{FF2B5EF4-FFF2-40B4-BE49-F238E27FC236}">
                  <a16:creationId xmlns:a16="http://schemas.microsoft.com/office/drawing/2014/main" id="{E857520B-84D3-443F-9501-75C225281B82}"/>
                </a:ext>
              </a:extLst>
            </p:cNvPr>
            <p:cNvSpPr txBox="1"/>
            <p:nvPr/>
          </p:nvSpPr>
          <p:spPr>
            <a:xfrm>
              <a:off x="599703" y="3622457"/>
              <a:ext cx="10989419" cy="1015663"/>
            </a:xfrm>
            <a:prstGeom prst="rect">
              <a:avLst/>
            </a:prstGeom>
            <a:noFill/>
          </p:spPr>
          <p:txBody>
            <a:bodyPr wrap="square">
              <a:spAutoFit/>
            </a:bodyPr>
            <a:lstStyle/>
            <a:p>
              <a:pPr>
                <a:spcBef>
                  <a:spcPts val="800"/>
                </a:spcBef>
                <a:spcAft>
                  <a:spcPts val="800"/>
                </a:spcAft>
              </a:pPr>
              <a:r>
                <a:rPr lang="en-US" sz="2000" b="1" dirty="0">
                  <a:solidFill>
                    <a:srgbClr val="00B4B4"/>
                  </a:solidFill>
                </a:rPr>
                <a:t>Delete - </a:t>
              </a:r>
              <a:r>
                <a:rPr lang="en-US" sz="2000" dirty="0"/>
                <a:t>Click Delete the remove the transaction from QuickBooks. QuickBooks removes the transaction QuickBooks but it keeps a history of the transaction in the Audit log. You can see the transaction history in the Audit log. </a:t>
              </a:r>
            </a:p>
          </p:txBody>
        </p:sp>
        <p:cxnSp>
          <p:nvCxnSpPr>
            <p:cNvPr id="24" name="Straight Connector 23">
              <a:extLst>
                <a:ext uri="{FF2B5EF4-FFF2-40B4-BE49-F238E27FC236}">
                  <a16:creationId xmlns:a16="http://schemas.microsoft.com/office/drawing/2014/main" id="{14B46905-53C6-43D4-8A39-4AE7BC21DE8E}"/>
                </a:ext>
              </a:extLst>
            </p:cNvPr>
            <p:cNvCxnSpPr>
              <a:cxnSpLocks/>
            </p:cNvCxnSpPr>
            <p:nvPr/>
          </p:nvCxnSpPr>
          <p:spPr>
            <a:xfrm>
              <a:off x="798512" y="4799570"/>
              <a:ext cx="10591800" cy="0"/>
            </a:xfrm>
            <a:prstGeom prst="line">
              <a:avLst/>
            </a:prstGeom>
            <a:solidFill>
              <a:schemeClr val="bg1"/>
            </a:solidFill>
            <a:ln w="38100" cap="rnd">
              <a:solidFill>
                <a:schemeClr val="bg1">
                  <a:lumMod val="75000"/>
                </a:schemeClr>
              </a:solidFill>
              <a:prstDash val="sysDot"/>
              <a:tailEnd type="none"/>
            </a:ln>
            <a:effectLst/>
          </p:spPr>
          <p:style>
            <a:lnRef idx="1">
              <a:schemeClr val="accent1"/>
            </a:lnRef>
            <a:fillRef idx="3">
              <a:schemeClr val="accent1"/>
            </a:fillRef>
            <a:effectRef idx="2">
              <a:schemeClr val="accent1"/>
            </a:effectRef>
            <a:fontRef idx="minor">
              <a:schemeClr val="lt1"/>
            </a:fontRef>
          </p:style>
        </p:cxnSp>
      </p:grpSp>
    </p:spTree>
    <p:extLst>
      <p:ext uri="{BB962C8B-B14F-4D97-AF65-F5344CB8AC3E}">
        <p14:creationId xmlns:p14="http://schemas.microsoft.com/office/powerpoint/2010/main" val="423245435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365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#2…Lesson 7</a:t>
            </a:r>
          </a:p>
        </p:txBody>
      </p:sp>
      <p:grpSp>
        <p:nvGrpSpPr>
          <p:cNvPr id="14" name="Group 13">
            <a:extLst>
              <a:ext uri="{FF2B5EF4-FFF2-40B4-BE49-F238E27FC236}">
                <a16:creationId xmlns:a16="http://schemas.microsoft.com/office/drawing/2014/main" id="{F3FAD02F-1E3A-4B8F-8026-A428646B8933}"/>
              </a:ext>
            </a:extLst>
          </p:cNvPr>
          <p:cNvGrpSpPr/>
          <p:nvPr/>
        </p:nvGrpSpPr>
        <p:grpSpPr>
          <a:xfrm>
            <a:off x="569406" y="1786970"/>
            <a:ext cx="5333796" cy="1554359"/>
            <a:chOff x="569406" y="1580535"/>
            <a:chExt cx="5333796" cy="1554359"/>
          </a:xfrm>
        </p:grpSpPr>
        <p:sp>
          <p:nvSpPr>
            <p:cNvPr id="4" name="Rectangle 3">
              <a:extLst>
                <a:ext uri="{FF2B5EF4-FFF2-40B4-BE49-F238E27FC236}">
                  <a16:creationId xmlns:a16="http://schemas.microsoft.com/office/drawing/2014/main" id="{C62E04E4-FF76-4879-9693-597D7A2FD66C}"/>
                </a:ext>
              </a:extLst>
            </p:cNvPr>
            <p:cNvSpPr/>
            <p:nvPr/>
          </p:nvSpPr>
          <p:spPr>
            <a:xfrm>
              <a:off x="569406" y="1580535"/>
              <a:ext cx="5333796" cy="155435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5" name="TextBox 4">
              <a:extLst>
                <a:ext uri="{FF2B5EF4-FFF2-40B4-BE49-F238E27FC236}">
                  <a16:creationId xmlns:a16="http://schemas.microsoft.com/office/drawing/2014/main" id="{78B3DF47-8E9E-42EE-BC2C-9E82E8272CCD}"/>
                </a:ext>
              </a:extLst>
            </p:cNvPr>
            <p:cNvSpPr txBox="1"/>
            <p:nvPr/>
          </p:nvSpPr>
          <p:spPr>
            <a:xfrm>
              <a:off x="821260" y="1972994"/>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01</a:t>
              </a:r>
            </a:p>
          </p:txBody>
        </p:sp>
        <p:cxnSp>
          <p:nvCxnSpPr>
            <p:cNvPr id="7" name="Straight Connector 6">
              <a:extLst>
                <a:ext uri="{FF2B5EF4-FFF2-40B4-BE49-F238E27FC236}">
                  <a16:creationId xmlns:a16="http://schemas.microsoft.com/office/drawing/2014/main" id="{3E7FC467-BA9F-490B-BB42-D35247430B48}"/>
                </a:ext>
              </a:extLst>
            </p:cNvPr>
            <p:cNvCxnSpPr>
              <a:cxnSpLocks/>
            </p:cNvCxnSpPr>
            <p:nvPr/>
          </p:nvCxnSpPr>
          <p:spPr>
            <a:xfrm>
              <a:off x="1941534" y="1786970"/>
              <a:ext cx="0" cy="11414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5432FDF-A07D-47A5-B0A8-65F0DA0D4C34}"/>
                </a:ext>
              </a:extLst>
            </p:cNvPr>
            <p:cNvSpPr txBox="1"/>
            <p:nvPr/>
          </p:nvSpPr>
          <p:spPr>
            <a:xfrm>
              <a:off x="2198694" y="2003771"/>
              <a:ext cx="3538223" cy="707886"/>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Go to the last invoice created and view the More option.</a:t>
              </a:r>
            </a:p>
          </p:txBody>
        </p:sp>
      </p:grpSp>
      <p:grpSp>
        <p:nvGrpSpPr>
          <p:cNvPr id="13" name="Group 12">
            <a:extLst>
              <a:ext uri="{FF2B5EF4-FFF2-40B4-BE49-F238E27FC236}">
                <a16:creationId xmlns:a16="http://schemas.microsoft.com/office/drawing/2014/main" id="{F2ED2D1A-1E7E-401E-8F3E-821A41F86753}"/>
              </a:ext>
            </a:extLst>
          </p:cNvPr>
          <p:cNvGrpSpPr/>
          <p:nvPr/>
        </p:nvGrpSpPr>
        <p:grpSpPr>
          <a:xfrm>
            <a:off x="6285623" y="1786970"/>
            <a:ext cx="5333796" cy="1554359"/>
            <a:chOff x="6285623" y="1580535"/>
            <a:chExt cx="5333796" cy="1554359"/>
          </a:xfrm>
        </p:grpSpPr>
        <p:sp>
          <p:nvSpPr>
            <p:cNvPr id="42" name="Rectangle 41">
              <a:extLst>
                <a:ext uri="{FF2B5EF4-FFF2-40B4-BE49-F238E27FC236}">
                  <a16:creationId xmlns:a16="http://schemas.microsoft.com/office/drawing/2014/main" id="{D8E2F153-DCD0-4100-AB77-0D4E878DE75E}"/>
                </a:ext>
              </a:extLst>
            </p:cNvPr>
            <p:cNvSpPr/>
            <p:nvPr/>
          </p:nvSpPr>
          <p:spPr>
            <a:xfrm>
              <a:off x="6285623" y="1580535"/>
              <a:ext cx="5333796" cy="155435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43" name="TextBox 42">
              <a:extLst>
                <a:ext uri="{FF2B5EF4-FFF2-40B4-BE49-F238E27FC236}">
                  <a16:creationId xmlns:a16="http://schemas.microsoft.com/office/drawing/2014/main" id="{D0EAE168-9A40-4BF1-BDDF-D3053BDB51AF}"/>
                </a:ext>
              </a:extLst>
            </p:cNvPr>
            <p:cNvSpPr txBox="1"/>
            <p:nvPr/>
          </p:nvSpPr>
          <p:spPr>
            <a:xfrm>
              <a:off x="6537477" y="1972994"/>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02</a:t>
              </a:r>
            </a:p>
          </p:txBody>
        </p:sp>
        <p:cxnSp>
          <p:nvCxnSpPr>
            <p:cNvPr id="44" name="Straight Connector 43">
              <a:extLst>
                <a:ext uri="{FF2B5EF4-FFF2-40B4-BE49-F238E27FC236}">
                  <a16:creationId xmlns:a16="http://schemas.microsoft.com/office/drawing/2014/main" id="{97BA0604-F188-43FE-8436-77ECB4719041}"/>
                </a:ext>
              </a:extLst>
            </p:cNvPr>
            <p:cNvCxnSpPr>
              <a:cxnSpLocks/>
            </p:cNvCxnSpPr>
            <p:nvPr/>
          </p:nvCxnSpPr>
          <p:spPr>
            <a:xfrm>
              <a:off x="7657751" y="1786970"/>
              <a:ext cx="0" cy="11414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621F134-CB07-4B76-B5BF-15BE6B13ECAF}"/>
                </a:ext>
              </a:extLst>
            </p:cNvPr>
            <p:cNvSpPr txBox="1"/>
            <p:nvPr/>
          </p:nvSpPr>
          <p:spPr>
            <a:xfrm>
              <a:off x="7914911" y="2003771"/>
              <a:ext cx="3538223" cy="707886"/>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Choose the option to view the debits and credits.</a:t>
              </a:r>
            </a:p>
          </p:txBody>
        </p:sp>
      </p:grpSp>
      <p:grpSp>
        <p:nvGrpSpPr>
          <p:cNvPr id="15" name="Group 14">
            <a:extLst>
              <a:ext uri="{FF2B5EF4-FFF2-40B4-BE49-F238E27FC236}">
                <a16:creationId xmlns:a16="http://schemas.microsoft.com/office/drawing/2014/main" id="{824A05E6-E832-4F98-A117-3E3ECCF1C942}"/>
              </a:ext>
            </a:extLst>
          </p:cNvPr>
          <p:cNvGrpSpPr/>
          <p:nvPr/>
        </p:nvGrpSpPr>
        <p:grpSpPr>
          <a:xfrm>
            <a:off x="569406" y="3627801"/>
            <a:ext cx="5333796" cy="1554359"/>
            <a:chOff x="569406" y="3421366"/>
            <a:chExt cx="5333796" cy="1554359"/>
          </a:xfrm>
        </p:grpSpPr>
        <p:sp>
          <p:nvSpPr>
            <p:cNvPr id="29" name="Rectangle 28">
              <a:extLst>
                <a:ext uri="{FF2B5EF4-FFF2-40B4-BE49-F238E27FC236}">
                  <a16:creationId xmlns:a16="http://schemas.microsoft.com/office/drawing/2014/main" id="{9C6641E8-4E75-4C06-A9B9-6D746083FBCE}"/>
                </a:ext>
              </a:extLst>
            </p:cNvPr>
            <p:cNvSpPr/>
            <p:nvPr/>
          </p:nvSpPr>
          <p:spPr>
            <a:xfrm>
              <a:off x="569406" y="3421366"/>
              <a:ext cx="5333796" cy="155435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0" name="TextBox 29">
              <a:extLst>
                <a:ext uri="{FF2B5EF4-FFF2-40B4-BE49-F238E27FC236}">
                  <a16:creationId xmlns:a16="http://schemas.microsoft.com/office/drawing/2014/main" id="{6B488CDC-2AAA-4F21-B1F2-20ED93B23A06}"/>
                </a:ext>
              </a:extLst>
            </p:cNvPr>
            <p:cNvSpPr txBox="1"/>
            <p:nvPr/>
          </p:nvSpPr>
          <p:spPr>
            <a:xfrm>
              <a:off x="821260" y="3813825"/>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03</a:t>
              </a:r>
            </a:p>
          </p:txBody>
        </p:sp>
        <p:cxnSp>
          <p:nvCxnSpPr>
            <p:cNvPr id="31" name="Straight Connector 30">
              <a:extLst>
                <a:ext uri="{FF2B5EF4-FFF2-40B4-BE49-F238E27FC236}">
                  <a16:creationId xmlns:a16="http://schemas.microsoft.com/office/drawing/2014/main" id="{35734EE9-3645-4859-96A0-D2AD602563FD}"/>
                </a:ext>
              </a:extLst>
            </p:cNvPr>
            <p:cNvCxnSpPr>
              <a:cxnSpLocks/>
            </p:cNvCxnSpPr>
            <p:nvPr/>
          </p:nvCxnSpPr>
          <p:spPr>
            <a:xfrm>
              <a:off x="1941534" y="3627801"/>
              <a:ext cx="0" cy="11414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8002011B-53F1-4D29-ACAA-D0AED282DD49}"/>
                </a:ext>
              </a:extLst>
            </p:cNvPr>
            <p:cNvSpPr txBox="1"/>
            <p:nvPr/>
          </p:nvSpPr>
          <p:spPr>
            <a:xfrm>
              <a:off x="2198694" y="3998490"/>
              <a:ext cx="3538223" cy="400110"/>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Void the invoice.</a:t>
              </a:r>
            </a:p>
          </p:txBody>
        </p:sp>
      </p:grpSp>
      <p:grpSp>
        <p:nvGrpSpPr>
          <p:cNvPr id="16" name="Group 15">
            <a:extLst>
              <a:ext uri="{FF2B5EF4-FFF2-40B4-BE49-F238E27FC236}">
                <a16:creationId xmlns:a16="http://schemas.microsoft.com/office/drawing/2014/main" id="{D16B7816-5FDA-4B6A-A268-863037C87E61}"/>
              </a:ext>
            </a:extLst>
          </p:cNvPr>
          <p:cNvGrpSpPr/>
          <p:nvPr/>
        </p:nvGrpSpPr>
        <p:grpSpPr>
          <a:xfrm>
            <a:off x="6285623" y="3627801"/>
            <a:ext cx="5333796" cy="1554359"/>
            <a:chOff x="6285623" y="3421366"/>
            <a:chExt cx="5333796" cy="1554359"/>
          </a:xfrm>
        </p:grpSpPr>
        <p:sp>
          <p:nvSpPr>
            <p:cNvPr id="36" name="Rectangle 35">
              <a:extLst>
                <a:ext uri="{FF2B5EF4-FFF2-40B4-BE49-F238E27FC236}">
                  <a16:creationId xmlns:a16="http://schemas.microsoft.com/office/drawing/2014/main" id="{05E739EA-8FC2-4486-B24B-5A5616C6E7B1}"/>
                </a:ext>
              </a:extLst>
            </p:cNvPr>
            <p:cNvSpPr/>
            <p:nvPr/>
          </p:nvSpPr>
          <p:spPr>
            <a:xfrm>
              <a:off x="6285623" y="3421366"/>
              <a:ext cx="5333796" cy="1554359"/>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37" name="TextBox 36">
              <a:extLst>
                <a:ext uri="{FF2B5EF4-FFF2-40B4-BE49-F238E27FC236}">
                  <a16:creationId xmlns:a16="http://schemas.microsoft.com/office/drawing/2014/main" id="{89C9F9A2-FC1C-4785-9E1C-33976FEADAA4}"/>
                </a:ext>
              </a:extLst>
            </p:cNvPr>
            <p:cNvSpPr txBox="1"/>
            <p:nvPr/>
          </p:nvSpPr>
          <p:spPr>
            <a:xfrm>
              <a:off x="6537477" y="3813825"/>
              <a:ext cx="995014" cy="769441"/>
            </a:xfrm>
            <a:prstGeom prst="rect">
              <a:avLst/>
            </a:prstGeom>
            <a:noFill/>
          </p:spPr>
          <p:txBody>
            <a:bodyPr wrap="square">
              <a:spAutoFit/>
            </a:bodyPr>
            <a:lstStyle/>
            <a:p>
              <a:pPr algn="ctr">
                <a:spcBef>
                  <a:spcPts val="400"/>
                </a:spcBef>
                <a:spcAft>
                  <a:spcPts val="400"/>
                </a:spcAft>
              </a:pPr>
              <a:r>
                <a:rPr lang="en-US" sz="4400" b="1" dirty="0">
                  <a:solidFill>
                    <a:srgbClr val="00B4B4"/>
                  </a:solidFill>
                </a:rPr>
                <a:t>04</a:t>
              </a:r>
            </a:p>
          </p:txBody>
        </p:sp>
        <p:cxnSp>
          <p:nvCxnSpPr>
            <p:cNvPr id="39" name="Straight Connector 38">
              <a:extLst>
                <a:ext uri="{FF2B5EF4-FFF2-40B4-BE49-F238E27FC236}">
                  <a16:creationId xmlns:a16="http://schemas.microsoft.com/office/drawing/2014/main" id="{354A071C-CEEB-4127-ADBA-3F891594040E}"/>
                </a:ext>
              </a:extLst>
            </p:cNvPr>
            <p:cNvCxnSpPr>
              <a:cxnSpLocks/>
            </p:cNvCxnSpPr>
            <p:nvPr/>
          </p:nvCxnSpPr>
          <p:spPr>
            <a:xfrm>
              <a:off x="7657751" y="3627801"/>
              <a:ext cx="0" cy="11414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3266516B-212E-4B40-A59A-B5398CC25492}"/>
                </a:ext>
              </a:extLst>
            </p:cNvPr>
            <p:cNvSpPr txBox="1"/>
            <p:nvPr/>
          </p:nvSpPr>
          <p:spPr>
            <a:xfrm>
              <a:off x="7914911" y="3690714"/>
              <a:ext cx="3538223" cy="1015663"/>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2000" spc="-20" dirty="0"/>
                <a:t>Copy Invoice #1004 and create the new invoice for the customer name Benjamin Yeung.</a:t>
              </a:r>
            </a:p>
          </p:txBody>
        </p:sp>
      </p:grpSp>
    </p:spTree>
    <p:extLst>
      <p:ext uri="{BB962C8B-B14F-4D97-AF65-F5344CB8AC3E}">
        <p14:creationId xmlns:p14="http://schemas.microsoft.com/office/powerpoint/2010/main" val="227811554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124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#1… Lesson 2</a:t>
            </a:r>
          </a:p>
        </p:txBody>
      </p:sp>
      <p:grpSp>
        <p:nvGrpSpPr>
          <p:cNvPr id="4" name="Group 3">
            <a:extLst>
              <a:ext uri="{FF2B5EF4-FFF2-40B4-BE49-F238E27FC236}">
                <a16:creationId xmlns:a16="http://schemas.microsoft.com/office/drawing/2014/main" id="{6BFF6D0A-3C2B-4A0F-8E44-838B1402CDFE}"/>
              </a:ext>
            </a:extLst>
          </p:cNvPr>
          <p:cNvGrpSpPr/>
          <p:nvPr/>
        </p:nvGrpSpPr>
        <p:grpSpPr>
          <a:xfrm>
            <a:off x="701040" y="2017850"/>
            <a:ext cx="10596880" cy="915122"/>
            <a:chOff x="701040" y="1584960"/>
            <a:chExt cx="10596880" cy="915122"/>
          </a:xfrm>
        </p:grpSpPr>
        <p:sp>
          <p:nvSpPr>
            <p:cNvPr id="6" name="TextBox 5">
              <a:extLst>
                <a:ext uri="{FF2B5EF4-FFF2-40B4-BE49-F238E27FC236}">
                  <a16:creationId xmlns:a16="http://schemas.microsoft.com/office/drawing/2014/main" id="{79B9816B-8B8B-4C0E-8E3D-5D0F69D229C9}"/>
                </a:ext>
              </a:extLst>
            </p:cNvPr>
            <p:cNvSpPr txBox="1"/>
            <p:nvPr/>
          </p:nvSpPr>
          <p:spPr>
            <a:xfrm>
              <a:off x="1558544" y="1584960"/>
              <a:ext cx="9739376" cy="915122"/>
            </a:xfrm>
            <a:prstGeom prst="rect">
              <a:avLst/>
            </a:prstGeom>
            <a:noFill/>
          </p:spPr>
          <p:txBody>
            <a:bodyPr wrap="square">
              <a:spAutoFit/>
            </a:bodyPr>
            <a:lstStyle/>
            <a:p>
              <a:pPr>
                <a:spcBef>
                  <a:spcPts val="400"/>
                </a:spcBef>
                <a:spcAft>
                  <a:spcPts val="400"/>
                </a:spcAft>
              </a:pPr>
              <a:r>
                <a:rPr lang="en-US" sz="2400" dirty="0"/>
                <a:t>Go to </a:t>
              </a:r>
              <a:r>
                <a:rPr lang="en-US" sz="2400" dirty="0">
                  <a:hlinkClick r:id="rId8"/>
                </a:rPr>
                <a:t>tinyurl.com/</a:t>
              </a:r>
              <a:r>
                <a:rPr lang="en-US" sz="2400" dirty="0" err="1">
                  <a:hlinkClick r:id="rId8"/>
                </a:rPr>
                <a:t>canadasampledata</a:t>
              </a:r>
              <a:endParaRPr lang="en-US" sz="2400" dirty="0"/>
            </a:p>
            <a:p>
              <a:pPr marL="233363" lvl="2" indent="-233363" defTabSz="456727">
                <a:lnSpc>
                  <a:spcPct val="95000"/>
                </a:lnSpc>
                <a:spcBef>
                  <a:spcPts val="400"/>
                </a:spcBef>
                <a:spcAft>
                  <a:spcPts val="400"/>
                </a:spcAft>
                <a:buSzPct val="90000"/>
                <a:buFont typeface="Arial"/>
                <a:buChar char="•"/>
              </a:pPr>
              <a:r>
                <a:rPr lang="en-US" sz="2400" spc="-20" dirty="0"/>
                <a:t>Sample company used for in-class work, examples and testing</a:t>
              </a:r>
            </a:p>
          </p:txBody>
        </p:sp>
        <p:sp>
          <p:nvSpPr>
            <p:cNvPr id="2" name="Oval 1">
              <a:extLst>
                <a:ext uri="{FF2B5EF4-FFF2-40B4-BE49-F238E27FC236}">
                  <a16:creationId xmlns:a16="http://schemas.microsoft.com/office/drawing/2014/main" id="{969B3FE9-0504-4BC4-91EE-A59892EFA26A}"/>
                </a:ext>
              </a:extLst>
            </p:cNvPr>
            <p:cNvSpPr/>
            <p:nvPr/>
          </p:nvSpPr>
          <p:spPr>
            <a:xfrm>
              <a:off x="701040" y="1584960"/>
              <a:ext cx="650240" cy="650240"/>
            </a:xfrm>
            <a:prstGeom prst="ellipse">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1</a:t>
              </a:r>
              <a:endParaRPr lang="en-HK" sz="2800" b="1" dirty="0">
                <a:solidFill>
                  <a:schemeClr val="bg1"/>
                </a:solidFill>
              </a:endParaRPr>
            </a:p>
          </p:txBody>
        </p:sp>
      </p:grpSp>
      <p:grpSp>
        <p:nvGrpSpPr>
          <p:cNvPr id="7" name="Group 6">
            <a:extLst>
              <a:ext uri="{FF2B5EF4-FFF2-40B4-BE49-F238E27FC236}">
                <a16:creationId xmlns:a16="http://schemas.microsoft.com/office/drawing/2014/main" id="{049910BD-60E7-4799-A234-C1D1A17F4074}"/>
              </a:ext>
            </a:extLst>
          </p:cNvPr>
          <p:cNvGrpSpPr/>
          <p:nvPr/>
        </p:nvGrpSpPr>
        <p:grpSpPr>
          <a:xfrm>
            <a:off x="701040" y="4324170"/>
            <a:ext cx="10596880" cy="650240"/>
            <a:chOff x="701040" y="3820160"/>
            <a:chExt cx="10596880" cy="650240"/>
          </a:xfrm>
        </p:grpSpPr>
        <p:sp>
          <p:nvSpPr>
            <p:cNvPr id="17" name="TextBox 16">
              <a:extLst>
                <a:ext uri="{FF2B5EF4-FFF2-40B4-BE49-F238E27FC236}">
                  <a16:creationId xmlns:a16="http://schemas.microsoft.com/office/drawing/2014/main" id="{8240A634-0E15-4ABC-AF33-63448679B701}"/>
                </a:ext>
              </a:extLst>
            </p:cNvPr>
            <p:cNvSpPr txBox="1"/>
            <p:nvPr/>
          </p:nvSpPr>
          <p:spPr>
            <a:xfrm>
              <a:off x="1558544" y="3914448"/>
              <a:ext cx="9739376" cy="461665"/>
            </a:xfrm>
            <a:prstGeom prst="rect">
              <a:avLst/>
            </a:prstGeom>
            <a:noFill/>
          </p:spPr>
          <p:txBody>
            <a:bodyPr wrap="square">
              <a:spAutoFit/>
            </a:bodyPr>
            <a:lstStyle/>
            <a:p>
              <a:pPr>
                <a:spcBef>
                  <a:spcPts val="400"/>
                </a:spcBef>
                <a:spcAft>
                  <a:spcPts val="400"/>
                </a:spcAft>
              </a:pPr>
              <a:r>
                <a:rPr lang="en-US" sz="2400" dirty="0"/>
                <a:t>Enter Code to enter company or select… “I’m not a Robot”</a:t>
              </a:r>
            </a:p>
          </p:txBody>
        </p:sp>
        <p:sp>
          <p:nvSpPr>
            <p:cNvPr id="18" name="Oval 17">
              <a:extLst>
                <a:ext uri="{FF2B5EF4-FFF2-40B4-BE49-F238E27FC236}">
                  <a16:creationId xmlns:a16="http://schemas.microsoft.com/office/drawing/2014/main" id="{D18D67E4-8D42-4D84-BCFB-D123965A619F}"/>
                </a:ext>
              </a:extLst>
            </p:cNvPr>
            <p:cNvSpPr/>
            <p:nvPr/>
          </p:nvSpPr>
          <p:spPr>
            <a:xfrm>
              <a:off x="701040" y="3820160"/>
              <a:ext cx="650240" cy="650240"/>
            </a:xfrm>
            <a:prstGeom prst="ellipse">
              <a:avLst/>
            </a:prstGeom>
            <a:solidFill>
              <a:schemeClr val="accent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bg1"/>
                  </a:solidFill>
                </a:rPr>
                <a:t>2</a:t>
              </a:r>
              <a:endParaRPr lang="en-HK" sz="2800" b="1" dirty="0">
                <a:solidFill>
                  <a:schemeClr val="bg1"/>
                </a:solidFill>
              </a:endParaRPr>
            </a:p>
          </p:txBody>
        </p:sp>
      </p:grpSp>
    </p:spTree>
    <p:extLst>
      <p:ext uri="{BB962C8B-B14F-4D97-AF65-F5344CB8AC3E}">
        <p14:creationId xmlns:p14="http://schemas.microsoft.com/office/powerpoint/2010/main" val="353011062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Credits &amp; Refunds Overview</a:t>
            </a:r>
          </a:p>
        </p:txBody>
      </p:sp>
    </p:spTree>
    <p:extLst>
      <p:ext uri="{BB962C8B-B14F-4D97-AF65-F5344CB8AC3E}">
        <p14:creationId xmlns:p14="http://schemas.microsoft.com/office/powerpoint/2010/main" val="2846331142"/>
      </p:ext>
    </p:extLst>
  </p:cSld>
  <p:clrMapOvr>
    <a:masterClrMapping/>
  </p:clrMapOvr>
  <p:transition spd="med">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467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Credit Memos &amp; Refund Receipts</a:t>
            </a:r>
          </a:p>
        </p:txBody>
      </p:sp>
      <p:grpSp>
        <p:nvGrpSpPr>
          <p:cNvPr id="9" name="Group 8">
            <a:extLst>
              <a:ext uri="{FF2B5EF4-FFF2-40B4-BE49-F238E27FC236}">
                <a16:creationId xmlns:a16="http://schemas.microsoft.com/office/drawing/2014/main" id="{525A8591-E8C9-4BD4-9891-B273219DD084}"/>
              </a:ext>
            </a:extLst>
          </p:cNvPr>
          <p:cNvGrpSpPr/>
          <p:nvPr/>
        </p:nvGrpSpPr>
        <p:grpSpPr>
          <a:xfrm>
            <a:off x="569406" y="1571071"/>
            <a:ext cx="11228894" cy="1730930"/>
            <a:chOff x="569406" y="1571071"/>
            <a:chExt cx="11228894" cy="1730930"/>
          </a:xfrm>
        </p:grpSpPr>
        <p:sp>
          <p:nvSpPr>
            <p:cNvPr id="4" name="Rectangle 3">
              <a:extLst>
                <a:ext uri="{FF2B5EF4-FFF2-40B4-BE49-F238E27FC236}">
                  <a16:creationId xmlns:a16="http://schemas.microsoft.com/office/drawing/2014/main" id="{C62E04E4-FF76-4879-9693-597D7A2FD66C}"/>
                </a:ext>
              </a:extLst>
            </p:cNvPr>
            <p:cNvSpPr/>
            <p:nvPr/>
          </p:nvSpPr>
          <p:spPr>
            <a:xfrm>
              <a:off x="569406" y="1571071"/>
              <a:ext cx="11228894" cy="173093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0" name="TextBox 9">
              <a:extLst>
                <a:ext uri="{FF2B5EF4-FFF2-40B4-BE49-F238E27FC236}">
                  <a16:creationId xmlns:a16="http://schemas.microsoft.com/office/drawing/2014/main" id="{F5432FDF-A07D-47A5-B0A8-65F0DA0D4C34}"/>
                </a:ext>
              </a:extLst>
            </p:cNvPr>
            <p:cNvSpPr txBox="1"/>
            <p:nvPr/>
          </p:nvSpPr>
          <p:spPr>
            <a:xfrm>
              <a:off x="1002108" y="1761993"/>
              <a:ext cx="10363493" cy="1349087"/>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3200" b="1" spc="-20" dirty="0">
                  <a:solidFill>
                    <a:srgbClr val="00B4B4"/>
                  </a:solidFill>
                </a:rPr>
                <a:t>Credit Memo</a:t>
              </a:r>
            </a:p>
            <a:p>
              <a:pPr marL="0" lvl="2" defTabSz="456727">
                <a:lnSpc>
                  <a:spcPct val="100000"/>
                </a:lnSpc>
                <a:spcBef>
                  <a:spcPts val="100"/>
                </a:spcBef>
                <a:spcAft>
                  <a:spcPts val="100"/>
                </a:spcAft>
                <a:buClrTx/>
                <a:buSzPct val="90000"/>
                <a:defRPr/>
              </a:pPr>
              <a:r>
                <a:rPr lang="en-US" sz="2400" spc="-20" dirty="0"/>
                <a:t>You will use a credit memo in QuickBooks if you want to issue a credit and apply the credit against and outstanding invoice.</a:t>
              </a:r>
            </a:p>
          </p:txBody>
        </p:sp>
      </p:grpSp>
      <p:grpSp>
        <p:nvGrpSpPr>
          <p:cNvPr id="11" name="Group 10">
            <a:extLst>
              <a:ext uri="{FF2B5EF4-FFF2-40B4-BE49-F238E27FC236}">
                <a16:creationId xmlns:a16="http://schemas.microsoft.com/office/drawing/2014/main" id="{61C0667A-C1D6-4430-BC7F-2D53AAA21CDF}"/>
              </a:ext>
            </a:extLst>
          </p:cNvPr>
          <p:cNvGrpSpPr/>
          <p:nvPr/>
        </p:nvGrpSpPr>
        <p:grpSpPr>
          <a:xfrm>
            <a:off x="569406" y="3580312"/>
            <a:ext cx="11228894" cy="2046321"/>
            <a:chOff x="569406" y="3839447"/>
            <a:chExt cx="11228894" cy="2046321"/>
          </a:xfrm>
        </p:grpSpPr>
        <p:sp>
          <p:nvSpPr>
            <p:cNvPr id="34" name="Rectangle 33">
              <a:extLst>
                <a:ext uri="{FF2B5EF4-FFF2-40B4-BE49-F238E27FC236}">
                  <a16:creationId xmlns:a16="http://schemas.microsoft.com/office/drawing/2014/main" id="{5794DD29-2BAF-41A8-904F-17D1460F23BD}"/>
                </a:ext>
              </a:extLst>
            </p:cNvPr>
            <p:cNvSpPr/>
            <p:nvPr/>
          </p:nvSpPr>
          <p:spPr>
            <a:xfrm>
              <a:off x="569406" y="3839447"/>
              <a:ext cx="11228894" cy="204632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41" name="TextBox 40">
              <a:extLst>
                <a:ext uri="{FF2B5EF4-FFF2-40B4-BE49-F238E27FC236}">
                  <a16:creationId xmlns:a16="http://schemas.microsoft.com/office/drawing/2014/main" id="{9ACB11E4-399C-4A39-86DE-095CD473138D}"/>
                </a:ext>
              </a:extLst>
            </p:cNvPr>
            <p:cNvSpPr txBox="1"/>
            <p:nvPr/>
          </p:nvSpPr>
          <p:spPr>
            <a:xfrm>
              <a:off x="1002108" y="4003398"/>
              <a:ext cx="10363493" cy="1718419"/>
            </a:xfrm>
            <a:prstGeom prst="rect">
              <a:avLst/>
            </a:prstGeom>
            <a:noFill/>
          </p:spPr>
          <p:txBody>
            <a:bodyPr wrap="square">
              <a:spAutoFit/>
            </a:bodyPr>
            <a:lstStyle/>
            <a:p>
              <a:pPr marL="0" lvl="2" defTabSz="456727">
                <a:lnSpc>
                  <a:spcPct val="100000"/>
                </a:lnSpc>
                <a:spcBef>
                  <a:spcPts val="100"/>
                </a:spcBef>
                <a:spcAft>
                  <a:spcPts val="100"/>
                </a:spcAft>
                <a:buClrTx/>
                <a:buSzPct val="90000"/>
                <a:defRPr/>
              </a:pPr>
              <a:r>
                <a:rPr lang="en-US" sz="3200" b="1" spc="-20" dirty="0">
                  <a:solidFill>
                    <a:srgbClr val="00B4B4"/>
                  </a:solidFill>
                </a:rPr>
                <a:t>Refund Receipt </a:t>
              </a:r>
            </a:p>
            <a:p>
              <a:pPr marL="0" lvl="2" defTabSz="456727">
                <a:spcBef>
                  <a:spcPts val="100"/>
                </a:spcBef>
                <a:spcAft>
                  <a:spcPts val="100"/>
                </a:spcAft>
                <a:buSzPct val="90000"/>
                <a:defRPr/>
              </a:pPr>
              <a:r>
                <a:rPr lang="en-US" sz="2400" spc="-20" dirty="0"/>
                <a:t>Create a Refund Receipt to refund a customer for a payment they’ve made for products or services. If you have created a Sales Receipt for the customer you typically issue a Refund Receipt.</a:t>
              </a:r>
            </a:p>
          </p:txBody>
        </p:sp>
      </p:grpSp>
    </p:spTree>
    <p:extLst>
      <p:ext uri="{BB962C8B-B14F-4D97-AF65-F5344CB8AC3E}">
        <p14:creationId xmlns:p14="http://schemas.microsoft.com/office/powerpoint/2010/main" val="358302863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569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Credits &amp; Refund Workflows Review</a:t>
            </a:r>
          </a:p>
        </p:txBody>
      </p:sp>
      <p:grpSp>
        <p:nvGrpSpPr>
          <p:cNvPr id="12" name="Group 11">
            <a:extLst>
              <a:ext uri="{FF2B5EF4-FFF2-40B4-BE49-F238E27FC236}">
                <a16:creationId xmlns:a16="http://schemas.microsoft.com/office/drawing/2014/main" id="{C963FA8C-1B8C-4153-AEAC-E82BBF9E9222}"/>
              </a:ext>
            </a:extLst>
          </p:cNvPr>
          <p:cNvGrpSpPr/>
          <p:nvPr/>
        </p:nvGrpSpPr>
        <p:grpSpPr>
          <a:xfrm>
            <a:off x="569406" y="1688821"/>
            <a:ext cx="11042458" cy="1728148"/>
            <a:chOff x="569406" y="1544441"/>
            <a:chExt cx="11042458" cy="1728148"/>
          </a:xfrm>
        </p:grpSpPr>
        <p:sp>
          <p:nvSpPr>
            <p:cNvPr id="13" name="Rectangle 12">
              <a:extLst>
                <a:ext uri="{FF2B5EF4-FFF2-40B4-BE49-F238E27FC236}">
                  <a16:creationId xmlns:a16="http://schemas.microsoft.com/office/drawing/2014/main" id="{7A7EB250-FD24-47BC-901B-ECB754B687A8}"/>
                </a:ext>
              </a:extLst>
            </p:cNvPr>
            <p:cNvSpPr/>
            <p:nvPr/>
          </p:nvSpPr>
          <p:spPr>
            <a:xfrm>
              <a:off x="569406" y="1544441"/>
              <a:ext cx="11042458" cy="17281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14" name="TextBox 13">
              <a:extLst>
                <a:ext uri="{FF2B5EF4-FFF2-40B4-BE49-F238E27FC236}">
                  <a16:creationId xmlns:a16="http://schemas.microsoft.com/office/drawing/2014/main" id="{CD26E675-F5BB-435B-BC9C-EA48590726D1}"/>
                </a:ext>
              </a:extLst>
            </p:cNvPr>
            <p:cNvSpPr txBox="1"/>
            <p:nvPr/>
          </p:nvSpPr>
          <p:spPr>
            <a:xfrm>
              <a:off x="832628" y="1993017"/>
              <a:ext cx="2488087" cy="830997"/>
            </a:xfrm>
            <a:prstGeom prst="rect">
              <a:avLst/>
            </a:prstGeom>
            <a:noFill/>
          </p:spPr>
          <p:txBody>
            <a:bodyPr wrap="square">
              <a:spAutoFit/>
            </a:bodyPr>
            <a:lstStyle/>
            <a:p>
              <a:pPr marL="0" marR="0" lvl="2" indent="0" algn="l"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Customer has Already Paid</a:t>
              </a:r>
            </a:p>
          </p:txBody>
        </p:sp>
        <p:grpSp>
          <p:nvGrpSpPr>
            <p:cNvPr id="15" name="Group 14">
              <a:extLst>
                <a:ext uri="{FF2B5EF4-FFF2-40B4-BE49-F238E27FC236}">
                  <a16:creationId xmlns:a16="http://schemas.microsoft.com/office/drawing/2014/main" id="{5E338DDE-DC03-4C76-984F-411C096E7EB2}"/>
                </a:ext>
              </a:extLst>
            </p:cNvPr>
            <p:cNvGrpSpPr/>
            <p:nvPr/>
          </p:nvGrpSpPr>
          <p:grpSpPr>
            <a:xfrm>
              <a:off x="3573378" y="1845229"/>
              <a:ext cx="7652084" cy="1126572"/>
              <a:chOff x="3573378" y="1845229"/>
              <a:chExt cx="7652084" cy="1126572"/>
            </a:xfrm>
          </p:grpSpPr>
          <p:sp>
            <p:nvSpPr>
              <p:cNvPr id="16" name="Rectangle 15">
                <a:extLst>
                  <a:ext uri="{FF2B5EF4-FFF2-40B4-BE49-F238E27FC236}">
                    <a16:creationId xmlns:a16="http://schemas.microsoft.com/office/drawing/2014/main" id="{81C233E3-4F3C-4578-B5CC-F8A1418DE55E}"/>
                  </a:ext>
                </a:extLst>
              </p:cNvPr>
              <p:cNvSpPr/>
              <p:nvPr/>
            </p:nvSpPr>
            <p:spPr>
              <a:xfrm>
                <a:off x="3573378" y="1845229"/>
                <a:ext cx="316430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HK" sz="2400" b="1" spc="-20" dirty="0">
                    <a:solidFill>
                      <a:srgbClr val="000000"/>
                    </a:solidFill>
                    <a:latin typeface="AvenirNext forINTUIT"/>
                  </a:rPr>
                  <a:t>Refund</a:t>
                </a:r>
                <a:r>
                  <a:rPr lang="ko-KR" altLang="en-US" sz="2400" b="1" spc="-20" dirty="0">
                    <a:solidFill>
                      <a:srgbClr val="000000"/>
                    </a:solidFill>
                    <a:latin typeface="AvenirNext forINTUIT"/>
                  </a:rPr>
                  <a:t> </a:t>
                </a:r>
                <a:r>
                  <a:rPr lang="en-US" sz="2400" b="1" spc="-20" dirty="0">
                    <a:solidFill>
                      <a:srgbClr val="000000"/>
                    </a:solidFill>
                    <a:latin typeface="AvenirNext forINTUIT"/>
                  </a:rPr>
                  <a:t>Receipt</a:t>
                </a:r>
              </a:p>
            </p:txBody>
          </p:sp>
          <p:sp>
            <p:nvSpPr>
              <p:cNvPr id="17" name="Rectangle 16">
                <a:extLst>
                  <a:ext uri="{FF2B5EF4-FFF2-40B4-BE49-F238E27FC236}">
                    <a16:creationId xmlns:a16="http://schemas.microsoft.com/office/drawing/2014/main" id="{7F313D9A-9CA5-414F-A128-B8D428C09D8B}"/>
                  </a:ext>
                </a:extLst>
              </p:cNvPr>
              <p:cNvSpPr/>
              <p:nvPr/>
            </p:nvSpPr>
            <p:spPr>
              <a:xfrm>
                <a:off x="8061157" y="1845229"/>
                <a:ext cx="316430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pPr>
                <a:r>
                  <a:rPr lang="en-US" sz="2400" b="1" spc="-20" dirty="0">
                    <a:solidFill>
                      <a:srgbClr val="000000"/>
                    </a:solidFill>
                    <a:latin typeface="AvenirNext forINTUIT"/>
                  </a:rPr>
                  <a:t>Write Cheque (optional)</a:t>
                </a:r>
              </a:p>
            </p:txBody>
          </p:sp>
          <p:sp>
            <p:nvSpPr>
              <p:cNvPr id="18" name="Isosceles Triangle 17">
                <a:extLst>
                  <a:ext uri="{FF2B5EF4-FFF2-40B4-BE49-F238E27FC236}">
                    <a16:creationId xmlns:a16="http://schemas.microsoft.com/office/drawing/2014/main" id="{F4FC6B51-3065-49B0-91C5-8CCAF3EB7EC9}"/>
                  </a:ext>
                </a:extLst>
              </p:cNvPr>
              <p:cNvSpPr/>
              <p:nvPr/>
            </p:nvSpPr>
            <p:spPr>
              <a:xfrm rot="5400000">
                <a:off x="7062537" y="2246089"/>
                <a:ext cx="673768" cy="324853"/>
              </a:xfrm>
              <a:prstGeom prst="triangl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grpSp>
      <p:grpSp>
        <p:nvGrpSpPr>
          <p:cNvPr id="19" name="Group 18">
            <a:extLst>
              <a:ext uri="{FF2B5EF4-FFF2-40B4-BE49-F238E27FC236}">
                <a16:creationId xmlns:a16="http://schemas.microsoft.com/office/drawing/2014/main" id="{CD85C980-8C48-4595-BDC4-854219ECA7B5}"/>
              </a:ext>
            </a:extLst>
          </p:cNvPr>
          <p:cNvGrpSpPr/>
          <p:nvPr/>
        </p:nvGrpSpPr>
        <p:grpSpPr>
          <a:xfrm>
            <a:off x="569406" y="3746221"/>
            <a:ext cx="11042458" cy="1728148"/>
            <a:chOff x="569406" y="1544441"/>
            <a:chExt cx="11042458" cy="1728148"/>
          </a:xfrm>
        </p:grpSpPr>
        <p:sp>
          <p:nvSpPr>
            <p:cNvPr id="20" name="Rectangle 19">
              <a:extLst>
                <a:ext uri="{FF2B5EF4-FFF2-40B4-BE49-F238E27FC236}">
                  <a16:creationId xmlns:a16="http://schemas.microsoft.com/office/drawing/2014/main" id="{58F96A16-C7D1-4E59-9FBD-3D55DD25D2B8}"/>
                </a:ext>
              </a:extLst>
            </p:cNvPr>
            <p:cNvSpPr/>
            <p:nvPr/>
          </p:nvSpPr>
          <p:spPr>
            <a:xfrm>
              <a:off x="569406" y="1544441"/>
              <a:ext cx="11042458" cy="1728148"/>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1" name="TextBox 20">
              <a:extLst>
                <a:ext uri="{FF2B5EF4-FFF2-40B4-BE49-F238E27FC236}">
                  <a16:creationId xmlns:a16="http://schemas.microsoft.com/office/drawing/2014/main" id="{F10FB22F-49A7-4A58-9E2D-CF7CE3A33F3F}"/>
                </a:ext>
              </a:extLst>
            </p:cNvPr>
            <p:cNvSpPr txBox="1"/>
            <p:nvPr/>
          </p:nvSpPr>
          <p:spPr>
            <a:xfrm>
              <a:off x="832628" y="1993017"/>
              <a:ext cx="2488087" cy="830997"/>
            </a:xfrm>
            <a:prstGeom prst="rect">
              <a:avLst/>
            </a:prstGeom>
            <a:noFill/>
          </p:spPr>
          <p:txBody>
            <a:bodyPr wrap="square">
              <a:spAutoFit/>
            </a:bodyPr>
            <a:lstStyle/>
            <a:p>
              <a:pPr marL="0" marR="0" lvl="2" indent="0" algn="l" defTabSz="456727" rtl="0" eaLnBrk="1" fontAlgn="auto" latinLnBrk="0" hangingPunct="1">
                <a:lnSpc>
                  <a:spcPct val="100000"/>
                </a:lnSpc>
                <a:spcBef>
                  <a:spcPts val="400"/>
                </a:spcBef>
                <a:spcAft>
                  <a:spcPts val="400"/>
                </a:spcAft>
                <a:buClrTx/>
                <a:buSzPct val="90000"/>
                <a:buFontTx/>
                <a:buNone/>
                <a:tabLst/>
                <a:defRPr/>
              </a:pPr>
              <a:r>
                <a:rPr kumimoji="0" lang="en-US" sz="2400" b="1" i="0" u="none" strike="noStrike" kern="1200" cap="none" spc="-20" normalizeH="0" baseline="0" noProof="0" dirty="0">
                  <a:ln>
                    <a:noFill/>
                  </a:ln>
                  <a:solidFill>
                    <a:srgbClr val="000000"/>
                  </a:solidFill>
                  <a:effectLst/>
                  <a:uLnTx/>
                  <a:uFillTx/>
                  <a:latin typeface="AvenirNext forINTUIT"/>
                  <a:ea typeface="+mn-ea"/>
                  <a:cs typeface="+mn-cs"/>
                </a:rPr>
                <a:t>Open Invoices exist </a:t>
              </a:r>
            </a:p>
          </p:txBody>
        </p:sp>
        <p:grpSp>
          <p:nvGrpSpPr>
            <p:cNvPr id="22" name="Group 21">
              <a:extLst>
                <a:ext uri="{FF2B5EF4-FFF2-40B4-BE49-F238E27FC236}">
                  <a16:creationId xmlns:a16="http://schemas.microsoft.com/office/drawing/2014/main" id="{8F7F7F39-66A1-433E-AB60-E71E50D451F2}"/>
                </a:ext>
              </a:extLst>
            </p:cNvPr>
            <p:cNvGrpSpPr/>
            <p:nvPr/>
          </p:nvGrpSpPr>
          <p:grpSpPr>
            <a:xfrm>
              <a:off x="3573378" y="1845229"/>
              <a:ext cx="7652084" cy="1126572"/>
              <a:chOff x="3573378" y="1845229"/>
              <a:chExt cx="7652084" cy="1126572"/>
            </a:xfrm>
          </p:grpSpPr>
          <p:sp>
            <p:nvSpPr>
              <p:cNvPr id="23" name="Rectangle 22">
                <a:extLst>
                  <a:ext uri="{FF2B5EF4-FFF2-40B4-BE49-F238E27FC236}">
                    <a16:creationId xmlns:a16="http://schemas.microsoft.com/office/drawing/2014/main" id="{7686A69A-0B40-4355-BD21-4FDC488ECB7D}"/>
                  </a:ext>
                </a:extLst>
              </p:cNvPr>
              <p:cNvSpPr/>
              <p:nvPr/>
            </p:nvSpPr>
            <p:spPr>
              <a:xfrm>
                <a:off x="3573378" y="1845229"/>
                <a:ext cx="316430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defRPr/>
                </a:pPr>
                <a:r>
                  <a:rPr lang="en-HK" sz="2400" b="1" spc="-20" dirty="0">
                    <a:solidFill>
                      <a:srgbClr val="000000"/>
                    </a:solidFill>
                    <a:latin typeface="AvenirNext forINTUIT"/>
                  </a:rPr>
                  <a:t>Credit Memo</a:t>
                </a:r>
              </a:p>
            </p:txBody>
          </p:sp>
          <p:sp>
            <p:nvSpPr>
              <p:cNvPr id="24" name="Rectangle 23">
                <a:extLst>
                  <a:ext uri="{FF2B5EF4-FFF2-40B4-BE49-F238E27FC236}">
                    <a16:creationId xmlns:a16="http://schemas.microsoft.com/office/drawing/2014/main" id="{6FBF6C16-005F-4AD4-B0B6-E020AC71CEF4}"/>
                  </a:ext>
                </a:extLst>
              </p:cNvPr>
              <p:cNvSpPr/>
              <p:nvPr/>
            </p:nvSpPr>
            <p:spPr>
              <a:xfrm>
                <a:off x="8061157" y="1845229"/>
                <a:ext cx="3164305" cy="1126572"/>
              </a:xfrm>
              <a:prstGeom prst="rect">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lgn="ctr" defTabSz="456727">
                  <a:spcBef>
                    <a:spcPts val="400"/>
                  </a:spcBef>
                  <a:spcAft>
                    <a:spcPts val="400"/>
                  </a:spcAft>
                  <a:buSzPct val="90000"/>
                </a:pPr>
                <a:r>
                  <a:rPr lang="en-US" sz="2400" b="1" spc="-20" dirty="0">
                    <a:solidFill>
                      <a:srgbClr val="000000"/>
                    </a:solidFill>
                    <a:latin typeface="AvenirNext forINTUIT"/>
                  </a:rPr>
                  <a:t>Apply Credit Memo (Receive Payment)</a:t>
                </a:r>
              </a:p>
            </p:txBody>
          </p:sp>
          <p:sp>
            <p:nvSpPr>
              <p:cNvPr id="25" name="Isosceles Triangle 24">
                <a:extLst>
                  <a:ext uri="{FF2B5EF4-FFF2-40B4-BE49-F238E27FC236}">
                    <a16:creationId xmlns:a16="http://schemas.microsoft.com/office/drawing/2014/main" id="{F7279DA3-00AD-44CF-8925-ED580F97D6F1}"/>
                  </a:ext>
                </a:extLst>
              </p:cNvPr>
              <p:cNvSpPr/>
              <p:nvPr/>
            </p:nvSpPr>
            <p:spPr>
              <a:xfrm rot="5400000">
                <a:off x="7062537" y="2246089"/>
                <a:ext cx="673768" cy="324853"/>
              </a:xfrm>
              <a:prstGeom prst="triangle">
                <a:avLst/>
              </a:prstGeom>
              <a:solidFill>
                <a:schemeClr val="tx2"/>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HK" sz="2000" dirty="0">
                  <a:solidFill>
                    <a:schemeClr val="bg1"/>
                  </a:solidFill>
                </a:endParaRPr>
              </a:p>
            </p:txBody>
          </p:sp>
        </p:grpSp>
      </p:grpSp>
    </p:spTree>
    <p:extLst>
      <p:ext uri="{BB962C8B-B14F-4D97-AF65-F5344CB8AC3E}">
        <p14:creationId xmlns:p14="http://schemas.microsoft.com/office/powerpoint/2010/main" val="36321158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22"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#3…Lesson 7</a:t>
            </a:r>
          </a:p>
        </p:txBody>
      </p:sp>
      <p:grpSp>
        <p:nvGrpSpPr>
          <p:cNvPr id="13" name="Group 12">
            <a:extLst>
              <a:ext uri="{FF2B5EF4-FFF2-40B4-BE49-F238E27FC236}">
                <a16:creationId xmlns:a16="http://schemas.microsoft.com/office/drawing/2014/main" id="{9978512D-5B8D-4B50-8538-359245646DA3}"/>
              </a:ext>
            </a:extLst>
          </p:cNvPr>
          <p:cNvGrpSpPr/>
          <p:nvPr/>
        </p:nvGrpSpPr>
        <p:grpSpPr>
          <a:xfrm>
            <a:off x="673981" y="2023353"/>
            <a:ext cx="3414166" cy="3365501"/>
            <a:chOff x="673981" y="1828800"/>
            <a:chExt cx="3414166" cy="3365501"/>
          </a:xfrm>
        </p:grpSpPr>
        <p:sp>
          <p:nvSpPr>
            <p:cNvPr id="4" name="Rectangle 3">
              <a:extLst>
                <a:ext uri="{FF2B5EF4-FFF2-40B4-BE49-F238E27FC236}">
                  <a16:creationId xmlns:a16="http://schemas.microsoft.com/office/drawing/2014/main" id="{C62E04E4-FF76-4879-9693-597D7A2FD66C}"/>
                </a:ext>
              </a:extLst>
            </p:cNvPr>
            <p:cNvSpPr/>
            <p:nvPr/>
          </p:nvSpPr>
          <p:spPr>
            <a:xfrm>
              <a:off x="673981" y="1828800"/>
              <a:ext cx="3414166" cy="336550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838666" y="3290089"/>
              <a:ext cx="3084794" cy="1144929"/>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Disable the </a:t>
              </a:r>
              <a:r>
                <a:rPr lang="en-US" sz="2400" b="1" spc="-20" dirty="0"/>
                <a:t>Automatically Apply Credits </a:t>
              </a:r>
              <a:r>
                <a:rPr lang="en-US" sz="2400" spc="-20" dirty="0"/>
                <a:t>feature.</a:t>
              </a:r>
            </a:p>
          </p:txBody>
        </p:sp>
        <p:sp>
          <p:nvSpPr>
            <p:cNvPr id="18" name="TextBox 17">
              <a:extLst>
                <a:ext uri="{FF2B5EF4-FFF2-40B4-BE49-F238E27FC236}">
                  <a16:creationId xmlns:a16="http://schemas.microsoft.com/office/drawing/2014/main" id="{4BCF2470-E26E-44AC-8559-27EF015CC6DB}"/>
                </a:ext>
              </a:extLst>
            </p:cNvPr>
            <p:cNvSpPr txBox="1"/>
            <p:nvPr/>
          </p:nvSpPr>
          <p:spPr>
            <a:xfrm>
              <a:off x="736242" y="2045489"/>
              <a:ext cx="3289642"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4800" b="1" spc="-20" dirty="0">
                  <a:solidFill>
                    <a:srgbClr val="00B4B4"/>
                  </a:solidFill>
                </a:rPr>
                <a:t>01</a:t>
              </a:r>
            </a:p>
          </p:txBody>
        </p:sp>
        <p:cxnSp>
          <p:nvCxnSpPr>
            <p:cNvPr id="9" name="Straight Connector 8">
              <a:extLst>
                <a:ext uri="{FF2B5EF4-FFF2-40B4-BE49-F238E27FC236}">
                  <a16:creationId xmlns:a16="http://schemas.microsoft.com/office/drawing/2014/main" id="{0AE500D8-9FDA-4149-9522-F95BBD5E4847}"/>
                </a:ext>
              </a:extLst>
            </p:cNvPr>
            <p:cNvCxnSpPr>
              <a:cxnSpLocks/>
            </p:cNvCxnSpPr>
            <p:nvPr/>
          </p:nvCxnSpPr>
          <p:spPr>
            <a:xfrm>
              <a:off x="1688914" y="2946400"/>
              <a:ext cx="1384300" cy="0"/>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2A9E5479-ACAC-44F7-A97F-4334E34FA467}"/>
              </a:ext>
            </a:extLst>
          </p:cNvPr>
          <p:cNvGrpSpPr/>
          <p:nvPr/>
        </p:nvGrpSpPr>
        <p:grpSpPr>
          <a:xfrm>
            <a:off x="4387330" y="2023353"/>
            <a:ext cx="3414166" cy="3365501"/>
            <a:chOff x="4387330" y="1828800"/>
            <a:chExt cx="3414166" cy="3365501"/>
          </a:xfrm>
        </p:grpSpPr>
        <p:sp>
          <p:nvSpPr>
            <p:cNvPr id="27" name="Rectangle 26">
              <a:extLst>
                <a:ext uri="{FF2B5EF4-FFF2-40B4-BE49-F238E27FC236}">
                  <a16:creationId xmlns:a16="http://schemas.microsoft.com/office/drawing/2014/main" id="{5B33322E-F43F-4ABD-B144-8142C449BF2B}"/>
                </a:ext>
              </a:extLst>
            </p:cNvPr>
            <p:cNvSpPr/>
            <p:nvPr/>
          </p:nvSpPr>
          <p:spPr>
            <a:xfrm>
              <a:off x="4387330" y="1828800"/>
              <a:ext cx="3414166" cy="336550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8" name="TextBox 27">
              <a:extLst>
                <a:ext uri="{FF2B5EF4-FFF2-40B4-BE49-F238E27FC236}">
                  <a16:creationId xmlns:a16="http://schemas.microsoft.com/office/drawing/2014/main" id="{625963EA-7344-48CB-A9B8-278A92A301C2}"/>
                </a:ext>
              </a:extLst>
            </p:cNvPr>
            <p:cNvSpPr txBox="1"/>
            <p:nvPr/>
          </p:nvSpPr>
          <p:spPr>
            <a:xfrm>
              <a:off x="4573774" y="3290089"/>
              <a:ext cx="3041280" cy="149579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Create a </a:t>
              </a:r>
              <a:r>
                <a:rPr lang="en-US" sz="2400" b="1" spc="-20" dirty="0"/>
                <a:t>Credit Memo </a:t>
              </a:r>
              <a:r>
                <a:rPr lang="en-US" sz="2400" spc="-20" dirty="0"/>
                <a:t>for a customer named </a:t>
              </a:r>
              <a:r>
                <a:rPr lang="en-US" sz="2400" b="1" spc="-20" dirty="0" err="1"/>
                <a:t>Adwin</a:t>
              </a:r>
              <a:r>
                <a:rPr lang="en-US" sz="2400" b="1" spc="-20" dirty="0"/>
                <a:t> Ko </a:t>
              </a:r>
              <a:r>
                <a:rPr lang="en-US" sz="2400" spc="-20" dirty="0"/>
                <a:t>for the amount of </a:t>
              </a:r>
              <a:r>
                <a:rPr lang="en-US" sz="2400" b="1" spc="-20" dirty="0"/>
                <a:t>$400 + HST. </a:t>
              </a:r>
            </a:p>
          </p:txBody>
        </p:sp>
        <p:sp>
          <p:nvSpPr>
            <p:cNvPr id="19" name="TextBox 18">
              <a:extLst>
                <a:ext uri="{FF2B5EF4-FFF2-40B4-BE49-F238E27FC236}">
                  <a16:creationId xmlns:a16="http://schemas.microsoft.com/office/drawing/2014/main" id="{C4F889D8-6DE9-4A70-90E6-F4814CB5DAE0}"/>
                </a:ext>
              </a:extLst>
            </p:cNvPr>
            <p:cNvSpPr txBox="1"/>
            <p:nvPr/>
          </p:nvSpPr>
          <p:spPr>
            <a:xfrm>
              <a:off x="4472795" y="2045489"/>
              <a:ext cx="3243238"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4800" b="1" spc="-20" dirty="0">
                  <a:solidFill>
                    <a:srgbClr val="00B4B4"/>
                  </a:solidFill>
                </a:rPr>
                <a:t>02</a:t>
              </a:r>
            </a:p>
          </p:txBody>
        </p:sp>
        <p:cxnSp>
          <p:nvCxnSpPr>
            <p:cNvPr id="23" name="Straight Connector 22">
              <a:extLst>
                <a:ext uri="{FF2B5EF4-FFF2-40B4-BE49-F238E27FC236}">
                  <a16:creationId xmlns:a16="http://schemas.microsoft.com/office/drawing/2014/main" id="{6F55DADC-9805-48BE-9BB6-CD7D142C45D6}"/>
                </a:ext>
              </a:extLst>
            </p:cNvPr>
            <p:cNvCxnSpPr>
              <a:cxnSpLocks/>
            </p:cNvCxnSpPr>
            <p:nvPr/>
          </p:nvCxnSpPr>
          <p:spPr>
            <a:xfrm>
              <a:off x="5402263" y="2946400"/>
              <a:ext cx="1384300" cy="0"/>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4395C203-2E61-400B-BC20-B58B1DFCB814}"/>
              </a:ext>
            </a:extLst>
          </p:cNvPr>
          <p:cNvGrpSpPr/>
          <p:nvPr/>
        </p:nvGrpSpPr>
        <p:grpSpPr>
          <a:xfrm>
            <a:off x="8100678" y="2023353"/>
            <a:ext cx="3414166" cy="3365501"/>
            <a:chOff x="8100678" y="1828800"/>
            <a:chExt cx="3414166" cy="3365501"/>
          </a:xfrm>
        </p:grpSpPr>
        <p:sp>
          <p:nvSpPr>
            <p:cNvPr id="30" name="Rectangle 29">
              <a:extLst>
                <a:ext uri="{FF2B5EF4-FFF2-40B4-BE49-F238E27FC236}">
                  <a16:creationId xmlns:a16="http://schemas.microsoft.com/office/drawing/2014/main" id="{45CEAEA5-5883-455F-B795-B7497D3EAE60}"/>
                </a:ext>
              </a:extLst>
            </p:cNvPr>
            <p:cNvSpPr/>
            <p:nvPr/>
          </p:nvSpPr>
          <p:spPr>
            <a:xfrm>
              <a:off x="8100678" y="1828800"/>
              <a:ext cx="3414166" cy="3365501"/>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4" name="TextBox 33">
              <a:extLst>
                <a:ext uri="{FF2B5EF4-FFF2-40B4-BE49-F238E27FC236}">
                  <a16:creationId xmlns:a16="http://schemas.microsoft.com/office/drawing/2014/main" id="{F5C0C566-E42A-4BB2-969A-DDA36266DA83}"/>
                </a:ext>
              </a:extLst>
            </p:cNvPr>
            <p:cNvSpPr txBox="1"/>
            <p:nvPr/>
          </p:nvSpPr>
          <p:spPr>
            <a:xfrm>
              <a:off x="8287120" y="3290089"/>
              <a:ext cx="3041280"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400" spc="-20" dirty="0"/>
                <a:t>Apply the Credit memo against </a:t>
              </a:r>
              <a:r>
                <a:rPr lang="en-US" sz="2400" b="1" spc="-20" dirty="0"/>
                <a:t>Invoice #1010.</a:t>
              </a:r>
            </a:p>
          </p:txBody>
        </p:sp>
        <p:sp>
          <p:nvSpPr>
            <p:cNvPr id="20" name="TextBox 19">
              <a:extLst>
                <a:ext uri="{FF2B5EF4-FFF2-40B4-BE49-F238E27FC236}">
                  <a16:creationId xmlns:a16="http://schemas.microsoft.com/office/drawing/2014/main" id="{1AA21EC7-3055-4EAD-B587-C50A9A166C6D}"/>
                </a:ext>
              </a:extLst>
            </p:cNvPr>
            <p:cNvSpPr txBox="1"/>
            <p:nvPr/>
          </p:nvSpPr>
          <p:spPr>
            <a:xfrm>
              <a:off x="8186141" y="2045489"/>
              <a:ext cx="3243238" cy="79406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4800" b="1" spc="-20" dirty="0">
                  <a:solidFill>
                    <a:srgbClr val="00B4B4"/>
                  </a:solidFill>
                </a:rPr>
                <a:t>03</a:t>
              </a:r>
            </a:p>
          </p:txBody>
        </p:sp>
        <p:cxnSp>
          <p:nvCxnSpPr>
            <p:cNvPr id="24" name="Straight Connector 23">
              <a:extLst>
                <a:ext uri="{FF2B5EF4-FFF2-40B4-BE49-F238E27FC236}">
                  <a16:creationId xmlns:a16="http://schemas.microsoft.com/office/drawing/2014/main" id="{9726A494-B277-4A93-85E0-D825A6FEEBB8}"/>
                </a:ext>
              </a:extLst>
            </p:cNvPr>
            <p:cNvCxnSpPr>
              <a:cxnSpLocks/>
            </p:cNvCxnSpPr>
            <p:nvPr/>
          </p:nvCxnSpPr>
          <p:spPr>
            <a:xfrm>
              <a:off x="9115611" y="2946400"/>
              <a:ext cx="1384300" cy="0"/>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7214827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746"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#4…Lesson 6</a:t>
            </a:r>
          </a:p>
        </p:txBody>
      </p:sp>
      <p:grpSp>
        <p:nvGrpSpPr>
          <p:cNvPr id="2" name="Group 1">
            <a:extLst>
              <a:ext uri="{FF2B5EF4-FFF2-40B4-BE49-F238E27FC236}">
                <a16:creationId xmlns:a16="http://schemas.microsoft.com/office/drawing/2014/main" id="{49A721A0-2953-47B7-A97A-7D554A189DE9}"/>
              </a:ext>
            </a:extLst>
          </p:cNvPr>
          <p:cNvGrpSpPr/>
          <p:nvPr/>
        </p:nvGrpSpPr>
        <p:grpSpPr>
          <a:xfrm>
            <a:off x="703597" y="1736558"/>
            <a:ext cx="10781631" cy="3864142"/>
            <a:chOff x="658813" y="1736558"/>
            <a:chExt cx="10781631" cy="3864142"/>
          </a:xfrm>
        </p:grpSpPr>
        <p:sp>
          <p:nvSpPr>
            <p:cNvPr id="15" name="TextBox 14">
              <a:extLst>
                <a:ext uri="{FF2B5EF4-FFF2-40B4-BE49-F238E27FC236}">
                  <a16:creationId xmlns:a16="http://schemas.microsoft.com/office/drawing/2014/main" id="{A1133A8C-9D72-47C2-8420-2F6264D8DEF3}"/>
                </a:ext>
              </a:extLst>
            </p:cNvPr>
            <p:cNvSpPr txBox="1"/>
            <p:nvPr/>
          </p:nvSpPr>
          <p:spPr>
            <a:xfrm>
              <a:off x="6858000" y="2391357"/>
              <a:ext cx="4582444" cy="2554545"/>
            </a:xfrm>
            <a:prstGeom prst="rect">
              <a:avLst/>
            </a:prstGeom>
            <a:noFill/>
          </p:spPr>
          <p:txBody>
            <a:bodyPr wrap="square">
              <a:spAutoFit/>
            </a:bodyPr>
            <a:lstStyle/>
            <a:p>
              <a:pPr marL="282575" lvl="1" algn="ctr">
                <a:spcBef>
                  <a:spcPts val="1776"/>
                </a:spcBef>
                <a:defRPr/>
              </a:pPr>
              <a:r>
                <a:rPr lang="en-US" sz="3200" dirty="0"/>
                <a:t>Issue a Refund Receipt for </a:t>
              </a:r>
              <a:r>
                <a:rPr lang="en-US" sz="3200" b="1" dirty="0"/>
                <a:t>Lew Plumbing </a:t>
              </a:r>
              <a:r>
                <a:rPr lang="en-US" sz="3200" dirty="0"/>
                <a:t>for </a:t>
              </a:r>
              <a:r>
                <a:rPr lang="en-US" sz="3200" b="1" dirty="0"/>
                <a:t>$3738.61. </a:t>
              </a:r>
              <a:r>
                <a:rPr lang="en-US" sz="3200" dirty="0"/>
                <a:t>Issue the refund from the </a:t>
              </a:r>
              <a:r>
                <a:rPr lang="en-US" sz="3200" dirty="0" err="1"/>
                <a:t>Chequing</a:t>
              </a:r>
              <a:r>
                <a:rPr lang="en-US" sz="3200" dirty="0"/>
                <a:t> account.</a:t>
              </a:r>
            </a:p>
          </p:txBody>
        </p:sp>
        <p:pic>
          <p:nvPicPr>
            <p:cNvPr id="282626" name="Picture 2" descr="Should You Use QuickBooks For Rental Properties? | Landlord Studio">
              <a:extLst>
                <a:ext uri="{FF2B5EF4-FFF2-40B4-BE49-F238E27FC236}">
                  <a16:creationId xmlns:a16="http://schemas.microsoft.com/office/drawing/2014/main" id="{529BD1F2-0667-4EC5-9C42-84ED55440D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13" y="1736558"/>
              <a:ext cx="5796213" cy="38641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3898663"/>
      </p:ext>
    </p:extLst>
  </p:cSld>
  <p:clrMapOvr>
    <a:masterClrMapping/>
  </p:clrMapOvr>
  <p:transition spd="med">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Customer Statements</a:t>
            </a:r>
          </a:p>
        </p:txBody>
      </p:sp>
    </p:spTree>
    <p:extLst>
      <p:ext uri="{BB962C8B-B14F-4D97-AF65-F5344CB8AC3E}">
        <p14:creationId xmlns:p14="http://schemas.microsoft.com/office/powerpoint/2010/main" val="2913647005"/>
      </p:ext>
    </p:extLst>
  </p:cSld>
  <p:clrMapOvr>
    <a:masterClrMapping/>
  </p:clrMapOvr>
  <p:transition spd="med">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8770"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Customer Statements Overview</a:t>
            </a:r>
          </a:p>
        </p:txBody>
      </p:sp>
      <p:sp>
        <p:nvSpPr>
          <p:cNvPr id="21" name="TextBox 20">
            <a:extLst>
              <a:ext uri="{FF2B5EF4-FFF2-40B4-BE49-F238E27FC236}">
                <a16:creationId xmlns:a16="http://schemas.microsoft.com/office/drawing/2014/main" id="{38DD3AB6-DC54-4DCA-8485-0AE2A4B63D26}"/>
              </a:ext>
            </a:extLst>
          </p:cNvPr>
          <p:cNvSpPr txBox="1"/>
          <p:nvPr/>
        </p:nvSpPr>
        <p:spPr>
          <a:xfrm>
            <a:off x="641350" y="1716429"/>
            <a:ext cx="10906125" cy="501676"/>
          </a:xfrm>
          <a:prstGeom prst="rect">
            <a:avLst/>
          </a:prstGeom>
          <a:noFill/>
        </p:spPr>
        <p:txBody>
          <a:bodyPr wrap="square">
            <a:spAutoFit/>
          </a:bodyPr>
          <a:lstStyle/>
          <a:p>
            <a:pPr marL="0" lvl="2" defTabSz="456727">
              <a:lnSpc>
                <a:spcPct val="95000"/>
              </a:lnSpc>
              <a:spcBef>
                <a:spcPts val="400"/>
              </a:spcBef>
              <a:spcAft>
                <a:spcPts val="400"/>
              </a:spcAft>
              <a:buSzPct val="90000"/>
              <a:defRPr/>
            </a:pPr>
            <a:r>
              <a:rPr lang="en-US" sz="2800" spc="-20" dirty="0"/>
              <a:t>You can create a balance forward, open item, or transaction statement. </a:t>
            </a:r>
          </a:p>
        </p:txBody>
      </p:sp>
      <p:grpSp>
        <p:nvGrpSpPr>
          <p:cNvPr id="7" name="Group 6">
            <a:extLst>
              <a:ext uri="{FF2B5EF4-FFF2-40B4-BE49-F238E27FC236}">
                <a16:creationId xmlns:a16="http://schemas.microsoft.com/office/drawing/2014/main" id="{02DBF564-53BA-47B3-BA03-0FB7D5D38005}"/>
              </a:ext>
            </a:extLst>
          </p:cNvPr>
          <p:cNvGrpSpPr/>
          <p:nvPr/>
        </p:nvGrpSpPr>
        <p:grpSpPr>
          <a:xfrm>
            <a:off x="673981" y="2481634"/>
            <a:ext cx="3414166" cy="2908300"/>
            <a:chOff x="673981" y="2481634"/>
            <a:chExt cx="3414166" cy="2908300"/>
          </a:xfrm>
        </p:grpSpPr>
        <p:sp>
          <p:nvSpPr>
            <p:cNvPr id="4" name="Rectangle 3">
              <a:extLst>
                <a:ext uri="{FF2B5EF4-FFF2-40B4-BE49-F238E27FC236}">
                  <a16:creationId xmlns:a16="http://schemas.microsoft.com/office/drawing/2014/main" id="{C62E04E4-FF76-4879-9693-597D7A2FD66C}"/>
                </a:ext>
              </a:extLst>
            </p:cNvPr>
            <p:cNvSpPr/>
            <p:nvPr/>
          </p:nvSpPr>
          <p:spPr>
            <a:xfrm>
              <a:off x="673981" y="2481634"/>
              <a:ext cx="3414166" cy="29083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787139" y="3769176"/>
              <a:ext cx="3187848" cy="126188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Displays all activity dated between Start and End dates. This type will show a Balance Forward amount at the top. </a:t>
              </a:r>
            </a:p>
          </p:txBody>
        </p:sp>
        <p:sp>
          <p:nvSpPr>
            <p:cNvPr id="22" name="TextBox 21">
              <a:extLst>
                <a:ext uri="{FF2B5EF4-FFF2-40B4-BE49-F238E27FC236}">
                  <a16:creationId xmlns:a16="http://schemas.microsoft.com/office/drawing/2014/main" id="{2BA201DE-16BB-4ABC-81A3-03394FA5D84B}"/>
                </a:ext>
              </a:extLst>
            </p:cNvPr>
            <p:cNvSpPr txBox="1"/>
            <p:nvPr/>
          </p:nvSpPr>
          <p:spPr>
            <a:xfrm>
              <a:off x="838666" y="2881647"/>
              <a:ext cx="3084794" cy="501676"/>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800" b="1" spc="-20" dirty="0"/>
                <a:t>Balance Forward</a:t>
              </a:r>
            </a:p>
          </p:txBody>
        </p:sp>
      </p:grpSp>
      <p:grpSp>
        <p:nvGrpSpPr>
          <p:cNvPr id="6" name="Group 5">
            <a:extLst>
              <a:ext uri="{FF2B5EF4-FFF2-40B4-BE49-F238E27FC236}">
                <a16:creationId xmlns:a16="http://schemas.microsoft.com/office/drawing/2014/main" id="{FA177E8A-675E-4222-908D-F4AD6460055C}"/>
              </a:ext>
            </a:extLst>
          </p:cNvPr>
          <p:cNvGrpSpPr/>
          <p:nvPr/>
        </p:nvGrpSpPr>
        <p:grpSpPr>
          <a:xfrm>
            <a:off x="4387330" y="2481634"/>
            <a:ext cx="3414166" cy="2908300"/>
            <a:chOff x="4387330" y="2481634"/>
            <a:chExt cx="3414166" cy="2908300"/>
          </a:xfrm>
        </p:grpSpPr>
        <p:sp>
          <p:nvSpPr>
            <p:cNvPr id="27" name="Rectangle 26">
              <a:extLst>
                <a:ext uri="{FF2B5EF4-FFF2-40B4-BE49-F238E27FC236}">
                  <a16:creationId xmlns:a16="http://schemas.microsoft.com/office/drawing/2014/main" id="{5B33322E-F43F-4ABD-B144-8142C449BF2B}"/>
                </a:ext>
              </a:extLst>
            </p:cNvPr>
            <p:cNvSpPr/>
            <p:nvPr/>
          </p:nvSpPr>
          <p:spPr>
            <a:xfrm>
              <a:off x="4387330" y="2481634"/>
              <a:ext cx="3414166" cy="29083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28" name="TextBox 27">
              <a:extLst>
                <a:ext uri="{FF2B5EF4-FFF2-40B4-BE49-F238E27FC236}">
                  <a16:creationId xmlns:a16="http://schemas.microsoft.com/office/drawing/2014/main" id="{625963EA-7344-48CB-A9B8-278A92A301C2}"/>
                </a:ext>
              </a:extLst>
            </p:cNvPr>
            <p:cNvSpPr txBox="1"/>
            <p:nvPr/>
          </p:nvSpPr>
          <p:spPr>
            <a:xfrm>
              <a:off x="4522974" y="3769176"/>
              <a:ext cx="3142880" cy="677108"/>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Displays all open invoices from a specific date back. </a:t>
              </a:r>
            </a:p>
          </p:txBody>
        </p:sp>
        <p:sp>
          <p:nvSpPr>
            <p:cNvPr id="25" name="TextBox 24">
              <a:extLst>
                <a:ext uri="{FF2B5EF4-FFF2-40B4-BE49-F238E27FC236}">
                  <a16:creationId xmlns:a16="http://schemas.microsoft.com/office/drawing/2014/main" id="{7CD9251D-F837-4FFC-B322-5B9EFF71F894}"/>
                </a:ext>
              </a:extLst>
            </p:cNvPr>
            <p:cNvSpPr txBox="1"/>
            <p:nvPr/>
          </p:nvSpPr>
          <p:spPr>
            <a:xfrm>
              <a:off x="4573774" y="2881647"/>
              <a:ext cx="3041280" cy="501676"/>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800" b="1" spc="-20" dirty="0"/>
                <a:t>Open Item</a:t>
              </a:r>
            </a:p>
          </p:txBody>
        </p:sp>
      </p:grpSp>
      <p:grpSp>
        <p:nvGrpSpPr>
          <p:cNvPr id="5" name="Group 4">
            <a:extLst>
              <a:ext uri="{FF2B5EF4-FFF2-40B4-BE49-F238E27FC236}">
                <a16:creationId xmlns:a16="http://schemas.microsoft.com/office/drawing/2014/main" id="{68D4BF00-75DF-498C-9568-9DFFB81EF9C2}"/>
              </a:ext>
            </a:extLst>
          </p:cNvPr>
          <p:cNvGrpSpPr/>
          <p:nvPr/>
        </p:nvGrpSpPr>
        <p:grpSpPr>
          <a:xfrm>
            <a:off x="8100678" y="2481634"/>
            <a:ext cx="3414166" cy="2908300"/>
            <a:chOff x="8100678" y="2481634"/>
            <a:chExt cx="3414166" cy="2908300"/>
          </a:xfrm>
        </p:grpSpPr>
        <p:sp>
          <p:nvSpPr>
            <p:cNvPr id="30" name="Rectangle 29">
              <a:extLst>
                <a:ext uri="{FF2B5EF4-FFF2-40B4-BE49-F238E27FC236}">
                  <a16:creationId xmlns:a16="http://schemas.microsoft.com/office/drawing/2014/main" id="{45CEAEA5-5883-455F-B795-B7497D3EAE60}"/>
                </a:ext>
              </a:extLst>
            </p:cNvPr>
            <p:cNvSpPr/>
            <p:nvPr/>
          </p:nvSpPr>
          <p:spPr>
            <a:xfrm>
              <a:off x="8100678" y="2481634"/>
              <a:ext cx="3414166" cy="2908300"/>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endParaRPr lang="en-HK" sz="1200" dirty="0">
                <a:solidFill>
                  <a:schemeClr val="tx1"/>
                </a:solidFill>
              </a:endParaRPr>
            </a:p>
          </p:txBody>
        </p:sp>
        <p:sp>
          <p:nvSpPr>
            <p:cNvPr id="34" name="TextBox 33">
              <a:extLst>
                <a:ext uri="{FF2B5EF4-FFF2-40B4-BE49-F238E27FC236}">
                  <a16:creationId xmlns:a16="http://schemas.microsoft.com/office/drawing/2014/main" id="{F5C0C566-E42A-4BB2-969A-DDA36266DA83}"/>
                </a:ext>
              </a:extLst>
            </p:cNvPr>
            <p:cNvSpPr txBox="1"/>
            <p:nvPr/>
          </p:nvSpPr>
          <p:spPr>
            <a:xfrm>
              <a:off x="8236320" y="3769176"/>
              <a:ext cx="3142880" cy="126188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000" spc="-20" dirty="0"/>
                <a:t>Doesn’t show a balance, just the amount of transactions and the amount received for each individual transaction.</a:t>
              </a:r>
            </a:p>
          </p:txBody>
        </p:sp>
        <p:sp>
          <p:nvSpPr>
            <p:cNvPr id="26" name="TextBox 25">
              <a:extLst>
                <a:ext uri="{FF2B5EF4-FFF2-40B4-BE49-F238E27FC236}">
                  <a16:creationId xmlns:a16="http://schemas.microsoft.com/office/drawing/2014/main" id="{79F8E3D5-6ACA-43F7-AE3A-56AC4FE48197}"/>
                </a:ext>
              </a:extLst>
            </p:cNvPr>
            <p:cNvSpPr txBox="1"/>
            <p:nvPr/>
          </p:nvSpPr>
          <p:spPr>
            <a:xfrm>
              <a:off x="8287120" y="2676976"/>
              <a:ext cx="3041280" cy="911019"/>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800" b="1" spc="-20" dirty="0"/>
                <a:t>Transaction Statement</a:t>
              </a:r>
            </a:p>
          </p:txBody>
        </p:sp>
      </p:grpSp>
    </p:spTree>
    <p:extLst>
      <p:ext uri="{BB962C8B-B14F-4D97-AF65-F5344CB8AC3E}">
        <p14:creationId xmlns:p14="http://schemas.microsoft.com/office/powerpoint/2010/main" val="413366540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9794"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Your Turn #5…Lesson 6</a:t>
            </a:r>
          </a:p>
        </p:txBody>
      </p:sp>
      <p:sp>
        <p:nvSpPr>
          <p:cNvPr id="15" name="TextBox 14">
            <a:extLst>
              <a:ext uri="{FF2B5EF4-FFF2-40B4-BE49-F238E27FC236}">
                <a16:creationId xmlns:a16="http://schemas.microsoft.com/office/drawing/2014/main" id="{A1133A8C-9D72-47C2-8420-2F6264D8DEF3}"/>
              </a:ext>
            </a:extLst>
          </p:cNvPr>
          <p:cNvSpPr txBox="1"/>
          <p:nvPr/>
        </p:nvSpPr>
        <p:spPr>
          <a:xfrm>
            <a:off x="6367611" y="2552506"/>
            <a:ext cx="4582444" cy="2062103"/>
          </a:xfrm>
          <a:prstGeom prst="rect">
            <a:avLst/>
          </a:prstGeom>
          <a:noFill/>
        </p:spPr>
        <p:txBody>
          <a:bodyPr wrap="square">
            <a:spAutoFit/>
          </a:bodyPr>
          <a:lstStyle/>
          <a:p>
            <a:pPr marL="282575" lvl="1" algn="ctr">
              <a:spcBef>
                <a:spcPts val="1776"/>
              </a:spcBef>
              <a:defRPr/>
            </a:pPr>
            <a:r>
              <a:rPr lang="en-US" sz="3200" dirty="0"/>
              <a:t>Create a Transaction Statement for all customers available in QuickBooks.</a:t>
            </a:r>
          </a:p>
        </p:txBody>
      </p:sp>
      <p:pic>
        <p:nvPicPr>
          <p:cNvPr id="285698" name="Picture 2" descr="QuickBooks Hosting vs. Online | Try QB hosting For Free by Sagenext">
            <a:extLst>
              <a:ext uri="{FF2B5EF4-FFF2-40B4-BE49-F238E27FC236}">
                <a16:creationId xmlns:a16="http://schemas.microsoft.com/office/drawing/2014/main" id="{534368E2-2EFC-42F7-B765-11A95B3AB7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8770" y="1502289"/>
            <a:ext cx="5128841" cy="416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255282"/>
      </p:ext>
    </p:extLst>
  </p:cSld>
  <p:clrMapOvr>
    <a:masterClrMapping/>
  </p:clrMapOvr>
  <p:transition spd="med">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534C4-A679-1240-8698-98416DD0CD12}"/>
              </a:ext>
            </a:extLst>
          </p:cNvPr>
          <p:cNvSpPr>
            <a:spLocks noGrp="1"/>
          </p:cNvSpPr>
          <p:nvPr>
            <p:ph type="body" sz="quarter" idx="10"/>
          </p:nvPr>
        </p:nvSpPr>
        <p:spPr>
          <a:xfrm>
            <a:off x="675532" y="1897857"/>
            <a:ext cx="6525368" cy="3062287"/>
          </a:xfrm>
        </p:spPr>
        <p:txBody>
          <a:bodyPr/>
          <a:lstStyle/>
          <a:p>
            <a:pPr algn="l"/>
            <a:r>
              <a:rPr lang="en-US" dirty="0"/>
              <a:t>Delayed Charges</a:t>
            </a:r>
          </a:p>
        </p:txBody>
      </p:sp>
    </p:spTree>
    <p:extLst>
      <p:ext uri="{BB962C8B-B14F-4D97-AF65-F5344CB8AC3E}">
        <p14:creationId xmlns:p14="http://schemas.microsoft.com/office/powerpoint/2010/main" val="1513281573"/>
      </p:ext>
    </p:extLst>
  </p:cSld>
  <p:clrMapOvr>
    <a:masterClrMapping/>
  </p:clrMapOvr>
  <p:transition spd="med">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0818" name="think-cell Slide" r:id="rId6" imgW="360" imgH="360" progId="TCLayout.ActiveDocument.1">
                  <p:embed/>
                </p:oleObj>
              </mc:Choice>
              <mc:Fallback>
                <p:oleObj name="think-cell Slide" r:id="rId6" imgW="360" imgH="360" progId="TCLayout.ActiveDocument.1">
                  <p:embed/>
                  <p:pic>
                    <p:nvPicPr>
                      <p:cNvPr id="33" name="Object 3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3"/>
            </p:custDataLst>
          </p:nvPr>
        </p:nvSpPr>
        <p:spPr>
          <a:xfrm>
            <a:off x="0" y="0"/>
            <a:ext cx="158750" cy="158750"/>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95000"/>
              </a:lnSpc>
              <a:spcBef>
                <a:spcPct val="0"/>
              </a:spcBef>
              <a:spcAft>
                <a:spcPct val="0"/>
              </a:spcAft>
              <a:buClrTx/>
              <a:buSzTx/>
              <a:buFontTx/>
              <a:buNone/>
              <a:tabLst/>
              <a:defRPr/>
            </a:pPr>
            <a:endParaRPr kumimoji="0" lang="en-US" sz="2998" b="1" i="0" u="none" strike="noStrike" kern="1200" cap="none" spc="0" normalizeH="0" baseline="0" noProof="0" dirty="0">
              <a:ln>
                <a:noFill/>
              </a:ln>
              <a:solidFill>
                <a:srgbClr val="FFFFFF"/>
              </a:solidFill>
              <a:effectLst/>
              <a:uLnTx/>
              <a:uFillTx/>
              <a:latin typeface="AvenirNext forINTUIT Demi" panose="020B0703020202020204" pitchFamily="34" charset="0"/>
              <a:ea typeface="+mn-ea"/>
              <a:cs typeface="+mn-cs"/>
              <a:sym typeface="AvenirNext forINTUIT Demi" panose="020B0703020202020204" pitchFamily="34" charset="0"/>
            </a:endParaRPr>
          </a:p>
        </p:txBody>
      </p:sp>
      <p:sp>
        <p:nvSpPr>
          <p:cNvPr id="8" name="Title 7"/>
          <p:cNvSpPr>
            <a:spLocks noGrp="1"/>
          </p:cNvSpPr>
          <p:nvPr>
            <p:ph type="title"/>
          </p:nvPr>
        </p:nvSpPr>
        <p:spPr/>
        <p:txBody>
          <a:bodyPr/>
          <a:lstStyle/>
          <a:p>
            <a:r>
              <a:rPr lang="en-US" dirty="0"/>
              <a:t>Delayed Charges Overview</a:t>
            </a:r>
          </a:p>
        </p:txBody>
      </p:sp>
      <p:grpSp>
        <p:nvGrpSpPr>
          <p:cNvPr id="13" name="Group 12">
            <a:extLst>
              <a:ext uri="{FF2B5EF4-FFF2-40B4-BE49-F238E27FC236}">
                <a16:creationId xmlns:a16="http://schemas.microsoft.com/office/drawing/2014/main" id="{2FB3FF1F-CBA7-40EB-A665-1F87A4EFF043}"/>
              </a:ext>
            </a:extLst>
          </p:cNvPr>
          <p:cNvGrpSpPr/>
          <p:nvPr/>
        </p:nvGrpSpPr>
        <p:grpSpPr>
          <a:xfrm>
            <a:off x="721266" y="1603033"/>
            <a:ext cx="5203423" cy="2151844"/>
            <a:chOff x="682355" y="1603033"/>
            <a:chExt cx="5203423" cy="2151844"/>
          </a:xfrm>
        </p:grpSpPr>
        <p:sp>
          <p:nvSpPr>
            <p:cNvPr id="4" name="Rectangle 3">
              <a:extLst>
                <a:ext uri="{FF2B5EF4-FFF2-40B4-BE49-F238E27FC236}">
                  <a16:creationId xmlns:a16="http://schemas.microsoft.com/office/drawing/2014/main" id="{C62E04E4-FF76-4879-9693-597D7A2FD66C}"/>
                </a:ext>
              </a:extLst>
            </p:cNvPr>
            <p:cNvSpPr/>
            <p:nvPr/>
          </p:nvSpPr>
          <p:spPr>
            <a:xfrm>
              <a:off x="682355" y="1603033"/>
              <a:ext cx="5203423" cy="215184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68" name="TextBox 67">
              <a:extLst>
                <a:ext uri="{FF2B5EF4-FFF2-40B4-BE49-F238E27FC236}">
                  <a16:creationId xmlns:a16="http://schemas.microsoft.com/office/drawing/2014/main" id="{6A12FD41-DFB3-46F9-9CAC-6A43D0374294}"/>
                </a:ext>
              </a:extLst>
            </p:cNvPr>
            <p:cNvSpPr txBox="1"/>
            <p:nvPr/>
          </p:nvSpPr>
          <p:spPr>
            <a:xfrm>
              <a:off x="854817" y="1814103"/>
              <a:ext cx="4858498" cy="172970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800" spc="-20" dirty="0">
                  <a:solidFill>
                    <a:srgbClr val="000000"/>
                  </a:solidFill>
                </a:rPr>
                <a:t>Create Delayed charges for charges that customers incur now but will be invoiced at a later time. </a:t>
              </a:r>
            </a:p>
          </p:txBody>
        </p:sp>
      </p:grpSp>
      <p:grpSp>
        <p:nvGrpSpPr>
          <p:cNvPr id="12" name="Group 11">
            <a:extLst>
              <a:ext uri="{FF2B5EF4-FFF2-40B4-BE49-F238E27FC236}">
                <a16:creationId xmlns:a16="http://schemas.microsoft.com/office/drawing/2014/main" id="{68BE84BD-8626-4FBC-9F3E-69AFB8192555}"/>
              </a:ext>
            </a:extLst>
          </p:cNvPr>
          <p:cNvGrpSpPr/>
          <p:nvPr/>
        </p:nvGrpSpPr>
        <p:grpSpPr>
          <a:xfrm>
            <a:off x="6264136" y="1603033"/>
            <a:ext cx="5203423" cy="2151844"/>
            <a:chOff x="6303046" y="1603033"/>
            <a:chExt cx="5203423" cy="2151844"/>
          </a:xfrm>
        </p:grpSpPr>
        <p:sp>
          <p:nvSpPr>
            <p:cNvPr id="24" name="Rectangle 23">
              <a:extLst>
                <a:ext uri="{FF2B5EF4-FFF2-40B4-BE49-F238E27FC236}">
                  <a16:creationId xmlns:a16="http://schemas.microsoft.com/office/drawing/2014/main" id="{B0DF43FD-74B4-41F4-B932-BF332F061080}"/>
                </a:ext>
              </a:extLst>
            </p:cNvPr>
            <p:cNvSpPr/>
            <p:nvPr/>
          </p:nvSpPr>
          <p:spPr>
            <a:xfrm>
              <a:off x="6303046" y="1603033"/>
              <a:ext cx="5203423" cy="2151844"/>
            </a:xfrm>
            <a:prstGeom prst="rect">
              <a:avLst/>
            </a:prstGeom>
            <a:solidFill>
              <a:schemeClr val="bg1"/>
            </a:solidFill>
            <a:ln w="38100" cap="rnd">
              <a:solidFill>
                <a:srgbClr val="00B4B4"/>
              </a:solidFill>
              <a:prstDash val="sysDot"/>
              <a:tailEnd type="ova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marL="0" marR="0" lvl="0" indent="0" algn="l" defTabSz="457791" rtl="0" eaLnBrk="1" fontAlgn="auto" latinLnBrk="0" hangingPunct="1">
                <a:lnSpc>
                  <a:spcPct val="100000"/>
                </a:lnSpc>
                <a:spcBef>
                  <a:spcPts val="0"/>
                </a:spcBef>
                <a:spcAft>
                  <a:spcPts val="0"/>
                </a:spcAft>
                <a:buClrTx/>
                <a:buSzTx/>
                <a:buFontTx/>
                <a:buNone/>
                <a:tabLst/>
                <a:defRPr/>
              </a:pPr>
              <a:endParaRPr kumimoji="0" lang="en-HK" sz="1200" b="0" i="0" u="none" strike="noStrike" kern="1200" cap="none" spc="0" normalizeH="0" baseline="0" noProof="0" dirty="0">
                <a:ln>
                  <a:noFill/>
                </a:ln>
                <a:solidFill>
                  <a:srgbClr val="000000"/>
                </a:solidFill>
                <a:effectLst/>
                <a:uLnTx/>
                <a:uFillTx/>
                <a:latin typeface="AvenirNext forINTUIT"/>
                <a:ea typeface="+mn-ea"/>
                <a:cs typeface="+mn-cs"/>
              </a:endParaRPr>
            </a:p>
          </p:txBody>
        </p:sp>
        <p:sp>
          <p:nvSpPr>
            <p:cNvPr id="29" name="TextBox 28">
              <a:extLst>
                <a:ext uri="{FF2B5EF4-FFF2-40B4-BE49-F238E27FC236}">
                  <a16:creationId xmlns:a16="http://schemas.microsoft.com/office/drawing/2014/main" id="{AEB3F5FC-897A-4371-8EE2-64C4A4AC8663}"/>
                </a:ext>
              </a:extLst>
            </p:cNvPr>
            <p:cNvSpPr txBox="1"/>
            <p:nvPr/>
          </p:nvSpPr>
          <p:spPr>
            <a:xfrm>
              <a:off x="6475508" y="1814103"/>
              <a:ext cx="4858498" cy="1729704"/>
            </a:xfrm>
            <a:prstGeom prst="rect">
              <a:avLst/>
            </a:prstGeom>
            <a:noFill/>
          </p:spPr>
          <p:txBody>
            <a:bodyPr wrap="square">
              <a:spAutoFit/>
            </a:bodyPr>
            <a:lstStyle/>
            <a:p>
              <a:pPr marL="0" lvl="2" algn="ctr" defTabSz="456727">
                <a:lnSpc>
                  <a:spcPct val="95000"/>
                </a:lnSpc>
                <a:spcBef>
                  <a:spcPts val="400"/>
                </a:spcBef>
                <a:spcAft>
                  <a:spcPts val="400"/>
                </a:spcAft>
                <a:buSzPct val="90000"/>
              </a:pPr>
              <a:r>
                <a:rPr lang="en-US" sz="2800" spc="-20" dirty="0">
                  <a:solidFill>
                    <a:srgbClr val="000000"/>
                  </a:solidFill>
                </a:rPr>
                <a:t>Delayed charges are non-posting transactions that will not affect your accounting until they are converted to a sale</a:t>
              </a:r>
            </a:p>
          </p:txBody>
        </p:sp>
      </p:grpSp>
      <p:sp>
        <p:nvSpPr>
          <p:cNvPr id="15" name="TextBox 14">
            <a:extLst>
              <a:ext uri="{FF2B5EF4-FFF2-40B4-BE49-F238E27FC236}">
                <a16:creationId xmlns:a16="http://schemas.microsoft.com/office/drawing/2014/main" id="{114BEB1C-033C-4E50-A926-BD674EA7CCDA}"/>
              </a:ext>
            </a:extLst>
          </p:cNvPr>
          <p:cNvSpPr txBox="1"/>
          <p:nvPr/>
        </p:nvSpPr>
        <p:spPr>
          <a:xfrm>
            <a:off x="721265" y="4181847"/>
            <a:ext cx="10746293" cy="1320361"/>
          </a:xfrm>
          <a:prstGeom prst="rect">
            <a:avLst/>
          </a:prstGeom>
          <a:noFill/>
        </p:spPr>
        <p:txBody>
          <a:bodyPr wrap="square">
            <a:spAutoFit/>
          </a:bodyPr>
          <a:lstStyle/>
          <a:p>
            <a:pPr marL="0" lvl="2" defTabSz="456727">
              <a:lnSpc>
                <a:spcPct val="95000"/>
              </a:lnSpc>
              <a:spcBef>
                <a:spcPts val="400"/>
              </a:spcBef>
              <a:spcAft>
                <a:spcPts val="400"/>
              </a:spcAft>
              <a:buSzPct val="90000"/>
            </a:pPr>
            <a:r>
              <a:rPr lang="en-US" sz="2800" i="1" spc="-20" dirty="0">
                <a:solidFill>
                  <a:schemeClr val="bg1">
                    <a:lumMod val="50000"/>
                  </a:schemeClr>
                </a:solidFill>
              </a:rPr>
              <a:t>Example: A lawn Care company delivers lawn cutting services over a month. They could enter 1 delayed charge for each week and then add the 4 weekly charges to the invoice at the end of the month.</a:t>
            </a:r>
          </a:p>
        </p:txBody>
      </p:sp>
    </p:spTree>
    <p:extLst>
      <p:ext uri="{BB962C8B-B14F-4D97-AF65-F5344CB8AC3E}">
        <p14:creationId xmlns:p14="http://schemas.microsoft.com/office/powerpoint/2010/main" val="96610299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cxkwjBbS7CRC3RafmPQL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F2ZyiKnjQMiodyDtmEFI4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b4znzx9iRWmjTRyCXssB8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4znzx9iRWmjTRyCXssB8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b4znzx9iRWmjTRyCXssB8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b4znzx9iRWmjTRyCXssB8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f16LvPcDTlqfAkV62ZXnO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tKTjymhRKiDlVjUNLtJy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JvSYH7rQpunOL48M2iEu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b4znzx9iRWmjTRyCXssB8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b4znzx9iRWmjTRyCXssB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oe7SFmQ3S_RjZfT1CzS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QuickBooksBOLT">
  <a:themeElements>
    <a:clrScheme name="QuickBooksBOLT">
      <a:dk1>
        <a:srgbClr val="000000"/>
      </a:dk1>
      <a:lt1>
        <a:srgbClr val="FFFFFF"/>
      </a:lt1>
      <a:dk2>
        <a:srgbClr val="8D9096"/>
      </a:dk2>
      <a:lt2>
        <a:srgbClr val="BABEC5"/>
      </a:lt2>
      <a:accent1>
        <a:srgbClr val="2CA01C"/>
      </a:accent1>
      <a:accent2>
        <a:srgbClr val="7FD000"/>
      </a:accent2>
      <a:accent3>
        <a:srgbClr val="6B6C72"/>
      </a:accent3>
      <a:accent4>
        <a:srgbClr val="0097E6"/>
      </a:accent4>
      <a:accent5>
        <a:srgbClr val="FF6A00"/>
      </a:accent5>
      <a:accent6>
        <a:srgbClr val="00C1BF"/>
      </a:accent6>
      <a:hlink>
        <a:srgbClr val="0077C5"/>
      </a:hlink>
      <a:folHlink>
        <a:srgbClr val="6436AF"/>
      </a:folHlink>
    </a:clrScheme>
    <a:fontScheme name="Intuit">
      <a:majorFont>
        <a:latin typeface="AvenirNext forINTUIT"/>
        <a:ea typeface=""/>
        <a:cs typeface=""/>
        <a:font script="Jpan" typeface="ＭＳ ゴシック"/>
        <a:font script="Hans" typeface="宋体"/>
        <a:font script="Hant" typeface="新細明體"/>
      </a:majorFont>
      <a:minorFont>
        <a:latin typeface="AvenirNext forINTUIT"/>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noFill/>
        </a:ln>
        <a:effectLst/>
      </a:spPr>
      <a:bodyPr rtlCol="0" anchor="ctr"/>
      <a:lstStyle>
        <a:defPPr algn="l">
          <a:defRPr sz="20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err="1" smtClean="0"/>
        </a:defPPr>
      </a:lstStyle>
    </a:txDef>
  </a:objectDefaults>
  <a:extraClrSchemeLst/>
  <a:extLst>
    <a:ext uri="{05A4C25C-085E-4340-85A3-A5531E510DB2}">
      <thm15:themeFamily xmlns:thm15="http://schemas.microsoft.com/office/thememl/2012/main" name="QuickBooksBOLT" id="{52813A17-E020-4330-9770-C5E7E6AD5E98}" vid="{B0311896-6B0A-44D7-9BE0-F2CA57EA76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QuickBooksBOLT</Template>
  <TotalTime>8667</TotalTime>
  <Words>8598</Words>
  <Application>Microsoft Macintosh PowerPoint</Application>
  <PresentationFormat>Custom</PresentationFormat>
  <Paragraphs>1280</Paragraphs>
  <Slides>156</Slides>
  <Notes>146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156</vt:i4>
      </vt:variant>
    </vt:vector>
  </HeadingPairs>
  <TitlesOfParts>
    <vt:vector size="164" baseType="lpstr">
      <vt:lpstr>Arial</vt:lpstr>
      <vt:lpstr>Avenir Next Demi Bold</vt:lpstr>
      <vt:lpstr>AvenirNext forINTUIT</vt:lpstr>
      <vt:lpstr>AvenirNext forINTUIT Demi</vt:lpstr>
      <vt:lpstr>AvenirNext forINTUIT Medium</vt:lpstr>
      <vt:lpstr>Lucida Grande</vt:lpstr>
      <vt:lpstr>QuickBooksBOLT</vt:lpstr>
      <vt:lpstr>think-cell Slide</vt:lpstr>
      <vt:lpstr>Learning QuickBooks Online </vt:lpstr>
      <vt:lpstr>PowerPoint Presentation</vt:lpstr>
      <vt:lpstr>PowerPoint Presentation</vt:lpstr>
      <vt:lpstr>PowerPoint Presentation</vt:lpstr>
      <vt:lpstr>PowerPoint Presentation</vt:lpstr>
      <vt:lpstr>Lesson 2 - Learning Objectives</vt:lpstr>
      <vt:lpstr>Getting Started in QuickBooks</vt:lpstr>
      <vt:lpstr>Sign-In to QuickBooks</vt:lpstr>
      <vt:lpstr>Your Turn #1… Lesson 2</vt:lpstr>
      <vt:lpstr>Your Turn #2…Lesson 2 </vt:lpstr>
      <vt:lpstr>Your Turn #3…Lesson 2 </vt:lpstr>
      <vt:lpstr>Dashboard</vt:lpstr>
      <vt:lpstr>3 Ways to Get Around</vt:lpstr>
      <vt:lpstr>PowerPoint Presentation</vt:lpstr>
      <vt:lpstr>Your Turn #4…Lesson 2 </vt:lpstr>
      <vt:lpstr>How QuickBooks is Built - Workflow</vt:lpstr>
      <vt:lpstr>Transaction Forms Overview</vt:lpstr>
      <vt:lpstr>PowerPoint Presentation</vt:lpstr>
      <vt:lpstr>Your Turn #5…Lesson 2 </vt:lpstr>
      <vt:lpstr>PowerPoint Presentation</vt:lpstr>
      <vt:lpstr>Lesson 3 - Learning Objectives</vt:lpstr>
      <vt:lpstr>PowerPoint Presentation</vt:lpstr>
      <vt:lpstr>Your Turn #1…Lesson 3</vt:lpstr>
      <vt:lpstr>Your Turn #2…Lesson 3</vt:lpstr>
      <vt:lpstr>Purpose of Products &amp; Services List</vt:lpstr>
      <vt:lpstr>Product &amp; Service Types</vt:lpstr>
      <vt:lpstr>PowerPoint Presentation</vt:lpstr>
      <vt:lpstr>Your Turn #3…Lesson 3</vt:lpstr>
      <vt:lpstr>Your Turn #4…Lesson 3</vt:lpstr>
      <vt:lpstr>Money-in Workflows</vt:lpstr>
      <vt:lpstr>PowerPoint Presentation</vt:lpstr>
      <vt:lpstr>Money-in Workflows</vt:lpstr>
      <vt:lpstr>Undeposited Funds in QuickBooks Online</vt:lpstr>
      <vt:lpstr>Your Turn #5…Lesson 3</vt:lpstr>
      <vt:lpstr>Your Turn #5…Lesson 3</vt:lpstr>
      <vt:lpstr>PowerPoint Presentation</vt:lpstr>
      <vt:lpstr>Money-in Workflows</vt:lpstr>
      <vt:lpstr>Your Turn #6…Lesson 3</vt:lpstr>
      <vt:lpstr>Your Turn #7…Lesson 3</vt:lpstr>
      <vt:lpstr>Your Turn #8…Lesson 3</vt:lpstr>
      <vt:lpstr>Your Turn #9…Lesson 3</vt:lpstr>
      <vt:lpstr>PowerPoint Presentation</vt:lpstr>
      <vt:lpstr>Lesson 4 - Learning Objectives</vt:lpstr>
      <vt:lpstr>Expense Workflows in QuickBooks Online</vt:lpstr>
      <vt:lpstr>PowerPoint Presentation</vt:lpstr>
      <vt:lpstr>Your Turn #1…Lesson 4 </vt:lpstr>
      <vt:lpstr>Your Turn #2…Lesson 4 </vt:lpstr>
      <vt:lpstr>Expense Workflows in QuickBooks Online</vt:lpstr>
      <vt:lpstr>PowerPoint Presentation</vt:lpstr>
      <vt:lpstr>Your Turn #3…Lesson 4 </vt:lpstr>
      <vt:lpstr>Accounts Payable Workflow in QuickBooks Online</vt:lpstr>
      <vt:lpstr>PowerPoint Presentation</vt:lpstr>
      <vt:lpstr>Your Turn #3…Lesson 4</vt:lpstr>
      <vt:lpstr>Your Turn #4…Lesson 4</vt:lpstr>
      <vt:lpstr>Your Turn #5…Lesson 4</vt:lpstr>
      <vt:lpstr>PowerPoint Presentation</vt:lpstr>
      <vt:lpstr>Your Turn #6…Lesson 4</vt:lpstr>
      <vt:lpstr>PowerPoint Presentation</vt:lpstr>
      <vt:lpstr>PowerPoint Presentation</vt:lpstr>
      <vt:lpstr>PowerPoint Presentation</vt:lpstr>
      <vt:lpstr>PowerPoint Presentation</vt:lpstr>
      <vt:lpstr>PowerPoint Presentation</vt:lpstr>
      <vt:lpstr>PowerPoint Presentation</vt:lpstr>
      <vt:lpstr>Chart of Accounts Overview</vt:lpstr>
      <vt:lpstr>Account Types in QuickBooks</vt:lpstr>
      <vt:lpstr>Account Types in QuickBooks</vt:lpstr>
      <vt:lpstr>PowerPoint Presentation</vt:lpstr>
      <vt:lpstr>Your Turn #2…Lesson 5</vt:lpstr>
      <vt:lpstr>Your Turn #3…Lesson 5</vt:lpstr>
      <vt:lpstr>Your Turn #4…Lesson 5</vt:lpstr>
      <vt:lpstr>PowerPoint Presentation</vt:lpstr>
      <vt:lpstr>Lesson 6 - Learning Objectives</vt:lpstr>
      <vt:lpstr>Why use Online Banking?</vt:lpstr>
      <vt:lpstr>Logic for downloaded transactions - Review</vt:lpstr>
      <vt:lpstr>PowerPoint Presentation</vt:lpstr>
      <vt:lpstr>Your Turn #1…Lesson 6 </vt:lpstr>
      <vt:lpstr>PowerPoint Presentation</vt:lpstr>
      <vt:lpstr>Account Reconciliation Overview</vt:lpstr>
      <vt:lpstr>PowerPoint Presentation</vt:lpstr>
      <vt:lpstr>Your Turn #2…Lesson 6</vt:lpstr>
      <vt:lpstr>PowerPoint Presentation</vt:lpstr>
      <vt:lpstr>Your Turn #3…Lesson 6</vt:lpstr>
      <vt:lpstr>PowerPoint Presentation</vt:lpstr>
      <vt:lpstr>Lesson 7 - Learning Objectives</vt:lpstr>
      <vt:lpstr>Advanced Sales Options </vt:lpstr>
      <vt:lpstr>Advanced Sales Options </vt:lpstr>
      <vt:lpstr>Your Turn #1…Lesson 7</vt:lpstr>
      <vt:lpstr>More -  Option on Saved Forms</vt:lpstr>
      <vt:lpstr>Your Turn #2…Lesson 7</vt:lpstr>
      <vt:lpstr>PowerPoint Presentation</vt:lpstr>
      <vt:lpstr>Credit Memos &amp; Refund Receipts</vt:lpstr>
      <vt:lpstr>Credits &amp; Refund Workflows Review</vt:lpstr>
      <vt:lpstr>Your Turn #3…Lesson 7</vt:lpstr>
      <vt:lpstr>Your Turn #4…Lesson 6</vt:lpstr>
      <vt:lpstr>PowerPoint Presentation</vt:lpstr>
      <vt:lpstr>Customer Statements Overview</vt:lpstr>
      <vt:lpstr>Your Turn #5…Lesson 6</vt:lpstr>
      <vt:lpstr>PowerPoint Presentation</vt:lpstr>
      <vt:lpstr>Delayed Charges Overview</vt:lpstr>
      <vt:lpstr>Delayed Charge Workflow in QuickBooks Online</vt:lpstr>
      <vt:lpstr>Your Turn #6…Lesson 7</vt:lpstr>
      <vt:lpstr>PowerPoint Presentation</vt:lpstr>
      <vt:lpstr>Sub-Customer</vt:lpstr>
      <vt:lpstr>Your Turn #7…Lesson 7</vt:lpstr>
      <vt:lpstr>PowerPoint Presentation</vt:lpstr>
      <vt:lpstr>Estimates</vt:lpstr>
      <vt:lpstr>PowerPoint Presentation</vt:lpstr>
      <vt:lpstr>Estimate Workflow </vt:lpstr>
      <vt:lpstr>Your Turn #8…Lesson 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Recurring Entries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Turn #3…Lesson 11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QuickBooks  title option A</dc:title>
  <dc:creator>Matthew Peterson</dc:creator>
  <cp:lastModifiedBy>Matthew Peterson</cp:lastModifiedBy>
  <cp:revision>64</cp:revision>
  <dcterms:created xsi:type="dcterms:W3CDTF">2019-03-13T17:26:45Z</dcterms:created>
  <dcterms:modified xsi:type="dcterms:W3CDTF">2020-09-02T19:49:07Z</dcterms:modified>
</cp:coreProperties>
</file>