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4" r:id="rId1"/>
    <p:sldMasterId id="2147483766" r:id="rId2"/>
    <p:sldMasterId id="2147483778" r:id="rId3"/>
    <p:sldMasterId id="2147483837" r:id="rId4"/>
  </p:sldMasterIdLst>
  <p:notesMasterIdLst>
    <p:notesMasterId r:id="rId162"/>
  </p:notesMasterIdLst>
  <p:sldIdLst>
    <p:sldId id="468" r:id="rId5"/>
    <p:sldId id="461" r:id="rId6"/>
    <p:sldId id="473" r:id="rId7"/>
    <p:sldId id="474" r:id="rId8"/>
    <p:sldId id="472" r:id="rId9"/>
    <p:sldId id="515" r:id="rId10"/>
    <p:sldId id="526" r:id="rId11"/>
    <p:sldId id="525" r:id="rId12"/>
    <p:sldId id="413" r:id="rId13"/>
    <p:sldId id="414" r:id="rId14"/>
    <p:sldId id="558" r:id="rId15"/>
    <p:sldId id="527" r:id="rId16"/>
    <p:sldId id="453" r:id="rId17"/>
    <p:sldId id="476" r:id="rId18"/>
    <p:sldId id="478" r:id="rId19"/>
    <p:sldId id="524" r:id="rId20"/>
    <p:sldId id="528" r:id="rId21"/>
    <p:sldId id="479" r:id="rId22"/>
    <p:sldId id="471" r:id="rId23"/>
    <p:sldId id="462" r:id="rId24"/>
    <p:sldId id="529" r:id="rId25"/>
    <p:sldId id="530" r:id="rId26"/>
    <p:sldId id="481" r:id="rId27"/>
    <p:sldId id="531" r:id="rId28"/>
    <p:sldId id="416" r:id="rId29"/>
    <p:sldId id="534" r:id="rId30"/>
    <p:sldId id="516" r:id="rId31"/>
    <p:sldId id="480" r:id="rId32"/>
    <p:sldId id="532" r:id="rId33"/>
    <p:sldId id="533" r:id="rId34"/>
    <p:sldId id="537" r:id="rId35"/>
    <p:sldId id="561" r:id="rId36"/>
    <p:sldId id="536" r:id="rId37"/>
    <p:sldId id="483" r:id="rId38"/>
    <p:sldId id="559" r:id="rId39"/>
    <p:sldId id="535" r:id="rId40"/>
    <p:sldId id="560" r:id="rId41"/>
    <p:sldId id="484" r:id="rId42"/>
    <p:sldId id="538" r:id="rId43"/>
    <p:sldId id="485" r:id="rId44"/>
    <p:sldId id="539" r:id="rId45"/>
    <p:sldId id="540" r:id="rId46"/>
    <p:sldId id="541" r:id="rId47"/>
    <p:sldId id="542" r:id="rId48"/>
    <p:sldId id="518" r:id="rId49"/>
    <p:sldId id="543" r:id="rId50"/>
    <p:sldId id="562" r:id="rId51"/>
    <p:sldId id="563" r:id="rId52"/>
    <p:sldId id="549" r:id="rId53"/>
    <p:sldId id="545" r:id="rId54"/>
    <p:sldId id="564" r:id="rId55"/>
    <p:sldId id="550" r:id="rId56"/>
    <p:sldId id="547" r:id="rId57"/>
    <p:sldId id="565" r:id="rId58"/>
    <p:sldId id="548" r:id="rId59"/>
    <p:sldId id="551" r:id="rId60"/>
    <p:sldId id="552" r:id="rId61"/>
    <p:sldId id="553" r:id="rId62"/>
    <p:sldId id="554" r:id="rId63"/>
    <p:sldId id="555" r:id="rId64"/>
    <p:sldId id="566" r:id="rId65"/>
    <p:sldId id="544" r:id="rId66"/>
    <p:sldId id="567" r:id="rId67"/>
    <p:sldId id="568" r:id="rId68"/>
    <p:sldId id="556" r:id="rId69"/>
    <p:sldId id="557" r:id="rId70"/>
    <p:sldId id="570" r:id="rId71"/>
    <p:sldId id="569" r:id="rId72"/>
    <p:sldId id="571" r:id="rId73"/>
    <p:sldId id="572" r:id="rId74"/>
    <p:sldId id="573" r:id="rId75"/>
    <p:sldId id="574" r:id="rId76"/>
    <p:sldId id="575" r:id="rId77"/>
    <p:sldId id="576" r:id="rId78"/>
    <p:sldId id="577" r:id="rId79"/>
    <p:sldId id="578" r:id="rId80"/>
    <p:sldId id="579" r:id="rId81"/>
    <p:sldId id="581" r:id="rId82"/>
    <p:sldId id="582" r:id="rId83"/>
    <p:sldId id="583" r:id="rId84"/>
    <p:sldId id="580" r:id="rId85"/>
    <p:sldId id="584" r:id="rId86"/>
    <p:sldId id="585" r:id="rId87"/>
    <p:sldId id="463" r:id="rId88"/>
    <p:sldId id="586" r:id="rId89"/>
    <p:sldId id="587" r:id="rId90"/>
    <p:sldId id="588" r:id="rId91"/>
    <p:sldId id="592" r:id="rId92"/>
    <p:sldId id="590" r:id="rId93"/>
    <p:sldId id="593" r:id="rId94"/>
    <p:sldId id="509" r:id="rId95"/>
    <p:sldId id="591" r:id="rId96"/>
    <p:sldId id="487" r:id="rId97"/>
    <p:sldId id="594" r:id="rId98"/>
    <p:sldId id="595" r:id="rId99"/>
    <p:sldId id="596" r:id="rId100"/>
    <p:sldId id="597" r:id="rId101"/>
    <p:sldId id="598" r:id="rId102"/>
    <p:sldId id="599" r:id="rId103"/>
    <p:sldId id="600" r:id="rId104"/>
    <p:sldId id="415" r:id="rId105"/>
    <p:sldId id="601" r:id="rId106"/>
    <p:sldId id="602" r:id="rId107"/>
    <p:sldId id="603" r:id="rId108"/>
    <p:sldId id="486" r:id="rId109"/>
    <p:sldId id="511" r:id="rId110"/>
    <p:sldId id="605" r:id="rId111"/>
    <p:sldId id="604" r:id="rId112"/>
    <p:sldId id="607" r:id="rId113"/>
    <p:sldId id="608" r:id="rId114"/>
    <p:sldId id="464" r:id="rId115"/>
    <p:sldId id="609" r:id="rId116"/>
    <p:sldId id="610" r:id="rId117"/>
    <p:sldId id="611" r:id="rId118"/>
    <p:sldId id="612" r:id="rId119"/>
    <p:sldId id="613" r:id="rId120"/>
    <p:sldId id="614" r:id="rId121"/>
    <p:sldId id="644" r:id="rId122"/>
    <p:sldId id="645" r:id="rId123"/>
    <p:sldId id="646" r:id="rId124"/>
    <p:sldId id="647" r:id="rId125"/>
    <p:sldId id="465" r:id="rId126"/>
    <p:sldId id="619" r:id="rId127"/>
    <p:sldId id="618" r:id="rId128"/>
    <p:sldId id="497" r:id="rId129"/>
    <p:sldId id="615" r:id="rId130"/>
    <p:sldId id="616" r:id="rId131"/>
    <p:sldId id="617" r:id="rId132"/>
    <p:sldId id="622" r:id="rId133"/>
    <p:sldId id="621" r:id="rId134"/>
    <p:sldId id="624" r:id="rId135"/>
    <p:sldId id="625" r:id="rId136"/>
    <p:sldId id="626" r:id="rId137"/>
    <p:sldId id="627" r:id="rId138"/>
    <p:sldId id="628" r:id="rId139"/>
    <p:sldId id="629" r:id="rId140"/>
    <p:sldId id="630" r:id="rId141"/>
    <p:sldId id="631" r:id="rId142"/>
    <p:sldId id="632" r:id="rId143"/>
    <p:sldId id="633" r:id="rId144"/>
    <p:sldId id="506" r:id="rId145"/>
    <p:sldId id="507" r:id="rId146"/>
    <p:sldId id="635" r:id="rId147"/>
    <p:sldId id="636" r:id="rId148"/>
    <p:sldId id="637" r:id="rId149"/>
    <p:sldId id="638" r:id="rId150"/>
    <p:sldId id="639" r:id="rId151"/>
    <p:sldId id="640" r:id="rId152"/>
    <p:sldId id="641" r:id="rId153"/>
    <p:sldId id="642" r:id="rId154"/>
    <p:sldId id="634" r:id="rId155"/>
    <p:sldId id="643" r:id="rId156"/>
    <p:sldId id="648" r:id="rId157"/>
    <p:sldId id="649" r:id="rId158"/>
    <p:sldId id="650" r:id="rId159"/>
    <p:sldId id="651" r:id="rId160"/>
    <p:sldId id="457" r:id="rId161"/>
  </p:sldIdLst>
  <p:sldSz cx="12192000" cy="6858000"/>
  <p:notesSz cx="6858000" cy="9296400"/>
  <p:defaultTextStyle>
    <a:defPPr>
      <a:defRPr lang="en-US"/>
    </a:defPPr>
    <a:lvl1pPr algn="l" rtl="0" fontAlgn="base">
      <a:spcBef>
        <a:spcPct val="0"/>
      </a:spcBef>
      <a:spcAft>
        <a:spcPct val="0"/>
      </a:spcAft>
      <a:defRPr sz="1200" b="1" kern="1200">
        <a:solidFill>
          <a:schemeClr val="tx1"/>
        </a:solidFill>
        <a:latin typeface="Verdana" pitchFamily="34" charset="0"/>
        <a:ea typeface="+mn-ea"/>
        <a:cs typeface="+mn-cs"/>
      </a:defRPr>
    </a:lvl1pPr>
    <a:lvl2pPr marL="457200" algn="l" rtl="0" fontAlgn="base">
      <a:spcBef>
        <a:spcPct val="0"/>
      </a:spcBef>
      <a:spcAft>
        <a:spcPct val="0"/>
      </a:spcAft>
      <a:defRPr sz="1200" b="1" kern="1200">
        <a:solidFill>
          <a:schemeClr val="tx1"/>
        </a:solidFill>
        <a:latin typeface="Verdana" pitchFamily="34" charset="0"/>
        <a:ea typeface="+mn-ea"/>
        <a:cs typeface="+mn-cs"/>
      </a:defRPr>
    </a:lvl2pPr>
    <a:lvl3pPr marL="914400" algn="l" rtl="0" fontAlgn="base">
      <a:spcBef>
        <a:spcPct val="0"/>
      </a:spcBef>
      <a:spcAft>
        <a:spcPct val="0"/>
      </a:spcAft>
      <a:defRPr sz="1200" b="1" kern="1200">
        <a:solidFill>
          <a:schemeClr val="tx1"/>
        </a:solidFill>
        <a:latin typeface="Verdana" pitchFamily="34" charset="0"/>
        <a:ea typeface="+mn-ea"/>
        <a:cs typeface="+mn-cs"/>
      </a:defRPr>
    </a:lvl3pPr>
    <a:lvl4pPr marL="1371600" algn="l" rtl="0" fontAlgn="base">
      <a:spcBef>
        <a:spcPct val="0"/>
      </a:spcBef>
      <a:spcAft>
        <a:spcPct val="0"/>
      </a:spcAft>
      <a:defRPr sz="1200" b="1" kern="1200">
        <a:solidFill>
          <a:schemeClr val="tx1"/>
        </a:solidFill>
        <a:latin typeface="Verdana" pitchFamily="34" charset="0"/>
        <a:ea typeface="+mn-ea"/>
        <a:cs typeface="+mn-cs"/>
      </a:defRPr>
    </a:lvl4pPr>
    <a:lvl5pPr marL="1828800" algn="l" rtl="0" fontAlgn="base">
      <a:spcBef>
        <a:spcPct val="0"/>
      </a:spcBef>
      <a:spcAft>
        <a:spcPct val="0"/>
      </a:spcAft>
      <a:defRPr sz="1200" b="1" kern="1200">
        <a:solidFill>
          <a:schemeClr val="tx1"/>
        </a:solidFill>
        <a:latin typeface="Verdana" pitchFamily="34" charset="0"/>
        <a:ea typeface="+mn-ea"/>
        <a:cs typeface="+mn-cs"/>
      </a:defRPr>
    </a:lvl5pPr>
    <a:lvl6pPr marL="2286000" algn="l" defTabSz="914400" rtl="0" eaLnBrk="1" latinLnBrk="0" hangingPunct="1">
      <a:defRPr sz="1200" b="1" kern="1200">
        <a:solidFill>
          <a:schemeClr val="tx1"/>
        </a:solidFill>
        <a:latin typeface="Verdana" pitchFamily="34" charset="0"/>
        <a:ea typeface="+mn-ea"/>
        <a:cs typeface="+mn-cs"/>
      </a:defRPr>
    </a:lvl6pPr>
    <a:lvl7pPr marL="2743200" algn="l" defTabSz="914400" rtl="0" eaLnBrk="1" latinLnBrk="0" hangingPunct="1">
      <a:defRPr sz="1200" b="1" kern="1200">
        <a:solidFill>
          <a:schemeClr val="tx1"/>
        </a:solidFill>
        <a:latin typeface="Verdana" pitchFamily="34" charset="0"/>
        <a:ea typeface="+mn-ea"/>
        <a:cs typeface="+mn-cs"/>
      </a:defRPr>
    </a:lvl7pPr>
    <a:lvl8pPr marL="3200400" algn="l" defTabSz="914400" rtl="0" eaLnBrk="1" latinLnBrk="0" hangingPunct="1">
      <a:defRPr sz="1200" b="1" kern="1200">
        <a:solidFill>
          <a:schemeClr val="tx1"/>
        </a:solidFill>
        <a:latin typeface="Verdana" pitchFamily="34" charset="0"/>
        <a:ea typeface="+mn-ea"/>
        <a:cs typeface="+mn-cs"/>
      </a:defRPr>
    </a:lvl8pPr>
    <a:lvl9pPr marL="3657600" algn="l" defTabSz="914400" rtl="0" eaLnBrk="1" latinLnBrk="0" hangingPunct="1">
      <a:defRPr sz="1200"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77" userDrawn="1">
          <p15:clr>
            <a:srgbClr val="A4A3A4"/>
          </p15:clr>
        </p15:guide>
        <p15:guide id="2" pos="76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6" autoAdjust="0"/>
    <p:restoredTop sz="71685" autoAdjust="0"/>
  </p:normalViewPr>
  <p:slideViewPr>
    <p:cSldViewPr snapToGrid="0" snapToObjects="1" showGuides="1">
      <p:cViewPr varScale="1">
        <p:scale>
          <a:sx n="61" d="100"/>
          <a:sy n="61" d="100"/>
        </p:scale>
        <p:origin x="784" y="48"/>
      </p:cViewPr>
      <p:guideLst>
        <p:guide orient="horz" pos="2177"/>
        <p:guide pos="7679"/>
      </p:guideLst>
    </p:cSldViewPr>
  </p:slideViewPr>
  <p:outlineViewPr>
    <p:cViewPr>
      <p:scale>
        <a:sx n="33" d="100"/>
        <a:sy n="33" d="100"/>
      </p:scale>
      <p:origin x="0" y="2340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D4C93CD-7E91-234E-95FD-4044CC09DFFC}" type="datetimeFigureOut">
              <a:rPr lang="en-US" smtClean="0"/>
              <a:pPr/>
              <a:t>4/9/2019</a:t>
            </a:fld>
            <a:endParaRPr lang="fr-CA"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B20D9DE6-24E6-D848-957E-4F4251226043}" type="slidenum">
              <a:rPr lang="en-US" smtClean="0"/>
              <a:pPr/>
              <a:t>‹#›</a:t>
            </a:fld>
            <a:endParaRPr lang="fr-CA" dirty="0"/>
          </a:p>
        </p:txBody>
      </p:sp>
    </p:spTree>
    <p:extLst>
      <p:ext uri="{BB962C8B-B14F-4D97-AF65-F5344CB8AC3E}">
        <p14:creationId xmlns:p14="http://schemas.microsoft.com/office/powerpoint/2010/main" val="639240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a:t>
            </a:fld>
            <a:endParaRPr lang="fr-CA" sz="800" dirty="0"/>
          </a:p>
        </p:txBody>
      </p:sp>
    </p:spTree>
    <p:extLst>
      <p:ext uri="{BB962C8B-B14F-4D97-AF65-F5344CB8AC3E}">
        <p14:creationId xmlns:p14="http://schemas.microsoft.com/office/powerpoint/2010/main" val="482998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10</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Invitez les étudiants à « se lancer » en essayant ces 10 exercices. Les étudiants se familiariseront avec les façons de naviguer dans les diapositives qui suivront l’activité C’est à vous. </a:t>
            </a:r>
            <a:endParaRPr lang="fr-CA"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111</a:t>
            </a:fld>
            <a:endParaRPr lang="fr-CA" sz="800" dirty="0"/>
          </a:p>
        </p:txBody>
      </p:sp>
    </p:spTree>
    <p:extLst>
      <p:ext uri="{BB962C8B-B14F-4D97-AF65-F5344CB8AC3E}">
        <p14:creationId xmlns:p14="http://schemas.microsoft.com/office/powerpoint/2010/main" val="367842185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112</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335821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113</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5220769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Faites la démonstration de la saisie d’une opération de dépense avec la carte de crédit</a:t>
            </a:r>
            <a:endParaRPr lang="fr-CA" dirty="0"/>
          </a:p>
        </p:txBody>
      </p:sp>
      <p:sp>
        <p:nvSpPr>
          <p:cNvPr id="4" name="Slide Number Placeholder 3"/>
          <p:cNvSpPr>
            <a:spLocks noGrp="1"/>
          </p:cNvSpPr>
          <p:nvPr>
            <p:ph type="sldNum" sz="quarter" idx="10"/>
          </p:nvPr>
        </p:nvSpPr>
        <p:spPr/>
        <p:txBody>
          <a:bodyPr/>
          <a:lstStyle/>
          <a:p>
            <a:fld id="{B20D9DE6-24E6-D848-957E-4F4251226043}" type="slidenum">
              <a:rPr lang="en-US" smtClean="0"/>
              <a:pPr/>
              <a:t>114</a:t>
            </a:fld>
            <a:endParaRPr lang="fr-CA" dirty="0"/>
          </a:p>
        </p:txBody>
      </p:sp>
    </p:spTree>
    <p:extLst>
      <p:ext uri="{BB962C8B-B14F-4D97-AF65-F5344CB8AC3E}">
        <p14:creationId xmlns:p14="http://schemas.microsoft.com/office/powerpoint/2010/main" val="17056686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115</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7074771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Créez un crédit de fournisseur pour les étudiants</a:t>
            </a:r>
            <a:endParaRPr lang="fr-CA" dirty="0"/>
          </a:p>
        </p:txBody>
      </p:sp>
      <p:sp>
        <p:nvSpPr>
          <p:cNvPr id="4" name="Slide Number Placeholder 3"/>
          <p:cNvSpPr>
            <a:spLocks noGrp="1"/>
          </p:cNvSpPr>
          <p:nvPr>
            <p:ph type="sldNum" sz="quarter" idx="10"/>
          </p:nvPr>
        </p:nvSpPr>
        <p:spPr/>
        <p:txBody>
          <a:bodyPr/>
          <a:lstStyle/>
          <a:p>
            <a:fld id="{B20D9DE6-24E6-D848-957E-4F4251226043}" type="slidenum">
              <a:rPr lang="en-US" smtClean="0"/>
              <a:pPr/>
              <a:t>116</a:t>
            </a:fld>
            <a:endParaRPr lang="fr-CA" dirty="0"/>
          </a:p>
        </p:txBody>
      </p:sp>
    </p:spTree>
    <p:extLst>
      <p:ext uri="{BB962C8B-B14F-4D97-AF65-F5344CB8AC3E}">
        <p14:creationId xmlns:p14="http://schemas.microsoft.com/office/powerpoint/2010/main" val="168428233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117</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434889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Revue des opérations récurrentes</a:t>
            </a:r>
          </a:p>
        </p:txBody>
      </p:sp>
      <p:sp>
        <p:nvSpPr>
          <p:cNvPr id="4" name="Slide Number Placeholder 3"/>
          <p:cNvSpPr>
            <a:spLocks noGrp="1"/>
          </p:cNvSpPr>
          <p:nvPr>
            <p:ph type="sldNum" sz="quarter" idx="10"/>
          </p:nvPr>
        </p:nvSpPr>
        <p:spPr/>
        <p:txBody>
          <a:bodyPr/>
          <a:lstStyle/>
          <a:p>
            <a:fld id="{B20D9DE6-24E6-D848-957E-4F4251226043}" type="slidenum">
              <a:rPr lang="en-US" smtClean="0"/>
              <a:pPr/>
              <a:t>118</a:t>
            </a:fld>
            <a:endParaRPr lang="fr-CA" dirty="0"/>
          </a:p>
        </p:txBody>
      </p:sp>
    </p:spTree>
    <p:extLst>
      <p:ext uri="{BB962C8B-B14F-4D97-AF65-F5344CB8AC3E}">
        <p14:creationId xmlns:p14="http://schemas.microsoft.com/office/powerpoint/2010/main" val="19897030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119</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7178036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Revue des opérations récurrentes</a:t>
            </a:r>
          </a:p>
        </p:txBody>
      </p:sp>
      <p:sp>
        <p:nvSpPr>
          <p:cNvPr id="4" name="Slide Number Placeholder 3"/>
          <p:cNvSpPr>
            <a:spLocks noGrp="1"/>
          </p:cNvSpPr>
          <p:nvPr>
            <p:ph type="sldNum" sz="quarter" idx="10"/>
          </p:nvPr>
        </p:nvSpPr>
        <p:spPr/>
        <p:txBody>
          <a:bodyPr/>
          <a:lstStyle/>
          <a:p>
            <a:fld id="{B20D9DE6-24E6-D848-957E-4F4251226043}" type="slidenum">
              <a:rPr lang="en-US" smtClean="0"/>
              <a:pPr/>
              <a:t>120</a:t>
            </a:fld>
            <a:endParaRPr lang="fr-CA" dirty="0"/>
          </a:p>
        </p:txBody>
      </p:sp>
    </p:spTree>
    <p:extLst>
      <p:ext uri="{BB962C8B-B14F-4D97-AF65-F5344CB8AC3E}">
        <p14:creationId xmlns:p14="http://schemas.microsoft.com/office/powerpoint/2010/main" val="101212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11</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z="1600" b="1" dirty="0"/>
              <a:t>CONSEIL : </a:t>
            </a:r>
            <a:r>
              <a:rPr lang="fr-CA" smtClean="0"/>
              <a:t>N</a:t>
            </a:r>
            <a:r>
              <a:rPr lang="fr-CA" baseline="30000" smtClean="0"/>
              <a:t>o </a:t>
            </a:r>
            <a:r>
              <a:rPr lang="fr-CA" smtClean="0"/>
              <a:t>2 Faites un clic droit sur n’importe quelle fenêtre, puis sélectionnez « Ouvrir le lien dans un nouvel onglet ». Cette fonction est accessible dans Google Chrome.</a:t>
            </a:r>
            <a:endParaRPr lang="fr-CA" dirty="0"/>
          </a:p>
        </p:txBody>
      </p:sp>
    </p:spTree>
    <p:extLst>
      <p:ext uri="{BB962C8B-B14F-4D97-AF65-F5344CB8AC3E}">
        <p14:creationId xmlns:p14="http://schemas.microsoft.com/office/powerpoint/2010/main" val="147336878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121</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5814436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122</a:t>
            </a:fld>
            <a:endParaRPr lang="fr-CA" sz="800" dirty="0"/>
          </a:p>
        </p:txBody>
      </p:sp>
    </p:spTree>
    <p:extLst>
      <p:ext uri="{BB962C8B-B14F-4D97-AF65-F5344CB8AC3E}">
        <p14:creationId xmlns:p14="http://schemas.microsoft.com/office/powerpoint/2010/main" val="32401422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123</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Cette leçon suppose que vous adaptiez les détails en fonction des aspects suivants :</a:t>
            </a:r>
          </a:p>
          <a:p>
            <a:pPr marL="228600" indent="-228600" eaLnBrk="1" hangingPunct="1">
              <a:buFont typeface="+mj-lt"/>
              <a:buAutoNum type="arabicPeriod"/>
            </a:pPr>
            <a:r>
              <a:rPr lang="fr-CA" smtClean="0"/>
              <a:t>Votre province ou territoire</a:t>
            </a:r>
          </a:p>
          <a:p>
            <a:pPr marL="228600" indent="-228600" eaLnBrk="1" hangingPunct="1">
              <a:buFont typeface="+mj-lt"/>
              <a:buAutoNum type="arabicPeriod"/>
            </a:pPr>
            <a:r>
              <a:rPr lang="fr-CA" smtClean="0"/>
              <a:t>Les sujets particuliers que votre groupe doit aborder</a:t>
            </a:r>
          </a:p>
          <a:p>
            <a:pPr marL="228600" indent="-228600" eaLnBrk="1" hangingPunct="1">
              <a:buFont typeface="+mj-lt"/>
              <a:buAutoNum type="arabicPeriod"/>
            </a:pPr>
            <a:endParaRPr lang="fr-CA" dirty="0"/>
          </a:p>
          <a:p>
            <a:pPr marL="228600" indent="-228600" eaLnBrk="1" hangingPunct="1">
              <a:buFont typeface="+mj-lt"/>
              <a:buAutoNum type="arabicPeriod"/>
            </a:pPr>
            <a:r>
              <a:rPr lang="fr-CA" smtClean="0"/>
              <a:t>NOTE : Le site </a:t>
            </a:r>
            <a:r>
              <a:rPr lang="fr-CA" b="1" smtClean="0"/>
              <a:t>fakenamegenerator.com</a:t>
            </a:r>
            <a:r>
              <a:rPr lang="fr-CA" smtClean="0"/>
              <a:t> peut s’avérer utile au moment de produire des noms fictifs pour les exemples au sujet de la paie.</a:t>
            </a:r>
            <a:r>
              <a:rPr lang="fr-CA" b="1" smtClean="0"/>
              <a:t> </a:t>
            </a:r>
            <a:r>
              <a:rPr lang="fr-CA" smtClean="0"/>
              <a:t>À partir de ce site, vous pouvez générer des ensembles de noms assortis de tous les renseignements qu’il faut (coordonnées, date de naissance, NAS, etc.) pour créer des employés fictifs dans votre entreprise. </a:t>
            </a:r>
            <a:endParaRPr lang="fr-CA" b="1" dirty="0"/>
          </a:p>
        </p:txBody>
      </p:sp>
    </p:spTree>
    <p:extLst>
      <p:ext uri="{BB962C8B-B14F-4D97-AF65-F5344CB8AC3E}">
        <p14:creationId xmlns:p14="http://schemas.microsoft.com/office/powerpoint/2010/main" val="101476570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124</a:t>
            </a:fld>
            <a:endParaRPr lang="fr-CA" sz="800" dirty="0"/>
          </a:p>
        </p:txBody>
      </p:sp>
    </p:spTree>
    <p:extLst>
      <p:ext uri="{BB962C8B-B14F-4D97-AF65-F5344CB8AC3E}">
        <p14:creationId xmlns:p14="http://schemas.microsoft.com/office/powerpoint/2010/main" val="207909622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125</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6929202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126</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Passez en revue les avantages de la gestion des stocks</a:t>
            </a:r>
            <a:endParaRPr lang="fr-CA" dirty="0"/>
          </a:p>
        </p:txBody>
      </p:sp>
    </p:spTree>
    <p:extLst>
      <p:ext uri="{BB962C8B-B14F-4D97-AF65-F5344CB8AC3E}">
        <p14:creationId xmlns:p14="http://schemas.microsoft.com/office/powerpoint/2010/main" val="86338847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127</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les règles de base appliquées par QuickBooks ainsi que la façon dont le logiciel traite la gestion des stocks</a:t>
            </a:r>
            <a:endParaRPr lang="fr-CA" dirty="0"/>
          </a:p>
        </p:txBody>
      </p:sp>
    </p:spTree>
    <p:extLst>
      <p:ext uri="{BB962C8B-B14F-4D97-AF65-F5344CB8AC3E}">
        <p14:creationId xmlns:p14="http://schemas.microsoft.com/office/powerpoint/2010/main" val="32165661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128</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Allez à Compte et paramètres et activez la fonction se trouvant sous les paramètres de vente. Faites le suivi de la quantité en stock</a:t>
            </a:r>
            <a:endParaRPr lang="fr-CA" dirty="0"/>
          </a:p>
        </p:txBody>
      </p:sp>
    </p:spTree>
    <p:extLst>
      <p:ext uri="{BB962C8B-B14F-4D97-AF65-F5344CB8AC3E}">
        <p14:creationId xmlns:p14="http://schemas.microsoft.com/office/powerpoint/2010/main" val="179489003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129</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chaque champ à remplir pour la configuration.</a:t>
            </a:r>
          </a:p>
        </p:txBody>
      </p:sp>
    </p:spTree>
    <p:extLst>
      <p:ext uri="{BB962C8B-B14F-4D97-AF65-F5344CB8AC3E}">
        <p14:creationId xmlns:p14="http://schemas.microsoft.com/office/powerpoint/2010/main" val="178802641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130</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Passez en revue chaque champ est expliquez à quoi servent les champs obligatoires. Expliquez que les autres sont facultatifs et qu’on peut les remplir à tout moment.</a:t>
            </a:r>
            <a:endParaRPr lang="fr-CA" dirty="0"/>
          </a:p>
        </p:txBody>
      </p:sp>
    </p:spTree>
    <p:extLst>
      <p:ext uri="{BB962C8B-B14F-4D97-AF65-F5344CB8AC3E}">
        <p14:creationId xmlns:p14="http://schemas.microsoft.com/office/powerpoint/2010/main" val="15218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12</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Présentez les divers éléments du Tableau de bord liés à chaque point. </a:t>
            </a:r>
          </a:p>
          <a:p>
            <a:pPr eaLnBrk="1" hangingPunct="1"/>
            <a:r>
              <a:rPr lang="fr-CA" smtClean="0"/>
              <a:t>Cliquez sur le bouton Vie privée pour désactiver tous les chiffres affichés dans le Tableau de bord</a:t>
            </a:r>
          </a:p>
        </p:txBody>
      </p:sp>
    </p:spTree>
    <p:extLst>
      <p:ext uri="{BB962C8B-B14F-4D97-AF65-F5344CB8AC3E}">
        <p14:creationId xmlns:p14="http://schemas.microsoft.com/office/powerpoint/2010/main" val="149420345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131</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chaque champ à remplir pour la configuration.</a:t>
            </a:r>
          </a:p>
        </p:txBody>
      </p:sp>
    </p:spTree>
    <p:extLst>
      <p:ext uri="{BB962C8B-B14F-4D97-AF65-F5344CB8AC3E}">
        <p14:creationId xmlns:p14="http://schemas.microsoft.com/office/powerpoint/2010/main" val="66762635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132</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chaque champ à remplir pour la configuration.</a:t>
            </a:r>
          </a:p>
        </p:txBody>
      </p:sp>
    </p:spTree>
    <p:extLst>
      <p:ext uri="{BB962C8B-B14F-4D97-AF65-F5344CB8AC3E}">
        <p14:creationId xmlns:p14="http://schemas.microsoft.com/office/powerpoint/2010/main" val="73066783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133</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chaque champ à remplir pour la configuration.</a:t>
            </a:r>
          </a:p>
        </p:txBody>
      </p:sp>
    </p:spTree>
    <p:extLst>
      <p:ext uri="{BB962C8B-B14F-4D97-AF65-F5344CB8AC3E}">
        <p14:creationId xmlns:p14="http://schemas.microsoft.com/office/powerpoint/2010/main" val="12448161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134</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chaque champ à remplir pour la configuration.</a:t>
            </a:r>
          </a:p>
        </p:txBody>
      </p:sp>
    </p:spTree>
    <p:extLst>
      <p:ext uri="{BB962C8B-B14F-4D97-AF65-F5344CB8AC3E}">
        <p14:creationId xmlns:p14="http://schemas.microsoft.com/office/powerpoint/2010/main" val="140154399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135</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chaque champ à remplir pour la configuration.</a:t>
            </a:r>
          </a:p>
        </p:txBody>
      </p:sp>
    </p:spTree>
    <p:extLst>
      <p:ext uri="{BB962C8B-B14F-4D97-AF65-F5344CB8AC3E}">
        <p14:creationId xmlns:p14="http://schemas.microsoft.com/office/powerpoint/2010/main" val="98173262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136</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chaque champ à remplir pour la configuration.</a:t>
            </a:r>
          </a:p>
        </p:txBody>
      </p:sp>
    </p:spTree>
    <p:extLst>
      <p:ext uri="{BB962C8B-B14F-4D97-AF65-F5344CB8AC3E}">
        <p14:creationId xmlns:p14="http://schemas.microsoft.com/office/powerpoint/2010/main" val="149219860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137</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chaque champ à remplir pour la configuration.</a:t>
            </a:r>
          </a:p>
        </p:txBody>
      </p:sp>
    </p:spTree>
    <p:extLst>
      <p:ext uri="{BB962C8B-B14F-4D97-AF65-F5344CB8AC3E}">
        <p14:creationId xmlns:p14="http://schemas.microsoft.com/office/powerpoint/2010/main" val="11173081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138</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chaque champ à remplir pour la configuration.</a:t>
            </a:r>
          </a:p>
        </p:txBody>
      </p:sp>
    </p:spTree>
    <p:extLst>
      <p:ext uri="{BB962C8B-B14F-4D97-AF65-F5344CB8AC3E}">
        <p14:creationId xmlns:p14="http://schemas.microsoft.com/office/powerpoint/2010/main" val="196626695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139</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chaque champ à remplir pour la configuration.</a:t>
            </a:r>
          </a:p>
        </p:txBody>
      </p:sp>
    </p:spTree>
    <p:extLst>
      <p:ext uri="{BB962C8B-B14F-4D97-AF65-F5344CB8AC3E}">
        <p14:creationId xmlns:p14="http://schemas.microsoft.com/office/powerpoint/2010/main" val="182118861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140</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chaque champ à remplir pour la configuration.</a:t>
            </a:r>
          </a:p>
        </p:txBody>
      </p:sp>
    </p:spTree>
    <p:extLst>
      <p:ext uri="{BB962C8B-B14F-4D97-AF65-F5344CB8AC3E}">
        <p14:creationId xmlns:p14="http://schemas.microsoft.com/office/powerpoint/2010/main" val="1144552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13</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r>
              <a:rPr lang="fr-CA" b="1" dirty="0"/>
              <a:t>Passez en revue l’utilisation des éléments présentés :</a:t>
            </a:r>
          </a:p>
          <a:p>
            <a:pPr marL="228600" indent="-228600">
              <a:buFont typeface="+mj-lt"/>
              <a:buAutoNum type="arabicPeriod"/>
            </a:pPr>
            <a:r>
              <a:rPr lang="fr-CA" smtClean="0"/>
              <a:t>Menu Créer – opérations quotidiennes dans QuickBooks. Il vous permet de saisir toutes les opérations possibles dans QuickBooks</a:t>
            </a:r>
          </a:p>
          <a:p>
            <a:pPr marL="228600" indent="-228600">
              <a:buFont typeface="+mj-lt"/>
              <a:buAutoNum type="arabicPeriod"/>
            </a:pPr>
            <a:r>
              <a:rPr lang="fr-CA" smtClean="0"/>
              <a:t>Barre de navigation – allez là pour trouver des opérations liées aux personnes ou aux entreprises avec lesquelles vous faites affaire</a:t>
            </a:r>
          </a:p>
          <a:p>
            <a:pPr marL="228600" indent="-228600">
              <a:buFont typeface="+mj-lt"/>
              <a:buAutoNum type="arabicPeriod"/>
            </a:pPr>
            <a:r>
              <a:rPr lang="fr-CA" smtClean="0"/>
              <a:t>Roue dentée (menu Entreprise) – liste importante de tâches, de fonctions et de listes, mais on ne l’utilise pas aussi souvent que le menu Créer</a:t>
            </a:r>
            <a:endParaRPr lang="fr-CA" dirty="0"/>
          </a:p>
          <a:p>
            <a:pPr eaLnBrk="1" hangingPunct="1"/>
            <a:endParaRPr lang="fr-CA" dirty="0"/>
          </a:p>
        </p:txBody>
      </p:sp>
    </p:spTree>
    <p:extLst>
      <p:ext uri="{BB962C8B-B14F-4D97-AF65-F5344CB8AC3E}">
        <p14:creationId xmlns:p14="http://schemas.microsoft.com/office/powerpoint/2010/main" val="41879701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141</a:t>
            </a:fld>
            <a:endParaRPr lang="fr-CA" sz="800" dirty="0"/>
          </a:p>
        </p:txBody>
      </p:sp>
    </p:spTree>
    <p:extLst>
      <p:ext uri="{BB962C8B-B14F-4D97-AF65-F5344CB8AC3E}">
        <p14:creationId xmlns:p14="http://schemas.microsoft.com/office/powerpoint/2010/main" val="157275777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142</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753340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143</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Parlez des types de rapports offerts dans QuickBooks</a:t>
            </a:r>
          </a:p>
        </p:txBody>
      </p:sp>
    </p:spTree>
    <p:extLst>
      <p:ext uri="{BB962C8B-B14F-4D97-AF65-F5344CB8AC3E}">
        <p14:creationId xmlns:p14="http://schemas.microsoft.com/office/powerpoint/2010/main" val="138363738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144</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Parlez des types de rapports offerts dans QuickBooks. Faites la démonstration des rapports à mesure que vous les présentez.</a:t>
            </a:r>
          </a:p>
        </p:txBody>
      </p:sp>
    </p:spTree>
    <p:extLst>
      <p:ext uri="{BB962C8B-B14F-4D97-AF65-F5344CB8AC3E}">
        <p14:creationId xmlns:p14="http://schemas.microsoft.com/office/powerpoint/2010/main" val="123498734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145</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Parlez des types de rapports offerts dans QuickBooks. Faites la démonstration des rapports à mesure que vous les présentez.</a:t>
            </a:r>
          </a:p>
        </p:txBody>
      </p:sp>
    </p:spTree>
    <p:extLst>
      <p:ext uri="{BB962C8B-B14F-4D97-AF65-F5344CB8AC3E}">
        <p14:creationId xmlns:p14="http://schemas.microsoft.com/office/powerpoint/2010/main" val="175984293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146</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Parlez des types de rapports offerts dans QuickBooks. Faites la démonstration des rapports à mesure que vous les présentez.</a:t>
            </a:r>
          </a:p>
        </p:txBody>
      </p:sp>
    </p:spTree>
    <p:extLst>
      <p:ext uri="{BB962C8B-B14F-4D97-AF65-F5344CB8AC3E}">
        <p14:creationId xmlns:p14="http://schemas.microsoft.com/office/powerpoint/2010/main" val="125576674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147</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chaque champ à remplir pour la configuration.</a:t>
            </a:r>
          </a:p>
        </p:txBody>
      </p:sp>
    </p:spTree>
    <p:extLst>
      <p:ext uri="{BB962C8B-B14F-4D97-AF65-F5344CB8AC3E}">
        <p14:creationId xmlns:p14="http://schemas.microsoft.com/office/powerpoint/2010/main" val="199290977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148</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Parlez des filtres et des options relatives aux colonnes qui sont offerts dans la plupart des rapports.</a:t>
            </a:r>
            <a:endParaRPr lang="fr-CA" dirty="0"/>
          </a:p>
        </p:txBody>
      </p:sp>
    </p:spTree>
    <p:extLst>
      <p:ext uri="{BB962C8B-B14F-4D97-AF65-F5344CB8AC3E}">
        <p14:creationId xmlns:p14="http://schemas.microsoft.com/office/powerpoint/2010/main" val="208873679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149</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chaque champ à remplir pour la configuration.</a:t>
            </a:r>
          </a:p>
        </p:txBody>
      </p:sp>
    </p:spTree>
    <p:extLst>
      <p:ext uri="{BB962C8B-B14F-4D97-AF65-F5344CB8AC3E}">
        <p14:creationId xmlns:p14="http://schemas.microsoft.com/office/powerpoint/2010/main" val="27439933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150</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chaque champ à remplir pour la configuration.</a:t>
            </a:r>
          </a:p>
        </p:txBody>
      </p:sp>
    </p:spTree>
    <p:extLst>
      <p:ext uri="{BB962C8B-B14F-4D97-AF65-F5344CB8AC3E}">
        <p14:creationId xmlns:p14="http://schemas.microsoft.com/office/powerpoint/2010/main" val="60946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Passez en revue l’utilisation des éléments suivants :</a:t>
            </a:r>
          </a:p>
          <a:p>
            <a:pPr marL="228600" indent="-228600">
              <a:buFont typeface="+mj-lt"/>
              <a:buAutoNum type="arabicPeriod"/>
            </a:pPr>
            <a:r>
              <a:rPr lang="fr-CA" smtClean="0"/>
              <a:t>Menu Créer – opérations quotidiennes dans QuickBooks. Il vous permet de saisir toutes les opérations possibles dans QuickBooks</a:t>
            </a:r>
          </a:p>
          <a:p>
            <a:pPr marL="228600" indent="-228600">
              <a:buFont typeface="+mj-lt"/>
              <a:buAutoNum type="arabicPeriod"/>
            </a:pPr>
            <a:r>
              <a:rPr lang="fr-CA" smtClean="0"/>
              <a:t>Barre de navigation – allez là pour trouver des opérations liées aux personnes ou aux entreprises avec lesquelles vous faites affaire</a:t>
            </a:r>
          </a:p>
          <a:p>
            <a:pPr marL="228600" indent="-228600">
              <a:buFont typeface="+mj-lt"/>
              <a:buAutoNum type="arabicPeriod"/>
            </a:pPr>
            <a:r>
              <a:rPr lang="fr-CA" smtClean="0"/>
              <a:t>Roue dentée (menu Entreprise) – liste importante de tâches, de fonctions et de listes, mais on ne l’utilise pas aussi souvent que le menu Créer</a:t>
            </a:r>
            <a:endParaRPr lang="fr-CA" dirty="0"/>
          </a:p>
        </p:txBody>
      </p:sp>
      <p:sp>
        <p:nvSpPr>
          <p:cNvPr id="4" name="Slide Number Placeholder 3"/>
          <p:cNvSpPr>
            <a:spLocks noGrp="1"/>
          </p:cNvSpPr>
          <p:nvPr>
            <p:ph type="sldNum" sz="quarter" idx="10"/>
          </p:nvPr>
        </p:nvSpPr>
        <p:spPr/>
        <p:txBody>
          <a:bodyPr/>
          <a:lstStyle/>
          <a:p>
            <a:fld id="{B20D9DE6-24E6-D848-957E-4F4251226043}" type="slidenum">
              <a:rPr lang="en-US" smtClean="0"/>
              <a:pPr/>
              <a:t>14</a:t>
            </a:fld>
            <a:endParaRPr lang="fr-CA" dirty="0"/>
          </a:p>
        </p:txBody>
      </p:sp>
    </p:spTree>
    <p:extLst>
      <p:ext uri="{BB962C8B-B14F-4D97-AF65-F5344CB8AC3E}">
        <p14:creationId xmlns:p14="http://schemas.microsoft.com/office/powerpoint/2010/main" val="209932799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151</a:t>
            </a:fld>
            <a:endParaRPr lang="fr-CA" sz="800" dirty="0"/>
          </a:p>
        </p:txBody>
      </p:sp>
    </p:spTree>
    <p:extLst>
      <p:ext uri="{BB962C8B-B14F-4D97-AF65-F5344CB8AC3E}">
        <p14:creationId xmlns:p14="http://schemas.microsoft.com/office/powerpoint/2010/main" val="31910946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152</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9419357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Allez à Taxes et cliquez sur l’onglet Vente.</a:t>
            </a:r>
          </a:p>
          <a:p>
            <a:r>
              <a:rPr lang="fr-CA" smtClean="0"/>
              <a:t>Cliquez sur Préparer la déclaration.</a:t>
            </a:r>
          </a:p>
          <a:p>
            <a:r>
              <a:rPr lang="fr-CA" smtClean="0"/>
              <a:t>Cliquez sur n’importe quel lien pour afficher les détails en dessous dans les rapports</a:t>
            </a:r>
          </a:p>
          <a:p>
            <a:r>
              <a:rPr lang="fr-CA" smtClean="0"/>
              <a:t>Cliquez sur Marquer comme soumise.</a:t>
            </a:r>
          </a:p>
          <a:p>
            <a:endParaRPr lang="fr-CA" dirty="0"/>
          </a:p>
        </p:txBody>
      </p:sp>
      <p:sp>
        <p:nvSpPr>
          <p:cNvPr id="4" name="Slide Number Placeholder 3"/>
          <p:cNvSpPr>
            <a:spLocks noGrp="1"/>
          </p:cNvSpPr>
          <p:nvPr>
            <p:ph type="sldNum" sz="quarter" idx="10"/>
          </p:nvPr>
        </p:nvSpPr>
        <p:spPr/>
        <p:txBody>
          <a:bodyPr/>
          <a:lstStyle/>
          <a:p>
            <a:fld id="{B20D9DE6-24E6-D848-957E-4F4251226043}" type="slidenum">
              <a:rPr lang="en-US" smtClean="0"/>
              <a:pPr/>
              <a:t>153</a:t>
            </a:fld>
            <a:endParaRPr lang="fr-CA" dirty="0"/>
          </a:p>
        </p:txBody>
      </p:sp>
    </p:spTree>
    <p:extLst>
      <p:ext uri="{BB962C8B-B14F-4D97-AF65-F5344CB8AC3E}">
        <p14:creationId xmlns:p14="http://schemas.microsoft.com/office/powerpoint/2010/main" val="266333879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154</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5211817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Faites la démonstration de l’ensemble des champs et options liés à la personnalisation de formulaires sous l’icône de la roue dentée.</a:t>
            </a:r>
          </a:p>
        </p:txBody>
      </p:sp>
      <p:sp>
        <p:nvSpPr>
          <p:cNvPr id="4" name="Slide Number Placeholder 3"/>
          <p:cNvSpPr>
            <a:spLocks noGrp="1"/>
          </p:cNvSpPr>
          <p:nvPr>
            <p:ph type="sldNum" sz="quarter" idx="10"/>
          </p:nvPr>
        </p:nvSpPr>
        <p:spPr/>
        <p:txBody>
          <a:bodyPr/>
          <a:lstStyle/>
          <a:p>
            <a:fld id="{B20D9DE6-24E6-D848-957E-4F4251226043}" type="slidenum">
              <a:rPr lang="en-US" smtClean="0"/>
              <a:pPr/>
              <a:t>155</a:t>
            </a:fld>
            <a:endParaRPr lang="fr-CA" dirty="0"/>
          </a:p>
        </p:txBody>
      </p:sp>
    </p:spTree>
    <p:extLst>
      <p:ext uri="{BB962C8B-B14F-4D97-AF65-F5344CB8AC3E}">
        <p14:creationId xmlns:p14="http://schemas.microsoft.com/office/powerpoint/2010/main" val="136583436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156</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961291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157</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64846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15</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Listes  –</a:t>
            </a:r>
            <a:endParaRPr lang="fr-CA" dirty="0"/>
          </a:p>
          <a:p>
            <a:pPr marL="228600" indent="-228600" eaLnBrk="1" hangingPunct="1">
              <a:buFont typeface="+mj-lt"/>
              <a:buAutoNum type="arabicPeriod"/>
            </a:pPr>
            <a:r>
              <a:rPr lang="fr-CA" smtClean="0"/>
              <a:t> Les fondements de QuickBooks </a:t>
            </a:r>
          </a:p>
          <a:p>
            <a:pPr marL="228600" indent="-228600" eaLnBrk="1" hangingPunct="1">
              <a:buFont typeface="+mj-lt"/>
              <a:buAutoNum type="arabicPeriod"/>
            </a:pPr>
            <a:r>
              <a:rPr lang="fr-CA" smtClean="0"/>
              <a:t>Une fois les listes saisies, elles restent là</a:t>
            </a:r>
          </a:p>
          <a:p>
            <a:pPr marL="228600" indent="-228600" eaLnBrk="1" hangingPunct="1">
              <a:buFont typeface="+mj-lt"/>
              <a:buAutoNum type="arabicPeriod"/>
            </a:pPr>
            <a:r>
              <a:rPr lang="fr-CA" smtClean="0"/>
              <a:t>La saisie d’information dans les formulaires est beaucoup plus facile </a:t>
            </a:r>
          </a:p>
          <a:p>
            <a:pPr marL="228600" indent="-228600" eaLnBrk="1" hangingPunct="1">
              <a:buFont typeface="+mj-lt"/>
              <a:buAutoNum type="arabicPeriod"/>
            </a:pPr>
            <a:r>
              <a:rPr lang="fr-CA" smtClean="0"/>
              <a:t>On peut importer des listes au moment de la création du fichier de l’entreprise ou saisir ponctuellement des entrées dans les listes; habituellement, on les ajoute à la volée</a:t>
            </a:r>
          </a:p>
          <a:p>
            <a:pPr marL="171450" indent="-171450" eaLnBrk="1" hangingPunct="1">
              <a:buFont typeface="Arial" charset="0"/>
              <a:buChar char="•"/>
            </a:pPr>
            <a:endParaRPr lang="fr-CA" baseline="0" dirty="0"/>
          </a:p>
          <a:p>
            <a:pPr eaLnBrk="1" hangingPunct="1"/>
            <a:r>
              <a:rPr lang="fr-CA" smtClean="0"/>
              <a:t>Formulaires d’opération  –</a:t>
            </a:r>
            <a:endParaRPr lang="fr-CA" dirty="0"/>
          </a:p>
          <a:p>
            <a:pPr marL="228600" indent="-228600" eaLnBrk="1" hangingPunct="1">
              <a:buFont typeface="+mj-lt"/>
              <a:buAutoNum type="arabicPeriod"/>
            </a:pPr>
            <a:r>
              <a:rPr lang="fr-CA" smtClean="0"/>
              <a:t>Remplissez les formulaires au moyen de listes </a:t>
            </a:r>
          </a:p>
          <a:p>
            <a:pPr marL="228600" indent="-228600" eaLnBrk="1" hangingPunct="1">
              <a:buFont typeface="+mj-lt"/>
              <a:buAutoNum type="arabicPeriod"/>
            </a:pPr>
            <a:r>
              <a:rPr lang="fr-CA" smtClean="0"/>
              <a:t>Il peut s’agir, par exemple, de listes relatives aux ventes et aux dépenses, comme les factures, les reçus de vente, les factures à payer ou les chèques </a:t>
            </a:r>
          </a:p>
          <a:p>
            <a:pPr marL="228600" indent="-228600" eaLnBrk="1" hangingPunct="1">
              <a:buFont typeface="+mj-lt"/>
              <a:buAutoNum type="arabicPeriod"/>
            </a:pPr>
            <a:r>
              <a:rPr lang="fr-CA" smtClean="0"/>
              <a:t>Elles ont toujours la même apparence, alors elles sont faciles à utiliser</a:t>
            </a:r>
          </a:p>
          <a:p>
            <a:pPr marL="228600" indent="-228600" eaLnBrk="1" hangingPunct="1">
              <a:buFont typeface="+mj-lt"/>
              <a:buAutoNum type="arabicPeriod"/>
            </a:pPr>
            <a:endParaRPr lang="fr-CA" baseline="0" dirty="0"/>
          </a:p>
          <a:p>
            <a:pPr eaLnBrk="1" hangingPunct="1"/>
            <a:r>
              <a:rPr lang="fr-CA" smtClean="0"/>
              <a:t>Autres fonctions  –</a:t>
            </a:r>
            <a:endParaRPr lang="fr-CA" dirty="0"/>
          </a:p>
          <a:p>
            <a:pPr marL="228600" indent="-228600" eaLnBrk="1" hangingPunct="1">
              <a:buFont typeface="+mj-lt"/>
              <a:buAutoNum type="arabicPeriod"/>
            </a:pPr>
            <a:r>
              <a:rPr lang="fr-CA" smtClean="0"/>
              <a:t>Actions comme le rapprochement</a:t>
            </a:r>
          </a:p>
          <a:p>
            <a:pPr marL="228600" indent="-228600" eaLnBrk="1" hangingPunct="1">
              <a:buFont typeface="+mj-lt"/>
              <a:buAutoNum type="arabicPeriod"/>
            </a:pPr>
            <a:r>
              <a:rPr lang="fr-CA" smtClean="0"/>
              <a:t>Budgets</a:t>
            </a:r>
          </a:p>
          <a:p>
            <a:pPr marL="228600" indent="-228600" eaLnBrk="1" hangingPunct="1">
              <a:buFont typeface="+mj-lt"/>
              <a:buAutoNum type="arabicPeriod"/>
            </a:pPr>
            <a:r>
              <a:rPr lang="fr-CA" smtClean="0"/>
              <a:t>Rapports </a:t>
            </a:r>
          </a:p>
          <a:p>
            <a:pPr marL="228600" indent="-228600" eaLnBrk="1" hangingPunct="1">
              <a:buFont typeface="+mj-lt"/>
              <a:buAutoNum type="arabicPeriod"/>
            </a:pPr>
            <a:r>
              <a:rPr lang="fr-CA" smtClean="0"/>
              <a:t>D’autres aspects qui sont importants en comptabilité, mais qui ne concernent pas la consignation de données comptables dans des formulaires</a:t>
            </a:r>
          </a:p>
          <a:p>
            <a:pPr marL="228600" indent="-228600" eaLnBrk="1" hangingPunct="1">
              <a:buFont typeface="+mj-lt"/>
              <a:buAutoNum type="arabicPeriod"/>
            </a:pPr>
            <a:endParaRPr lang="fr-CA" dirty="0"/>
          </a:p>
          <a:p>
            <a:pPr marL="228600" indent="-228600" eaLnBrk="1" hangingPunct="1">
              <a:buFont typeface="+mj-lt"/>
              <a:buAutoNum type="arabicPeriod"/>
            </a:pPr>
            <a:endParaRPr lang="fr-CA" baseline="0" dirty="0"/>
          </a:p>
          <a:p>
            <a:pPr marL="228600" indent="-228600" eaLnBrk="1" hangingPunct="1">
              <a:buFont typeface="+mj-lt"/>
              <a:buAutoNum type="arabicPeriod"/>
            </a:pPr>
            <a:endParaRPr lang="fr-CA" baseline="0" dirty="0"/>
          </a:p>
        </p:txBody>
      </p:sp>
    </p:spTree>
    <p:extLst>
      <p:ext uri="{BB962C8B-B14F-4D97-AF65-F5344CB8AC3E}">
        <p14:creationId xmlns:p14="http://schemas.microsoft.com/office/powerpoint/2010/main" val="458675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16</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Le diagramme illustre le déroulement habituel des tâches dans QuickBooks</a:t>
            </a:r>
            <a:endParaRPr lang="fr-CA" dirty="0"/>
          </a:p>
        </p:txBody>
      </p:sp>
    </p:spTree>
    <p:extLst>
      <p:ext uri="{BB962C8B-B14F-4D97-AF65-F5344CB8AC3E}">
        <p14:creationId xmlns:p14="http://schemas.microsoft.com/office/powerpoint/2010/main" val="2754827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17</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Insistez sur les principales zones du formulaire</a:t>
            </a:r>
          </a:p>
          <a:p>
            <a:pPr marL="228600" indent="-228600" eaLnBrk="1" hangingPunct="1">
              <a:buFont typeface="+mj-lt"/>
              <a:buAutoNum type="arabicPeriod"/>
            </a:pPr>
            <a:r>
              <a:rPr lang="fr-CA" smtClean="0"/>
              <a:t>Qui – le nom du client ou du fournisseur</a:t>
            </a:r>
          </a:p>
          <a:p>
            <a:pPr marL="228600" indent="-228600" eaLnBrk="1" hangingPunct="1">
              <a:buFont typeface="+mj-lt"/>
              <a:buAutoNum type="arabicPeriod"/>
            </a:pPr>
            <a:r>
              <a:rPr lang="fr-CA" smtClean="0"/>
              <a:t>Quand – la date de l’opération</a:t>
            </a:r>
          </a:p>
          <a:p>
            <a:pPr marL="228600" indent="-228600" eaLnBrk="1" hangingPunct="1">
              <a:buFont typeface="+mj-lt"/>
              <a:buAutoNum type="arabicPeriod"/>
            </a:pPr>
            <a:r>
              <a:rPr lang="fr-CA" smtClean="0"/>
              <a:t>Quoi – consiste habituellement à choisir ce qu’on vend au client ou à choisir ce qu’on achète d’un fournisseur (compte)</a:t>
            </a:r>
          </a:p>
          <a:p>
            <a:pPr marL="228600" indent="-228600" eaLnBrk="1" hangingPunct="1">
              <a:buFont typeface="+mj-lt"/>
              <a:buAutoNum type="arabicPeriod"/>
            </a:pPr>
            <a:r>
              <a:rPr lang="fr-CA" smtClean="0"/>
              <a:t>Combien – le montant de la vente ou de l’achat ainsi que les taxes de vente qui s’appliquent</a:t>
            </a:r>
            <a:endParaRPr lang="fr-CA" dirty="0"/>
          </a:p>
        </p:txBody>
      </p:sp>
    </p:spTree>
    <p:extLst>
      <p:ext uri="{BB962C8B-B14F-4D97-AF65-F5344CB8AC3E}">
        <p14:creationId xmlns:p14="http://schemas.microsoft.com/office/powerpoint/2010/main" val="1551256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19</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Pour accomplir la deuxième tâche, il faut faire un clic droit dans Google Chrome, puis sélectionner « Ouvrir le lien dans un nouvel onglet »</a:t>
            </a:r>
          </a:p>
          <a:p>
            <a:pPr eaLnBrk="1" hangingPunct="1"/>
            <a:r>
              <a:rPr lang="fr-CA" smtClean="0"/>
              <a:t>Pour la troisième tâche, il suffit d’accéder au Centre clients, sous l’onglet Factures (à partir du haut de la page)</a:t>
            </a:r>
          </a:p>
          <a:p>
            <a:pPr eaLnBrk="1" hangingPunct="1"/>
            <a:r>
              <a:rPr lang="fr-CA" smtClean="0"/>
              <a:t>Pour la quatrième tâche, il faut accéder à la page Rapports, puis sélectionner Coup d’œil sur l’entreprise</a:t>
            </a:r>
          </a:p>
          <a:p>
            <a:pPr eaLnBrk="1" hangingPunct="1"/>
            <a:endParaRPr lang="fr-CA" dirty="0"/>
          </a:p>
        </p:txBody>
      </p:sp>
    </p:spTree>
    <p:extLst>
      <p:ext uri="{BB962C8B-B14F-4D97-AF65-F5344CB8AC3E}">
        <p14:creationId xmlns:p14="http://schemas.microsoft.com/office/powerpoint/2010/main" val="2023791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20</a:t>
            </a:fld>
            <a:endParaRPr lang="fr-CA" sz="800" dirty="0"/>
          </a:p>
        </p:txBody>
      </p:sp>
    </p:spTree>
    <p:extLst>
      <p:ext uri="{BB962C8B-B14F-4D97-AF65-F5344CB8AC3E}">
        <p14:creationId xmlns:p14="http://schemas.microsoft.com/office/powerpoint/2010/main" val="343214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2</a:t>
            </a:fld>
            <a:endParaRPr lang="fr-CA" sz="800" dirty="0"/>
          </a:p>
        </p:txBody>
      </p:sp>
    </p:spTree>
    <p:extLst>
      <p:ext uri="{BB962C8B-B14F-4D97-AF65-F5344CB8AC3E}">
        <p14:creationId xmlns:p14="http://schemas.microsoft.com/office/powerpoint/2010/main" val="273886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21</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70969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Montrez comment ajouter un client. Passez en revue tous les champs. </a:t>
            </a:r>
          </a:p>
          <a:p>
            <a:endParaRPr lang="fr-CA" dirty="0"/>
          </a:p>
        </p:txBody>
      </p:sp>
      <p:sp>
        <p:nvSpPr>
          <p:cNvPr id="4" name="Slide Number Placeholder 3"/>
          <p:cNvSpPr>
            <a:spLocks noGrp="1"/>
          </p:cNvSpPr>
          <p:nvPr>
            <p:ph type="sldNum" sz="quarter" idx="10"/>
          </p:nvPr>
        </p:nvSpPr>
        <p:spPr/>
        <p:txBody>
          <a:bodyPr/>
          <a:lstStyle/>
          <a:p>
            <a:fld id="{B20D9DE6-24E6-D848-957E-4F4251226043}" type="slidenum">
              <a:rPr lang="en-US" smtClean="0"/>
              <a:pPr/>
              <a:t>22</a:t>
            </a:fld>
            <a:endParaRPr lang="fr-CA" dirty="0"/>
          </a:p>
        </p:txBody>
      </p:sp>
    </p:spTree>
    <p:extLst>
      <p:ext uri="{BB962C8B-B14F-4D97-AF65-F5344CB8AC3E}">
        <p14:creationId xmlns:p14="http://schemas.microsoft.com/office/powerpoint/2010/main" val="1890042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23</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83625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24</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03025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25</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Abordez chaque point de façon approfondie afin de décrire le contexte dans lequel s’inscrit la liste des produits et services :</a:t>
            </a:r>
          </a:p>
          <a:p>
            <a:pPr marL="228600" indent="-228600" eaLnBrk="1" hangingPunct="1">
              <a:buFont typeface="+mj-lt"/>
              <a:buAutoNum type="arabicPeriod"/>
            </a:pPr>
            <a:r>
              <a:rPr lang="fr-CA" smtClean="0"/>
              <a:t>Facilite la préparation de formulaires</a:t>
            </a:r>
          </a:p>
          <a:p>
            <a:pPr marL="228600" indent="-228600" eaLnBrk="1" hangingPunct="1">
              <a:buFont typeface="+mj-lt"/>
              <a:buAutoNum type="arabicPeriod"/>
            </a:pPr>
            <a:r>
              <a:rPr lang="fr-CA" smtClean="0"/>
              <a:t>Se charge de la comptabilité en arrière-plan</a:t>
            </a:r>
          </a:p>
          <a:p>
            <a:pPr marL="228600" indent="-228600" eaLnBrk="1" hangingPunct="1">
              <a:buFont typeface="+mj-lt"/>
              <a:buAutoNum type="arabicPeriod"/>
            </a:pPr>
            <a:r>
              <a:rPr lang="fr-CA" smtClean="0"/>
              <a:t>Aide à créer des rapports prédéfinis sans qu’on ait à réaliser des tâches manuelles</a:t>
            </a:r>
          </a:p>
          <a:p>
            <a:pPr marL="228600" indent="-228600" eaLnBrk="1" hangingPunct="1">
              <a:buFont typeface="+mj-lt"/>
              <a:buAutoNum type="arabicPeriod"/>
            </a:pPr>
            <a:r>
              <a:rPr lang="fr-CA" smtClean="0"/>
              <a:t>On peut assurer le suivi des quantités en stock grâce à une configuration détaillée du produit</a:t>
            </a:r>
            <a:endParaRPr lang="fr-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26</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Passez en revue chaque élément de la fenêtre relative au nouveau produit ou service. Expliquez en détail ce qu’on entend par « service » et « pièce hors stock » (pages 6 et 7)</a:t>
            </a:r>
            <a:endParaRPr lang="fr-CA" dirty="0"/>
          </a:p>
        </p:txBody>
      </p:sp>
    </p:spTree>
    <p:extLst>
      <p:ext uri="{BB962C8B-B14F-4D97-AF65-F5344CB8AC3E}">
        <p14:creationId xmlns:p14="http://schemas.microsoft.com/office/powerpoint/2010/main" val="614482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28</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38544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29</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443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30</a:t>
            </a:fld>
            <a:endParaRPr lang="fr-CA"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fr-CA" b="1" dirty="0"/>
              <a:t>Les diapos illustrent chaque flux de travail</a:t>
            </a:r>
          </a:p>
          <a:p>
            <a:pPr eaLnBrk="1" hangingPunct="1"/>
            <a:endParaRPr lang="fr-CA" b="1" dirty="0"/>
          </a:p>
          <a:p>
            <a:pPr eaLnBrk="1" hangingPunct="1"/>
            <a:r>
              <a:rPr lang="fr-CA" b="1" dirty="0"/>
              <a:t>Expliquez les deux flux de travail suivants </a:t>
            </a:r>
          </a:p>
          <a:p>
            <a:pPr marL="228600" indent="-228600" eaLnBrk="1" hangingPunct="1">
              <a:buFont typeface="+mj-lt"/>
              <a:buAutoNum type="arabicPeriod"/>
            </a:pPr>
            <a:r>
              <a:rPr lang="fr-CA" smtClean="0"/>
              <a:t>Reçu de vente </a:t>
            </a:r>
            <a:r>
              <a:rPr lang="en-US" baseline="0" dirty="0">
                <a:sym typeface="Wingdings"/>
              </a:rPr>
              <a:t></a:t>
            </a:r>
            <a:r>
              <a:rPr lang="fr-CA" smtClean="0"/>
              <a:t> Faire un dépôt (vente au comptant)</a:t>
            </a:r>
          </a:p>
          <a:p>
            <a:pPr marL="228600" indent="-228600" eaLnBrk="1" hangingPunct="1">
              <a:buFont typeface="+mj-lt"/>
              <a:buAutoNum type="arabicPeriod"/>
            </a:pPr>
            <a:r>
              <a:rPr lang="fr-CA" smtClean="0"/>
              <a:t>Facture</a:t>
            </a:r>
            <a:r>
              <a:rPr lang="en-US" baseline="0" dirty="0">
                <a:sym typeface="Wingdings"/>
              </a:rPr>
              <a:t></a:t>
            </a:r>
            <a:r>
              <a:rPr lang="fr-CA" smtClean="0"/>
              <a:t> Recevoir un paiement </a:t>
            </a:r>
            <a:r>
              <a:rPr lang="en-US" baseline="0" dirty="0">
                <a:sym typeface="Wingdings"/>
              </a:rPr>
              <a:t></a:t>
            </a:r>
            <a:r>
              <a:rPr lang="fr-CA" smtClean="0"/>
              <a:t> Dépôt bancaire</a:t>
            </a:r>
            <a:endParaRPr lang="fr-CA" dirty="0"/>
          </a:p>
        </p:txBody>
      </p:sp>
    </p:spTree>
    <p:extLst>
      <p:ext uri="{BB962C8B-B14F-4D97-AF65-F5344CB8AC3E}">
        <p14:creationId xmlns:p14="http://schemas.microsoft.com/office/powerpoint/2010/main" val="239861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Faites la démonstration de la création d’un reçu de vente suivie d’un dépôt.</a:t>
            </a:r>
            <a:endParaRPr lang="fr-CA" dirty="0"/>
          </a:p>
        </p:txBody>
      </p:sp>
      <p:sp>
        <p:nvSpPr>
          <p:cNvPr id="4" name="Slide Number Placeholder 3"/>
          <p:cNvSpPr>
            <a:spLocks noGrp="1"/>
          </p:cNvSpPr>
          <p:nvPr>
            <p:ph type="sldNum" sz="quarter" idx="10"/>
          </p:nvPr>
        </p:nvSpPr>
        <p:spPr/>
        <p:txBody>
          <a:bodyPr/>
          <a:lstStyle/>
          <a:p>
            <a:fld id="{B20D9DE6-24E6-D848-957E-4F4251226043}" type="slidenum">
              <a:rPr lang="en-US" smtClean="0"/>
              <a:pPr/>
              <a:t>31</a:t>
            </a:fld>
            <a:endParaRPr lang="fr-CA" dirty="0"/>
          </a:p>
        </p:txBody>
      </p:sp>
    </p:spTree>
    <p:extLst>
      <p:ext uri="{BB962C8B-B14F-4D97-AF65-F5344CB8AC3E}">
        <p14:creationId xmlns:p14="http://schemas.microsoft.com/office/powerpoint/2010/main" val="24987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3</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29271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32</a:t>
            </a:fld>
            <a:endParaRPr lang="fr-CA"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fr-CA" b="1" dirty="0"/>
              <a:t>Les diapos illustrent chaque flux de travail</a:t>
            </a:r>
          </a:p>
          <a:p>
            <a:pPr eaLnBrk="1" hangingPunct="1"/>
            <a:endParaRPr lang="fr-CA" b="1" dirty="0"/>
          </a:p>
          <a:p>
            <a:pPr eaLnBrk="1" hangingPunct="1"/>
            <a:r>
              <a:rPr lang="fr-CA" b="1" dirty="0"/>
              <a:t>Expliquez les deux flux de travail suivants </a:t>
            </a:r>
          </a:p>
          <a:p>
            <a:pPr marL="228600" indent="-228600" eaLnBrk="1" hangingPunct="1">
              <a:buFont typeface="+mj-lt"/>
              <a:buAutoNum type="arabicPeriod"/>
            </a:pPr>
            <a:r>
              <a:rPr lang="fr-CA" smtClean="0"/>
              <a:t>Reçu de vente </a:t>
            </a:r>
            <a:r>
              <a:rPr lang="en-US" baseline="0" dirty="0">
                <a:sym typeface="Wingdings"/>
              </a:rPr>
              <a:t></a:t>
            </a:r>
            <a:r>
              <a:rPr lang="fr-CA" smtClean="0"/>
              <a:t> Faire un dépôt (vente au comptant)</a:t>
            </a:r>
          </a:p>
          <a:p>
            <a:pPr marL="228600" indent="-228600" eaLnBrk="1" hangingPunct="1">
              <a:buFont typeface="+mj-lt"/>
              <a:buAutoNum type="arabicPeriod"/>
            </a:pPr>
            <a:r>
              <a:rPr lang="fr-CA" smtClean="0"/>
              <a:t>Facture</a:t>
            </a:r>
            <a:r>
              <a:rPr lang="en-US" baseline="0" dirty="0">
                <a:sym typeface="Wingdings"/>
              </a:rPr>
              <a:t></a:t>
            </a:r>
            <a:r>
              <a:rPr lang="fr-CA" smtClean="0"/>
              <a:t> Recevoir un paiement </a:t>
            </a:r>
            <a:r>
              <a:rPr lang="en-US" baseline="0" dirty="0">
                <a:sym typeface="Wingdings"/>
              </a:rPr>
              <a:t></a:t>
            </a:r>
            <a:r>
              <a:rPr lang="fr-CA" smtClean="0"/>
              <a:t> Dépôt bancaire</a:t>
            </a:r>
            <a:endParaRPr lang="fr-CA" dirty="0"/>
          </a:p>
        </p:txBody>
      </p:sp>
    </p:spTree>
    <p:extLst>
      <p:ext uri="{BB962C8B-B14F-4D97-AF65-F5344CB8AC3E}">
        <p14:creationId xmlns:p14="http://schemas.microsoft.com/office/powerpoint/2010/main" val="1546832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33</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qu’on peut déposer l’argent directement à la banque, mais qu’il ira probablement à Fonds non déposés avant d’arriver à Dépôt bancaire. Bien souvent, le compte des fonds non déposés imite ce que les petites entreprises font entre la réception de fonds et le moment où elles se rendent à la banque pour effectuer le dépôt. </a:t>
            </a:r>
          </a:p>
          <a:p>
            <a:pPr eaLnBrk="1" hangingPunct="1"/>
            <a:endParaRPr lang="fr-CA" baseline="0" dirty="0"/>
          </a:p>
          <a:p>
            <a:pPr eaLnBrk="1" hangingPunct="1"/>
            <a:r>
              <a:rPr lang="fr-CA" smtClean="0"/>
              <a:t>Ce qu’il faut retenir, c’est que les fonds non déposés permettent d’apparier les dépôts dans QuickBooks et les dépôts effectués à la banque. Il est judicieux de tout verser dans les fonds non déposés. </a:t>
            </a:r>
            <a:endParaRPr lang="fr-CA" dirty="0"/>
          </a:p>
        </p:txBody>
      </p:sp>
    </p:spTree>
    <p:extLst>
      <p:ext uri="{BB962C8B-B14F-4D97-AF65-F5344CB8AC3E}">
        <p14:creationId xmlns:p14="http://schemas.microsoft.com/office/powerpoint/2010/main" val="2065192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34</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54589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35</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34362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37</a:t>
            </a:fld>
            <a:endParaRPr lang="fr-CA"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fr-CA" b="1" dirty="0"/>
              <a:t>Les diapos illustrent chaque flux de travail</a:t>
            </a:r>
          </a:p>
          <a:p>
            <a:pPr eaLnBrk="1" hangingPunct="1"/>
            <a:endParaRPr lang="fr-CA" b="1" dirty="0"/>
          </a:p>
          <a:p>
            <a:pPr eaLnBrk="1" hangingPunct="1"/>
            <a:r>
              <a:rPr lang="fr-CA" b="1" dirty="0"/>
              <a:t>Expliquez les deux flux de travail suivants </a:t>
            </a:r>
          </a:p>
          <a:p>
            <a:pPr marL="228600" indent="-228600" eaLnBrk="1" hangingPunct="1">
              <a:buFont typeface="+mj-lt"/>
              <a:buAutoNum type="arabicPeriod"/>
            </a:pPr>
            <a:r>
              <a:rPr lang="fr-CA" smtClean="0"/>
              <a:t>Reçu de vente </a:t>
            </a:r>
            <a:r>
              <a:rPr lang="en-US" baseline="0" dirty="0">
                <a:sym typeface="Wingdings"/>
              </a:rPr>
              <a:t></a:t>
            </a:r>
            <a:r>
              <a:rPr lang="fr-CA" smtClean="0"/>
              <a:t> Faire un dépôt (vente au comptant)</a:t>
            </a:r>
          </a:p>
          <a:p>
            <a:pPr marL="228600" indent="-228600" eaLnBrk="1" hangingPunct="1">
              <a:buFont typeface="+mj-lt"/>
              <a:buAutoNum type="arabicPeriod"/>
            </a:pPr>
            <a:r>
              <a:rPr lang="fr-CA" smtClean="0"/>
              <a:t>Facture</a:t>
            </a:r>
            <a:r>
              <a:rPr lang="en-US" baseline="0" dirty="0">
                <a:sym typeface="Wingdings"/>
              </a:rPr>
              <a:t></a:t>
            </a:r>
            <a:r>
              <a:rPr lang="fr-CA" smtClean="0"/>
              <a:t> Recevoir un paiement </a:t>
            </a:r>
            <a:r>
              <a:rPr lang="en-US" baseline="0" dirty="0">
                <a:sym typeface="Wingdings"/>
              </a:rPr>
              <a:t></a:t>
            </a:r>
            <a:r>
              <a:rPr lang="fr-CA" smtClean="0"/>
              <a:t> Dépôt bancaire</a:t>
            </a:r>
            <a:endParaRPr lang="fr-CA" dirty="0"/>
          </a:p>
        </p:txBody>
      </p:sp>
    </p:spTree>
    <p:extLst>
      <p:ext uri="{BB962C8B-B14F-4D97-AF65-F5344CB8AC3E}">
        <p14:creationId xmlns:p14="http://schemas.microsoft.com/office/powerpoint/2010/main" val="535604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38</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79355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39</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8469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40</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55132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41</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Démontrez comment produire ces deux rapports importants relatifs aux ventes et aux comptes clients</a:t>
            </a:r>
            <a:endParaRPr lang="fr-CA" dirty="0"/>
          </a:p>
        </p:txBody>
      </p:sp>
    </p:spTree>
    <p:extLst>
      <p:ext uri="{BB962C8B-B14F-4D97-AF65-F5344CB8AC3E}">
        <p14:creationId xmlns:p14="http://schemas.microsoft.com/office/powerpoint/2010/main" val="1001145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42</a:t>
            </a:fld>
            <a:endParaRPr lang="fr-CA" sz="800" dirty="0"/>
          </a:p>
        </p:txBody>
      </p:sp>
    </p:spTree>
    <p:extLst>
      <p:ext uri="{BB962C8B-B14F-4D97-AF65-F5344CB8AC3E}">
        <p14:creationId xmlns:p14="http://schemas.microsoft.com/office/powerpoint/2010/main" val="202539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Présentez la démonstration relative à la Leçon 1. Les étudiants ne devraient pas appliquer les étapes avec vous. Suivez les instructions de la Leçon 1 figurant dans le guide de leçon.</a:t>
            </a:r>
          </a:p>
          <a:p>
            <a:r>
              <a:rPr lang="fr-CA" smtClean="0"/>
              <a:t>Principaux sujets à aborder :</a:t>
            </a:r>
          </a:p>
          <a:p>
            <a:pPr marL="228600" indent="-228600">
              <a:buFont typeface="+mj-lt"/>
              <a:buAutoNum type="arabicPeriod"/>
            </a:pPr>
            <a:r>
              <a:rPr lang="fr-CA" smtClean="0"/>
              <a:t>Configuration du fichier de l’étudiant (si ce n’est pas déjà fait)</a:t>
            </a:r>
          </a:p>
          <a:p>
            <a:pPr marL="228600" indent="-228600">
              <a:buFont typeface="+mj-lt"/>
              <a:buAutoNum type="arabicPeriod"/>
            </a:pPr>
            <a:r>
              <a:rPr lang="fr-CA" smtClean="0"/>
              <a:t>Configuration de base de l’entreprise</a:t>
            </a:r>
          </a:p>
          <a:p>
            <a:pPr marL="228600" indent="-228600">
              <a:buFont typeface="+mj-lt"/>
              <a:buAutoNum type="arabicPeriod"/>
            </a:pPr>
            <a:r>
              <a:rPr lang="fr-CA" smtClean="0"/>
              <a:t>Configuration du compte et des paramètres</a:t>
            </a:r>
          </a:p>
          <a:p>
            <a:pPr marL="228600" indent="-228600">
              <a:buFont typeface="+mj-lt"/>
              <a:buAutoNum type="arabicPeriod"/>
            </a:pPr>
            <a:r>
              <a:rPr lang="fr-CA" smtClean="0"/>
              <a:t>Explication de la structure de QuickBooks (sujet de la prochaine leçon)</a:t>
            </a:r>
          </a:p>
          <a:p>
            <a:pPr marL="228600" indent="-228600">
              <a:buFont typeface="+mj-lt"/>
              <a:buAutoNum type="arabicPeriod"/>
            </a:pPr>
            <a:r>
              <a:rPr lang="fr-CA" smtClean="0"/>
              <a:t>Configuration des utilisateurs</a:t>
            </a:r>
          </a:p>
          <a:p>
            <a:pPr marL="228600" indent="-228600">
              <a:buFont typeface="+mj-lt"/>
              <a:buAutoNum type="arabicPeriod"/>
            </a:pPr>
            <a:endParaRPr lang="fr-CA" baseline="0" dirty="0"/>
          </a:p>
          <a:p>
            <a:pPr marL="228600" indent="-228600">
              <a:buFont typeface="+mj-lt"/>
              <a:buAutoNum type="arabicPeriod"/>
            </a:pPr>
            <a:endParaRPr lang="fr-CA" dirty="0"/>
          </a:p>
        </p:txBody>
      </p:sp>
      <p:sp>
        <p:nvSpPr>
          <p:cNvPr id="4" name="Slide Number Placeholder 3"/>
          <p:cNvSpPr>
            <a:spLocks noGrp="1"/>
          </p:cNvSpPr>
          <p:nvPr>
            <p:ph type="sldNum" sz="quarter" idx="10"/>
          </p:nvPr>
        </p:nvSpPr>
        <p:spPr/>
        <p:txBody>
          <a:bodyPr/>
          <a:lstStyle/>
          <a:p>
            <a:fld id="{B20D9DE6-24E6-D848-957E-4F4251226043}" type="slidenum">
              <a:rPr lang="en-US" smtClean="0"/>
              <a:pPr/>
              <a:t>4</a:t>
            </a:fld>
            <a:endParaRPr lang="fr-CA" dirty="0"/>
          </a:p>
        </p:txBody>
      </p:sp>
    </p:spTree>
    <p:extLst>
      <p:ext uri="{BB962C8B-B14F-4D97-AF65-F5344CB8AC3E}">
        <p14:creationId xmlns:p14="http://schemas.microsoft.com/office/powerpoint/2010/main" val="1267382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43</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00545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44</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les flux de travail globaux liés aux dépenses suivantes : </a:t>
            </a:r>
          </a:p>
          <a:p>
            <a:pPr eaLnBrk="1" hangingPunct="1"/>
            <a:r>
              <a:rPr lang="fr-CA" smtClean="0"/>
              <a:t>Opérations de dépense, y compris les dépenses et les chèques</a:t>
            </a:r>
          </a:p>
          <a:p>
            <a:pPr eaLnBrk="1" hangingPunct="1"/>
            <a:r>
              <a:rPr lang="fr-CA" smtClean="0"/>
              <a:t>Expliquez le flux de travail lié aux comptes fournisseurs Saisir les factures </a:t>
            </a:r>
            <a:r>
              <a:rPr lang="en-US" baseline="0" dirty="0">
                <a:sym typeface="Wingdings"/>
              </a:rPr>
              <a:t></a:t>
            </a:r>
            <a:r>
              <a:rPr lang="fr-CA" smtClean="0"/>
              <a:t> Payer les factures. Soulignez qu’il est très important de ne pas confondre les flux de travail, par exemple payer une facture avec un chèque. Le flux de travail devrait toujours consister à Saisir les factures avant de Payer les factures.</a:t>
            </a:r>
            <a:endParaRPr lang="fr-CA" dirty="0"/>
          </a:p>
        </p:txBody>
      </p:sp>
    </p:spTree>
    <p:extLst>
      <p:ext uri="{BB962C8B-B14F-4D97-AF65-F5344CB8AC3E}">
        <p14:creationId xmlns:p14="http://schemas.microsoft.com/office/powerpoint/2010/main" val="1098877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Ajoutez deux ou trois fournisseurs en prenant soin d’indiquer aux étudiants les champs importants au moment de la configuration.</a:t>
            </a:r>
            <a:endParaRPr lang="fr-CA" dirty="0"/>
          </a:p>
        </p:txBody>
      </p:sp>
      <p:sp>
        <p:nvSpPr>
          <p:cNvPr id="4" name="Slide Number Placeholder 3"/>
          <p:cNvSpPr>
            <a:spLocks noGrp="1"/>
          </p:cNvSpPr>
          <p:nvPr>
            <p:ph type="sldNum" sz="quarter" idx="10"/>
          </p:nvPr>
        </p:nvSpPr>
        <p:spPr/>
        <p:txBody>
          <a:bodyPr/>
          <a:lstStyle/>
          <a:p>
            <a:fld id="{B20D9DE6-24E6-D848-957E-4F4251226043}" type="slidenum">
              <a:rPr lang="en-US" smtClean="0"/>
              <a:pPr/>
              <a:t>45</a:t>
            </a:fld>
            <a:endParaRPr lang="fr-CA" dirty="0"/>
          </a:p>
        </p:txBody>
      </p:sp>
    </p:spTree>
    <p:extLst>
      <p:ext uri="{BB962C8B-B14F-4D97-AF65-F5344CB8AC3E}">
        <p14:creationId xmlns:p14="http://schemas.microsoft.com/office/powerpoint/2010/main" val="20979655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46</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85157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47</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Si vous utilisez Dépense pour les chèques et les dépenses, mais pas pour les factures à payer, l’étudiant peut ajouter les fournisseurs sans indiquer de coordonnées. C’est la façon de procéder pour des chaînes comme Bureau en gros ou Postes Canada.</a:t>
            </a:r>
            <a:endParaRPr lang="fr-CA" dirty="0"/>
          </a:p>
        </p:txBody>
      </p:sp>
    </p:spTree>
    <p:extLst>
      <p:ext uri="{BB962C8B-B14F-4D97-AF65-F5344CB8AC3E}">
        <p14:creationId xmlns:p14="http://schemas.microsoft.com/office/powerpoint/2010/main" val="894532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48</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les flux de travail globaux liés aux dépenses suivantes : </a:t>
            </a:r>
          </a:p>
          <a:p>
            <a:pPr eaLnBrk="1" hangingPunct="1"/>
            <a:r>
              <a:rPr lang="fr-CA" smtClean="0"/>
              <a:t>Opérations de dépense, y compris les dépenses et les chèques</a:t>
            </a:r>
          </a:p>
          <a:p>
            <a:pPr eaLnBrk="1" hangingPunct="1"/>
            <a:r>
              <a:rPr lang="fr-CA" smtClean="0"/>
              <a:t>Expliquez le flux de travail lié aux comptes fournisseurs Saisir les factures </a:t>
            </a:r>
            <a:r>
              <a:rPr lang="en-US" baseline="0" dirty="0">
                <a:sym typeface="Wingdings"/>
              </a:rPr>
              <a:t></a:t>
            </a:r>
            <a:r>
              <a:rPr lang="fr-CA" smtClean="0"/>
              <a:t> Payer les factures. Soulignez qu’il est très important de ne pas confondre les flux de travail, par exemple payer une facture avec un chèque. Le flux de travail devrait toujours consister à Saisir les factures avant de Payer les factures.</a:t>
            </a:r>
            <a:endParaRPr lang="fr-CA" dirty="0"/>
          </a:p>
        </p:txBody>
      </p:sp>
    </p:spTree>
    <p:extLst>
      <p:ext uri="{BB962C8B-B14F-4D97-AF65-F5344CB8AC3E}">
        <p14:creationId xmlns:p14="http://schemas.microsoft.com/office/powerpoint/2010/main" val="2045712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Faites la démonstration de la création d’une dépense à partir de zéro. Cela suppose une opération bancaire et une opération de carte de crédit.</a:t>
            </a:r>
            <a:endParaRPr lang="fr-CA" dirty="0"/>
          </a:p>
        </p:txBody>
      </p:sp>
      <p:sp>
        <p:nvSpPr>
          <p:cNvPr id="4" name="Slide Number Placeholder 3"/>
          <p:cNvSpPr>
            <a:spLocks noGrp="1"/>
          </p:cNvSpPr>
          <p:nvPr>
            <p:ph type="sldNum" sz="quarter" idx="10"/>
          </p:nvPr>
        </p:nvSpPr>
        <p:spPr/>
        <p:txBody>
          <a:bodyPr/>
          <a:lstStyle/>
          <a:p>
            <a:fld id="{B20D9DE6-24E6-D848-957E-4F4251226043}" type="slidenum">
              <a:rPr lang="en-US" smtClean="0"/>
              <a:pPr/>
              <a:t>49</a:t>
            </a:fld>
            <a:endParaRPr lang="fr-CA" dirty="0"/>
          </a:p>
        </p:txBody>
      </p:sp>
    </p:spTree>
    <p:extLst>
      <p:ext uri="{BB962C8B-B14F-4D97-AF65-F5344CB8AC3E}">
        <p14:creationId xmlns:p14="http://schemas.microsoft.com/office/powerpoint/2010/main" val="223807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50</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8201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51</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aux étudiants que, dans les situations où ils veulent gérer et suivre des factures à payer plus tard, ils devront Saisir les factures avant de Payer les factures. Au moment de payer les factures, ils auront la possibilité de créer et d’imprimer un chèque au besoin.</a:t>
            </a:r>
            <a:endParaRPr lang="fr-CA" dirty="0"/>
          </a:p>
        </p:txBody>
      </p:sp>
    </p:spTree>
    <p:extLst>
      <p:ext uri="{BB962C8B-B14F-4D97-AF65-F5344CB8AC3E}">
        <p14:creationId xmlns:p14="http://schemas.microsoft.com/office/powerpoint/2010/main" val="1536333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Ajoutez deux ou trois fournisseurs</a:t>
            </a:r>
            <a:endParaRPr lang="fr-CA" dirty="0"/>
          </a:p>
        </p:txBody>
      </p:sp>
      <p:sp>
        <p:nvSpPr>
          <p:cNvPr id="4" name="Slide Number Placeholder 3"/>
          <p:cNvSpPr>
            <a:spLocks noGrp="1"/>
          </p:cNvSpPr>
          <p:nvPr>
            <p:ph type="sldNum" sz="quarter" idx="10"/>
          </p:nvPr>
        </p:nvSpPr>
        <p:spPr/>
        <p:txBody>
          <a:bodyPr/>
          <a:lstStyle/>
          <a:p>
            <a:fld id="{B20D9DE6-24E6-D848-957E-4F4251226043}" type="slidenum">
              <a:rPr lang="en-US" smtClean="0"/>
              <a:pPr/>
              <a:t>52</a:t>
            </a:fld>
            <a:endParaRPr lang="fr-CA" dirty="0"/>
          </a:p>
        </p:txBody>
      </p:sp>
    </p:spTree>
    <p:extLst>
      <p:ext uri="{BB962C8B-B14F-4D97-AF65-F5344CB8AC3E}">
        <p14:creationId xmlns:p14="http://schemas.microsoft.com/office/powerpoint/2010/main" val="183633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5</a:t>
            </a:fld>
            <a:endParaRPr lang="fr-CA" sz="800" dirty="0"/>
          </a:p>
        </p:txBody>
      </p:sp>
    </p:spTree>
    <p:extLst>
      <p:ext uri="{BB962C8B-B14F-4D97-AF65-F5344CB8AC3E}">
        <p14:creationId xmlns:p14="http://schemas.microsoft.com/office/powerpoint/2010/main" val="931841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53</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67209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54</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57481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55</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62608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Ajoutez deux ou trois fournisseurs</a:t>
            </a:r>
            <a:endParaRPr lang="fr-CA" dirty="0"/>
          </a:p>
        </p:txBody>
      </p:sp>
      <p:sp>
        <p:nvSpPr>
          <p:cNvPr id="4" name="Slide Number Placeholder 3"/>
          <p:cNvSpPr>
            <a:spLocks noGrp="1"/>
          </p:cNvSpPr>
          <p:nvPr>
            <p:ph type="sldNum" sz="quarter" idx="10"/>
          </p:nvPr>
        </p:nvSpPr>
        <p:spPr/>
        <p:txBody>
          <a:bodyPr/>
          <a:lstStyle/>
          <a:p>
            <a:fld id="{B20D9DE6-24E6-D848-957E-4F4251226043}" type="slidenum">
              <a:rPr lang="en-US" smtClean="0"/>
              <a:pPr/>
              <a:t>56</a:t>
            </a:fld>
            <a:endParaRPr lang="fr-CA" dirty="0"/>
          </a:p>
        </p:txBody>
      </p:sp>
    </p:spTree>
    <p:extLst>
      <p:ext uri="{BB962C8B-B14F-4D97-AF65-F5344CB8AC3E}">
        <p14:creationId xmlns:p14="http://schemas.microsoft.com/office/powerpoint/2010/main" val="9859665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57</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071920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58</a:t>
            </a:fld>
            <a:endParaRPr lang="fr-CA" sz="800" dirty="0"/>
          </a:p>
        </p:txBody>
      </p:sp>
    </p:spTree>
    <p:extLst>
      <p:ext uri="{BB962C8B-B14F-4D97-AF65-F5344CB8AC3E}">
        <p14:creationId xmlns:p14="http://schemas.microsoft.com/office/powerpoint/2010/main" val="19504188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59</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777334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60</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Passez en revue la définition des listes. </a:t>
            </a:r>
            <a:endParaRPr lang="fr-CA" dirty="0"/>
          </a:p>
        </p:txBody>
      </p:sp>
    </p:spTree>
    <p:extLst>
      <p:ext uri="{BB962C8B-B14F-4D97-AF65-F5344CB8AC3E}">
        <p14:creationId xmlns:p14="http://schemas.microsoft.com/office/powerpoint/2010/main" val="1775320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61</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Toutes les listes sont accessibles à partir de l’icône de la roue dentée.</a:t>
            </a:r>
          </a:p>
          <a:p>
            <a:pPr eaLnBrk="1" hangingPunct="1"/>
            <a:endParaRPr lang="fr-CA" baseline="0" dirty="0"/>
          </a:p>
          <a:p>
            <a:pPr eaLnBrk="1" hangingPunct="1"/>
            <a:r>
              <a:rPr lang="fr-CA" smtClean="0"/>
              <a:t>Numéro 5 : Opérations récurrentes</a:t>
            </a:r>
            <a:endParaRPr lang="fr-CA" dirty="0"/>
          </a:p>
        </p:txBody>
      </p:sp>
    </p:spTree>
    <p:extLst>
      <p:ext uri="{BB962C8B-B14F-4D97-AF65-F5344CB8AC3E}">
        <p14:creationId xmlns:p14="http://schemas.microsoft.com/office/powerpoint/2010/main" val="7010248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Mentionnez les autres listes accessibles à partir de l’icône de la roue dentée.</a:t>
            </a:r>
            <a:endParaRPr lang="fr-CA" dirty="0"/>
          </a:p>
        </p:txBody>
      </p:sp>
      <p:sp>
        <p:nvSpPr>
          <p:cNvPr id="4" name="Slide Number Placeholder 3"/>
          <p:cNvSpPr>
            <a:spLocks noGrp="1"/>
          </p:cNvSpPr>
          <p:nvPr>
            <p:ph type="sldNum" sz="quarter" idx="10"/>
          </p:nvPr>
        </p:nvSpPr>
        <p:spPr/>
        <p:txBody>
          <a:bodyPr/>
          <a:lstStyle/>
          <a:p>
            <a:fld id="{B20D9DE6-24E6-D848-957E-4F4251226043}" type="slidenum">
              <a:rPr lang="en-US" smtClean="0"/>
              <a:pPr/>
              <a:t>62</a:t>
            </a:fld>
            <a:endParaRPr lang="fr-CA" dirty="0"/>
          </a:p>
        </p:txBody>
      </p:sp>
    </p:spTree>
    <p:extLst>
      <p:ext uri="{BB962C8B-B14F-4D97-AF65-F5344CB8AC3E}">
        <p14:creationId xmlns:p14="http://schemas.microsoft.com/office/powerpoint/2010/main" val="10777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6</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045096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Mentionnez les autres listes accessibles à partir de l’icône de la roue dentée.</a:t>
            </a:r>
            <a:endParaRPr lang="fr-CA" dirty="0"/>
          </a:p>
        </p:txBody>
      </p:sp>
      <p:sp>
        <p:nvSpPr>
          <p:cNvPr id="4" name="Slide Number Placeholder 3"/>
          <p:cNvSpPr>
            <a:spLocks noGrp="1"/>
          </p:cNvSpPr>
          <p:nvPr>
            <p:ph type="sldNum" sz="quarter" idx="10"/>
          </p:nvPr>
        </p:nvSpPr>
        <p:spPr/>
        <p:txBody>
          <a:bodyPr/>
          <a:lstStyle/>
          <a:p>
            <a:fld id="{B20D9DE6-24E6-D848-957E-4F4251226043}" type="slidenum">
              <a:rPr lang="en-US" smtClean="0"/>
              <a:pPr/>
              <a:t>63</a:t>
            </a:fld>
            <a:endParaRPr lang="fr-CA" dirty="0"/>
          </a:p>
        </p:txBody>
      </p:sp>
    </p:spTree>
    <p:extLst>
      <p:ext uri="{BB962C8B-B14F-4D97-AF65-F5344CB8AC3E}">
        <p14:creationId xmlns:p14="http://schemas.microsoft.com/office/powerpoint/2010/main" val="8901773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64</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Passez en revue les fonctions de base du plan comptable.</a:t>
            </a:r>
            <a:endParaRPr lang="fr-CA" dirty="0"/>
          </a:p>
        </p:txBody>
      </p:sp>
    </p:spTree>
    <p:extLst>
      <p:ext uri="{BB962C8B-B14F-4D97-AF65-F5344CB8AC3E}">
        <p14:creationId xmlns:p14="http://schemas.microsoft.com/office/powerpoint/2010/main" val="21332979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CA" b="0" dirty="0"/>
              <a:t>Passez en revue les types de comptes au besoin, et expliquez comment QuickBooks traite les divers types de comptes que vous utilisez en classe.</a:t>
            </a:r>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65</a:t>
            </a:fld>
            <a:endParaRPr lang="fr-CA" sz="800" dirty="0">
              <a:latin typeface="Avenir Next Demi Bold"/>
              <a:cs typeface="Avenir Next Demi Bold"/>
            </a:endParaRPr>
          </a:p>
        </p:txBody>
      </p:sp>
    </p:spTree>
    <p:extLst>
      <p:ext uri="{BB962C8B-B14F-4D97-AF65-F5344CB8AC3E}">
        <p14:creationId xmlns:p14="http://schemas.microsoft.com/office/powerpoint/2010/main" val="1169656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b="0" dirty="0"/>
              <a:t>Passez en revue les types de comptes au besoin, et expliquez comment QuickBooks traite les divers types de comptes que vous utilisez en classe.</a:t>
            </a:r>
          </a:p>
          <a:p>
            <a:endParaRPr lang="fr-CA" b="0"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latin typeface="Avenir Next Demi Bold"/>
                <a:cs typeface="Avenir Next Demi Bold"/>
              </a:rPr>
              <a:pPr algn="l"/>
              <a:t>66</a:t>
            </a:fld>
            <a:endParaRPr lang="fr-CA" sz="800" dirty="0">
              <a:latin typeface="Avenir Next Demi Bold"/>
              <a:cs typeface="Avenir Next Demi Bold"/>
            </a:endParaRPr>
          </a:p>
        </p:txBody>
      </p:sp>
    </p:spTree>
    <p:extLst>
      <p:ext uri="{BB962C8B-B14F-4D97-AF65-F5344CB8AC3E}">
        <p14:creationId xmlns:p14="http://schemas.microsoft.com/office/powerpoint/2010/main" val="16826802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Ajoutez une banque</a:t>
            </a:r>
          </a:p>
          <a:p>
            <a:r>
              <a:rPr lang="fr-CA" smtClean="0"/>
              <a:t>Ajoutez un compte de dépenses (n’oubliez pas d’ajouter le code de taxe de vente)</a:t>
            </a:r>
          </a:p>
          <a:p>
            <a:r>
              <a:rPr lang="fr-CA" smtClean="0"/>
              <a:t>Ajoutez un compte d’immobilisation corporelle</a:t>
            </a:r>
            <a:endParaRPr lang="fr-CA" dirty="0"/>
          </a:p>
        </p:txBody>
      </p:sp>
      <p:sp>
        <p:nvSpPr>
          <p:cNvPr id="4" name="Slide Number Placeholder 3"/>
          <p:cNvSpPr>
            <a:spLocks noGrp="1"/>
          </p:cNvSpPr>
          <p:nvPr>
            <p:ph type="sldNum" sz="quarter" idx="10"/>
          </p:nvPr>
        </p:nvSpPr>
        <p:spPr/>
        <p:txBody>
          <a:bodyPr/>
          <a:lstStyle/>
          <a:p>
            <a:fld id="{B20D9DE6-24E6-D848-957E-4F4251226043}" type="slidenum">
              <a:rPr lang="en-US" smtClean="0"/>
              <a:pPr/>
              <a:t>67</a:t>
            </a:fld>
            <a:endParaRPr lang="fr-CA" dirty="0"/>
          </a:p>
        </p:txBody>
      </p:sp>
    </p:spTree>
    <p:extLst>
      <p:ext uri="{BB962C8B-B14F-4D97-AF65-F5344CB8AC3E}">
        <p14:creationId xmlns:p14="http://schemas.microsoft.com/office/powerpoint/2010/main" val="6303912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68</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Toutes les listes sont accessibles à partir de l’icône de la roue dentée.</a:t>
            </a:r>
          </a:p>
          <a:p>
            <a:pPr eaLnBrk="1" hangingPunct="1"/>
            <a:endParaRPr lang="fr-CA" baseline="0" dirty="0"/>
          </a:p>
          <a:p>
            <a:pPr eaLnBrk="1" hangingPunct="1"/>
            <a:r>
              <a:rPr lang="fr-CA" smtClean="0"/>
              <a:t>Numéro 5 : Opérations récurrentes</a:t>
            </a:r>
            <a:endParaRPr lang="fr-CA" dirty="0"/>
          </a:p>
        </p:txBody>
      </p:sp>
    </p:spTree>
    <p:extLst>
      <p:ext uri="{BB962C8B-B14F-4D97-AF65-F5344CB8AC3E}">
        <p14:creationId xmlns:p14="http://schemas.microsoft.com/office/powerpoint/2010/main" val="9235131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69</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Passez en revue les pages 15 et 16 relatives à la création de ces opérations. Ajoutez un chèque. À la première ligne, indiquez le montant initial et les taxes de vente. À la deuxième ligne, consignez le compte de prêt et saisissez un montant négatif correspondant au solde d’ouverture du prêt. </a:t>
            </a:r>
            <a:endParaRPr lang="fr-CA" dirty="0"/>
          </a:p>
        </p:txBody>
      </p:sp>
    </p:spTree>
    <p:extLst>
      <p:ext uri="{BB962C8B-B14F-4D97-AF65-F5344CB8AC3E}">
        <p14:creationId xmlns:p14="http://schemas.microsoft.com/office/powerpoint/2010/main" val="15345063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70</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Allez à Paramètres pour activer les numéros de compte, puis allez au plan comptable pour ajouter les numéros.</a:t>
            </a:r>
          </a:p>
          <a:p>
            <a:pPr eaLnBrk="1" hangingPunct="1"/>
            <a:r>
              <a:rPr lang="fr-CA" smtClean="0"/>
              <a:t>Modifiez le nom du compte à partir du plan comptable.</a:t>
            </a:r>
          </a:p>
          <a:p>
            <a:pPr eaLnBrk="1" hangingPunct="1"/>
            <a:r>
              <a:rPr lang="fr-CA" smtClean="0"/>
              <a:t>Ajoutez le compte de revenus.</a:t>
            </a:r>
          </a:p>
          <a:p>
            <a:pPr eaLnBrk="1" hangingPunct="1"/>
            <a:r>
              <a:rPr lang="fr-CA" smtClean="0"/>
              <a:t>Fusionnez les comptes. Modifiez le nom du compte Revenus de commissions pour Commissions</a:t>
            </a:r>
            <a:endParaRPr lang="fr-CA" dirty="0"/>
          </a:p>
        </p:txBody>
      </p:sp>
    </p:spTree>
    <p:extLst>
      <p:ext uri="{BB962C8B-B14F-4D97-AF65-F5344CB8AC3E}">
        <p14:creationId xmlns:p14="http://schemas.microsoft.com/office/powerpoint/2010/main" val="4658487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71</a:t>
            </a:fld>
            <a:endParaRPr lang="fr-CA" sz="800" dirty="0"/>
          </a:p>
        </p:txBody>
      </p:sp>
    </p:spTree>
    <p:extLst>
      <p:ext uri="{BB962C8B-B14F-4D97-AF65-F5344CB8AC3E}">
        <p14:creationId xmlns:p14="http://schemas.microsoft.com/office/powerpoint/2010/main" val="16751564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72</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3728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7</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128783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73</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870460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74</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que les éléments en vert doivent être approuvés. Les voici : </a:t>
            </a:r>
          </a:p>
          <a:p>
            <a:pPr marL="171450" indent="-171450" eaLnBrk="1" hangingPunct="1">
              <a:buFont typeface="Arial" charset="0"/>
              <a:buChar char="•"/>
            </a:pPr>
            <a:r>
              <a:rPr lang="fr-CA" smtClean="0"/>
              <a:t>Apparier – opérations figurant déjà dans QuickBooks, donc automatiquement appariée</a:t>
            </a:r>
          </a:p>
          <a:p>
            <a:pPr marL="171450" indent="-171450" eaLnBrk="1" hangingPunct="1">
              <a:buFont typeface="Arial" charset="0"/>
              <a:buChar char="•"/>
            </a:pPr>
            <a:r>
              <a:rPr lang="fr-CA" smtClean="0"/>
              <a:t>Règle – vous pouvez configurer une règle pour que QuickBooks sache quoi faire</a:t>
            </a:r>
          </a:p>
          <a:p>
            <a:pPr marL="171450" indent="-171450" eaLnBrk="1" hangingPunct="1">
              <a:buFont typeface="Arial" charset="0"/>
              <a:buChar char="•"/>
            </a:pPr>
            <a:r>
              <a:rPr lang="fr-CA" smtClean="0"/>
              <a:t>Texte en vert – lorsque le nom d’un compte est affiché en vert, cela veut dire que QuickBooks fait une suggestion en s’appuyant sur votre historique</a:t>
            </a:r>
            <a:endParaRPr lang="fr-CA" dirty="0"/>
          </a:p>
        </p:txBody>
      </p:sp>
    </p:spTree>
    <p:extLst>
      <p:ext uri="{BB962C8B-B14F-4D97-AF65-F5344CB8AC3E}">
        <p14:creationId xmlns:p14="http://schemas.microsoft.com/office/powerpoint/2010/main" val="18725655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75</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31087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77</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Il faut suivre ces instructions rigoureusement afin que la prochaine activité des étudiants fonctionne et que le rapprochement automatique du compte se fasse.</a:t>
            </a:r>
            <a:endParaRPr lang="fr-CA" dirty="0"/>
          </a:p>
        </p:txBody>
      </p:sp>
    </p:spTree>
    <p:extLst>
      <p:ext uri="{BB962C8B-B14F-4D97-AF65-F5344CB8AC3E}">
        <p14:creationId xmlns:p14="http://schemas.microsoft.com/office/powerpoint/2010/main" val="17150822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79</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pourquoi le rapprochement est important et ce que fait QuickBooks durant ce processus.</a:t>
            </a:r>
          </a:p>
        </p:txBody>
      </p:sp>
    </p:spTree>
    <p:extLst>
      <p:ext uri="{BB962C8B-B14F-4D97-AF65-F5344CB8AC3E}">
        <p14:creationId xmlns:p14="http://schemas.microsoft.com/office/powerpoint/2010/main" val="19693641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Montrez aux étudiants comment effectuer le rapprochement en faisant ce qui suit :</a:t>
            </a:r>
          </a:p>
          <a:p>
            <a:pPr marL="228600" indent="-228600">
              <a:buFont typeface="+mj-lt"/>
              <a:buAutoNum type="arabicPeriod"/>
            </a:pPr>
            <a:r>
              <a:rPr lang="fr-CA" smtClean="0"/>
              <a:t>Saisissez la date et le solde de fermeture</a:t>
            </a:r>
          </a:p>
          <a:p>
            <a:pPr marL="228600" indent="-228600">
              <a:buFont typeface="+mj-lt"/>
              <a:buAutoNum type="arabicPeriod"/>
            </a:pPr>
            <a:r>
              <a:rPr lang="fr-CA" smtClean="0"/>
              <a:t>Montrez le tableau de bord qui se trouve dans la partie supérieure de la fenêtre. Soulignez l’importance d’arriver à un écart nul</a:t>
            </a:r>
          </a:p>
          <a:p>
            <a:pPr marL="228600" indent="-228600">
              <a:buFont typeface="+mj-lt"/>
              <a:buAutoNum type="arabicPeriod"/>
            </a:pPr>
            <a:r>
              <a:rPr lang="fr-CA" smtClean="0"/>
              <a:t>Montrez les options de filtrage : Paiements, Dépôts et Tout</a:t>
            </a:r>
          </a:p>
          <a:p>
            <a:pPr marL="228600" indent="-228600">
              <a:buFont typeface="+mj-lt"/>
              <a:buAutoNum type="arabicPeriod"/>
            </a:pPr>
            <a:r>
              <a:rPr lang="fr-CA" smtClean="0"/>
              <a:t>Cliquez sur le titre d’une colonne pour trier le contenu en fonction de cette colonne.</a:t>
            </a:r>
          </a:p>
        </p:txBody>
      </p:sp>
      <p:sp>
        <p:nvSpPr>
          <p:cNvPr id="4" name="Slide Number Placeholder 3"/>
          <p:cNvSpPr>
            <a:spLocks noGrp="1"/>
          </p:cNvSpPr>
          <p:nvPr>
            <p:ph type="sldNum" sz="quarter" idx="10"/>
          </p:nvPr>
        </p:nvSpPr>
        <p:spPr/>
        <p:txBody>
          <a:bodyPr/>
          <a:lstStyle/>
          <a:p>
            <a:fld id="{B20D9DE6-24E6-D848-957E-4F4251226043}" type="slidenum">
              <a:rPr lang="en-US" smtClean="0"/>
              <a:pPr/>
              <a:t>80</a:t>
            </a:fld>
            <a:endParaRPr lang="fr-CA" dirty="0"/>
          </a:p>
        </p:txBody>
      </p:sp>
    </p:spTree>
    <p:extLst>
      <p:ext uri="{BB962C8B-B14F-4D97-AF65-F5344CB8AC3E}">
        <p14:creationId xmlns:p14="http://schemas.microsoft.com/office/powerpoint/2010/main" val="4431378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81</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455005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Montrez aux étudiants comment effectuer le rapprochement en faisant ce qui suit :</a:t>
            </a:r>
          </a:p>
          <a:p>
            <a:pPr marL="228600" indent="-228600">
              <a:buFont typeface="+mj-lt"/>
              <a:buAutoNum type="arabicPeriod"/>
            </a:pPr>
            <a:r>
              <a:rPr lang="fr-CA" smtClean="0"/>
              <a:t>Saisissez la date et le solde de fermeture</a:t>
            </a:r>
          </a:p>
          <a:p>
            <a:pPr marL="228600" indent="-228600">
              <a:buFont typeface="+mj-lt"/>
              <a:buAutoNum type="arabicPeriod"/>
            </a:pPr>
            <a:r>
              <a:rPr lang="fr-CA" smtClean="0"/>
              <a:t>Montrez le tableau de bord qui se trouve dans la partie supérieure de la fenêtre. Soulignez l’importance d’arriver à un écart nul</a:t>
            </a:r>
          </a:p>
          <a:p>
            <a:pPr marL="228600" indent="-228600">
              <a:buFont typeface="+mj-lt"/>
              <a:buAutoNum type="arabicPeriod"/>
            </a:pPr>
            <a:r>
              <a:rPr lang="fr-CA" smtClean="0"/>
              <a:t>Montrez les options de filtrage : Paiements, Dépôts et Tout</a:t>
            </a:r>
          </a:p>
          <a:p>
            <a:pPr marL="228600" indent="-228600">
              <a:buFont typeface="+mj-lt"/>
              <a:buAutoNum type="arabicPeriod"/>
            </a:pPr>
            <a:r>
              <a:rPr lang="fr-CA" smtClean="0"/>
              <a:t>Cliquez sur le titre d’une colonne pour trier le contenu en fonction de cette colonne.</a:t>
            </a:r>
          </a:p>
        </p:txBody>
      </p:sp>
      <p:sp>
        <p:nvSpPr>
          <p:cNvPr id="4" name="Slide Number Placeholder 3"/>
          <p:cNvSpPr>
            <a:spLocks noGrp="1"/>
          </p:cNvSpPr>
          <p:nvPr>
            <p:ph type="sldNum" sz="quarter" idx="10"/>
          </p:nvPr>
        </p:nvSpPr>
        <p:spPr/>
        <p:txBody>
          <a:bodyPr/>
          <a:lstStyle/>
          <a:p>
            <a:fld id="{B20D9DE6-24E6-D848-957E-4F4251226043}" type="slidenum">
              <a:rPr lang="en-US" smtClean="0"/>
              <a:pPr/>
              <a:t>82</a:t>
            </a:fld>
            <a:endParaRPr lang="fr-CA" dirty="0"/>
          </a:p>
        </p:txBody>
      </p:sp>
    </p:spTree>
    <p:extLst>
      <p:ext uri="{BB962C8B-B14F-4D97-AF65-F5344CB8AC3E}">
        <p14:creationId xmlns:p14="http://schemas.microsoft.com/office/powerpoint/2010/main" val="11395456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83</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362978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1A542E9F-C298-A04C-B016-521CBAFAAA48}" type="slidenum">
              <a:rPr lang="en-US" sz="800" smtClean="0"/>
              <a:pPr algn="l"/>
              <a:t>84</a:t>
            </a:fld>
            <a:endParaRPr lang="fr-CA" sz="800" dirty="0"/>
          </a:p>
        </p:txBody>
      </p:sp>
    </p:spTree>
    <p:extLst>
      <p:ext uri="{BB962C8B-B14F-4D97-AF65-F5344CB8AC3E}">
        <p14:creationId xmlns:p14="http://schemas.microsoft.com/office/powerpoint/2010/main" val="3798448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8</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679441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85</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064976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86</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Allez à Compte et paramètres, présentez les options offertes et fournissez des explications au besoin.</a:t>
            </a:r>
            <a:endParaRPr lang="fr-CA" dirty="0"/>
          </a:p>
        </p:txBody>
      </p:sp>
    </p:spTree>
    <p:extLst>
      <p:ext uri="{BB962C8B-B14F-4D97-AF65-F5344CB8AC3E}">
        <p14:creationId xmlns:p14="http://schemas.microsoft.com/office/powerpoint/2010/main" val="10539644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87</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mtClean="0"/>
              <a:t>Allez à Compte et paramètres, présentez les options offertes et fournissez des explications au besoin.</a:t>
            </a:r>
            <a:endParaRPr lang="fr-CA" dirty="0"/>
          </a:p>
          <a:p>
            <a:pPr eaLnBrk="1" hangingPunct="1"/>
            <a:endParaRPr lang="fr-CA" dirty="0"/>
          </a:p>
        </p:txBody>
      </p:sp>
    </p:spTree>
    <p:extLst>
      <p:ext uri="{BB962C8B-B14F-4D97-AF65-F5344CB8AC3E}">
        <p14:creationId xmlns:p14="http://schemas.microsoft.com/office/powerpoint/2010/main" val="14416017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88</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555080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89</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mtClean="0"/>
              <a:t>Présentez les quatre options liées aux opérations enregistrées.</a:t>
            </a:r>
          </a:p>
          <a:p>
            <a:pPr marL="0" marR="0" indent="0" algn="l" defTabSz="4572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fr-CA" smtClean="0"/>
              <a:t>Dans le cas d’un étudiant comptable, le Journal des opérations est le champ le plus important. Décrivez les options au besoin.</a:t>
            </a:r>
            <a:endParaRPr lang="fr-CA" dirty="0"/>
          </a:p>
          <a:p>
            <a:pPr eaLnBrk="1" hangingPunct="1"/>
            <a:endParaRPr lang="fr-CA" dirty="0"/>
          </a:p>
        </p:txBody>
      </p:sp>
    </p:spTree>
    <p:extLst>
      <p:ext uri="{BB962C8B-B14F-4D97-AF65-F5344CB8AC3E}">
        <p14:creationId xmlns:p14="http://schemas.microsoft.com/office/powerpoint/2010/main" val="6572956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90</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783964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92</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Définissez chaque type d’opération et expliquez à quel moment il faut les utiliser.</a:t>
            </a:r>
            <a:endParaRPr lang="fr-CA" dirty="0"/>
          </a:p>
        </p:txBody>
      </p:sp>
    </p:spTree>
    <p:extLst>
      <p:ext uri="{BB962C8B-B14F-4D97-AF65-F5344CB8AC3E}">
        <p14:creationId xmlns:p14="http://schemas.microsoft.com/office/powerpoint/2010/main" val="137789331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93</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Expliquez que le Reçu de remboursement concorde avec le Reçu de vente </a:t>
            </a:r>
          </a:p>
          <a:p>
            <a:pPr eaLnBrk="1" hangingPunct="1"/>
            <a:r>
              <a:rPr lang="fr-CA" smtClean="0"/>
              <a:t>La Note de crédit concorde avec les opérations liées aux factures. </a:t>
            </a:r>
          </a:p>
          <a:p>
            <a:pPr eaLnBrk="1" hangingPunct="1"/>
            <a:endParaRPr lang="fr-CA" baseline="0" dirty="0"/>
          </a:p>
          <a:p>
            <a:pPr eaLnBrk="1" hangingPunct="1"/>
            <a:r>
              <a:rPr lang="fr-CA" smtClean="0"/>
              <a:t>Ils décideront de la façon de créer le remboursement ou la note de crédit selon la nature de l’opération précédente.</a:t>
            </a:r>
            <a:endParaRPr lang="fr-CA" dirty="0"/>
          </a:p>
        </p:txBody>
      </p:sp>
    </p:spTree>
    <p:extLst>
      <p:ext uri="{BB962C8B-B14F-4D97-AF65-F5344CB8AC3E}">
        <p14:creationId xmlns:p14="http://schemas.microsoft.com/office/powerpoint/2010/main" val="40887823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94</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4059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95</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182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9</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Selon le navigateur utilisé, vous devrez peut-être modifier les paramètres de contenu pour accéder à ce site. Cela dépend de votre situation personnelle.</a:t>
            </a:r>
            <a:endParaRPr lang="fr-CA"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97</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Définissez les différents types de relevés offerts dans QuickBooks</a:t>
            </a:r>
            <a:endParaRPr lang="fr-CA" dirty="0"/>
          </a:p>
        </p:txBody>
      </p:sp>
    </p:spTree>
    <p:extLst>
      <p:ext uri="{BB962C8B-B14F-4D97-AF65-F5344CB8AC3E}">
        <p14:creationId xmlns:p14="http://schemas.microsoft.com/office/powerpoint/2010/main" val="16820341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98</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569547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100</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Répétez les aspects essentiels d’un débit différé :</a:t>
            </a:r>
          </a:p>
          <a:p>
            <a:pPr marL="228600" indent="-228600" eaLnBrk="1" hangingPunct="1">
              <a:buFont typeface="+mj-lt"/>
              <a:buAutoNum type="arabicPeriod"/>
            </a:pPr>
            <a:r>
              <a:rPr lang="fr-CA" smtClean="0"/>
              <a:t>Les frais sont consignés aujourd’hui et facturés plus tard</a:t>
            </a:r>
          </a:p>
          <a:p>
            <a:pPr marL="228600" indent="-228600" eaLnBrk="1" hangingPunct="1">
              <a:buFont typeface="+mj-lt"/>
              <a:buAutoNum type="arabicPeriod"/>
            </a:pPr>
            <a:r>
              <a:rPr lang="fr-CA" smtClean="0"/>
              <a:t>C’est une opération non reportée</a:t>
            </a:r>
          </a:p>
          <a:p>
            <a:pPr marL="228600" indent="-228600" eaLnBrk="1" hangingPunct="1">
              <a:buFont typeface="+mj-lt"/>
              <a:buAutoNum type="arabicPeriod"/>
            </a:pPr>
            <a:endParaRPr lang="fr-CA" baseline="0" dirty="0"/>
          </a:p>
        </p:txBody>
      </p:sp>
    </p:spTree>
    <p:extLst>
      <p:ext uri="{BB962C8B-B14F-4D97-AF65-F5344CB8AC3E}">
        <p14:creationId xmlns:p14="http://schemas.microsoft.com/office/powerpoint/2010/main" val="15309763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101</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Passez en revue le flux de travail lié aux débits différés.</a:t>
            </a:r>
            <a:endParaRPr lang="fr-CA"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102</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870184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104</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Faites la démonstration de la configuration d’un client rattaché. Insistez sur les points énoncés dans la diapo.</a:t>
            </a:r>
            <a:endParaRPr lang="fr-CA" dirty="0"/>
          </a:p>
        </p:txBody>
      </p:sp>
    </p:spTree>
    <p:extLst>
      <p:ext uri="{BB962C8B-B14F-4D97-AF65-F5344CB8AC3E}">
        <p14:creationId xmlns:p14="http://schemas.microsoft.com/office/powerpoint/2010/main" val="14288647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105</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21346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107</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r>
              <a:rPr lang="fr-CA" smtClean="0"/>
              <a:t>Présentez les points saillants concernant le devis</a:t>
            </a:r>
          </a:p>
          <a:p>
            <a:pPr eaLnBrk="1" hangingPunct="1"/>
            <a:r>
              <a:rPr lang="fr-CA" smtClean="0"/>
              <a:t>Soulignez qu’il s’agit d’une opération non reportée. C’est un aspect important, car le devis n’a une incidence sur le grand livre que lorsqu’une facture est créée</a:t>
            </a:r>
          </a:p>
          <a:p>
            <a:pPr eaLnBrk="1" hangingPunct="1"/>
            <a:endParaRPr lang="fr-CA" dirty="0"/>
          </a:p>
        </p:txBody>
      </p:sp>
    </p:spTree>
    <p:extLst>
      <p:ext uri="{BB962C8B-B14F-4D97-AF65-F5344CB8AC3E}">
        <p14:creationId xmlns:p14="http://schemas.microsoft.com/office/powerpoint/2010/main" val="18206146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fr-CA" smtClean="0"/>
              <a:t>Passez en revue le flux de travail reliant le devis à la facture. </a:t>
            </a:r>
          </a:p>
          <a:p>
            <a:r>
              <a:rPr lang="fr-CA" smtClean="0"/>
              <a:t>Attirez l’attention sur l’indication de l’état sur le devis</a:t>
            </a:r>
          </a:p>
          <a:p>
            <a:endParaRPr lang="fr-CA" dirty="0"/>
          </a:p>
        </p:txBody>
      </p:sp>
    </p:spTree>
    <p:extLst>
      <p:ext uri="{BB962C8B-B14F-4D97-AF65-F5344CB8AC3E}">
        <p14:creationId xmlns:p14="http://schemas.microsoft.com/office/powerpoint/2010/main" val="14276000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C43A1DA-7257-4394-BD1A-92FA4746BC69}" type="slidenum">
              <a:rPr lang="en-US" smtClean="0"/>
              <a:pPr/>
              <a:t>110</a:t>
            </a:fld>
            <a:endParaRPr lang="fr-CA" dirty="0"/>
          </a:p>
        </p:txBody>
      </p:sp>
      <p:sp>
        <p:nvSpPr>
          <p:cNvPr id="27651" name="Rectangle 2"/>
          <p:cNvSpPr>
            <a:spLocks noGrp="1" noRot="1" noChangeAspect="1" noChangeArrowheads="1" noTextEdit="1"/>
          </p:cNvSpPr>
          <p:nvPr>
            <p:ph type="sldImg"/>
          </p:nvPr>
        </p:nvSpPr>
        <p:spPr>
          <a:xfrm>
            <a:off x="330200" y="696913"/>
            <a:ext cx="6197600" cy="348615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8810847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image" Target="../media/image3.emf"/><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2.jpeg"/><Relationship Id="rId5" Type="http://schemas.openxmlformats.org/officeDocument/2006/relationships/tags" Target="../tags/tag4.xml"/><Relationship Id="rId10" Type="http://schemas.openxmlformats.org/officeDocument/2006/relationships/slideMaster" Target="../slideMasters/slideMaster1.xml"/><Relationship Id="rId4" Type="http://schemas.openxmlformats.org/officeDocument/2006/relationships/tags" Target="../tags/tag3.xml"/><Relationship Id="rId9"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3.emf"/><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oleObject" Target="../embeddings/oleObject3.bin"/><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tags" Target="../tags/tag21.xml"/><Relationship Id="rId11" Type="http://schemas.openxmlformats.org/officeDocument/2006/relationships/image" Target="../media/image2.jpeg"/><Relationship Id="rId5" Type="http://schemas.openxmlformats.org/officeDocument/2006/relationships/tags" Target="../tags/tag20.xml"/><Relationship Id="rId10" Type="http://schemas.openxmlformats.org/officeDocument/2006/relationships/slideMaster" Target="../slideMasters/slideMaster3.xml"/><Relationship Id="rId4" Type="http://schemas.openxmlformats.org/officeDocument/2006/relationships/tags" Target="../tags/tag19.xml"/><Relationship Id="rId9" Type="http://schemas.openxmlformats.org/officeDocument/2006/relationships/tags" Target="../tags/tag2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vmlDrawing" Target="../drawings/vmlDrawing5.vml"/><Relationship Id="rId6" Type="http://schemas.openxmlformats.org/officeDocument/2006/relationships/image" Target="../media/image16.emf"/><Relationship Id="rId5" Type="http://schemas.openxmlformats.org/officeDocument/2006/relationships/oleObject" Target="../embeddings/oleObject5.bin"/><Relationship Id="rId4"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3.emf"/><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oleObject" Target="../embeddings/oleObject2.bin"/><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tags" Target="../tags/tag13.xml"/><Relationship Id="rId11" Type="http://schemas.openxmlformats.org/officeDocument/2006/relationships/image" Target="../media/image2.jpeg"/><Relationship Id="rId5" Type="http://schemas.openxmlformats.org/officeDocument/2006/relationships/tags" Target="../tags/tag12.xml"/><Relationship Id="rId10" Type="http://schemas.openxmlformats.org/officeDocument/2006/relationships/slideMaster" Target="../slideMasters/slideMaster2.xml"/><Relationship Id="rId4" Type="http://schemas.openxmlformats.org/officeDocument/2006/relationships/tags" Target="../tags/tag11.xml"/><Relationship Id="rId9" Type="http://schemas.openxmlformats.org/officeDocument/2006/relationships/tags" Target="../tags/tag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856" name="Rectangle 808"/>
          <p:cNvSpPr>
            <a:spLocks noGrp="1" noChangeArrowheads="1"/>
          </p:cNvSpPr>
          <p:nvPr>
            <p:ph type="ctrTitle" sz="quarter"/>
            <p:custDataLst>
              <p:tags r:id="rId2"/>
            </p:custDataLst>
          </p:nvPr>
        </p:nvSpPr>
        <p:spPr>
          <a:xfrm>
            <a:off x="615955" y="1466847"/>
            <a:ext cx="10960100" cy="681038"/>
          </a:xfrm>
        </p:spPr>
        <p:txBody>
          <a:bodyPr/>
          <a:lstStyle>
            <a:lvl1pPr>
              <a:defRPr sz="3400" b="0"/>
            </a:lvl1pPr>
          </a:lstStyle>
          <a:p>
            <a:r>
              <a:rPr lang="en-US"/>
              <a:t>Click to edit Master title style</a:t>
            </a:r>
          </a:p>
        </p:txBody>
      </p:sp>
      <p:sp>
        <p:nvSpPr>
          <p:cNvPr id="2857" name="Rectangle 809"/>
          <p:cNvSpPr>
            <a:spLocks noGrp="1" noChangeArrowheads="1"/>
          </p:cNvSpPr>
          <p:nvPr>
            <p:ph type="subTitle" sz="quarter" idx="1"/>
            <p:custDataLst>
              <p:tags r:id="rId3"/>
            </p:custDataLst>
          </p:nvPr>
        </p:nvSpPr>
        <p:spPr>
          <a:xfrm>
            <a:off x="637122" y="2201867"/>
            <a:ext cx="10957983" cy="388937"/>
          </a:xfrm>
        </p:spPr>
        <p:txBody>
          <a:bodyPr tIns="0" bIns="0"/>
          <a:lstStyle>
            <a:lvl1pPr marL="0" indent="0">
              <a:buFont typeface="Times" pitchFamily="-64" charset="0"/>
              <a:buNone/>
              <a:defRPr sz="2400">
                <a:solidFill>
                  <a:srgbClr val="2F5EBF"/>
                </a:solidFill>
              </a:defRPr>
            </a:lvl1pPr>
          </a:lstStyle>
          <a:p>
            <a:r>
              <a:rPr lang="en-US"/>
              <a:t>Click to edit Master subtitle style</a:t>
            </a:r>
            <a:endParaRPr lang="en-US" dirty="0"/>
          </a:p>
        </p:txBody>
      </p:sp>
      <p:sp>
        <p:nvSpPr>
          <p:cNvPr id="2858" name="Rectangle 810"/>
          <p:cNvSpPr>
            <a:spLocks noGrp="1" noChangeArrowheads="1"/>
          </p:cNvSpPr>
          <p:nvPr>
            <p:ph type="dt" sz="quarter" idx="2"/>
            <p:custDataLst>
              <p:tags r:id="rId4"/>
            </p:custDataLst>
          </p:nvPr>
        </p:nvSpPr>
        <p:spPr>
          <a:xfrm>
            <a:off x="677333" y="2971800"/>
            <a:ext cx="5708952" cy="304800"/>
          </a:xfrm>
          <a:noFill/>
          <a:ln w="9525">
            <a:noFill/>
            <a:miter lim="800000"/>
            <a:headEnd/>
            <a:tailEnd/>
          </a:ln>
          <a:effectLst/>
        </p:spPr>
        <p:txBody>
          <a:bodyPr vert="horz" wrap="square" lIns="0" tIns="0" rIns="0" bIns="0" numCol="1" anchor="t" anchorCtr="0" compatLnSpc="1">
            <a:prstTxWarp prst="textNoShape">
              <a:avLst/>
            </a:prstTxWarp>
          </a:bodyPr>
          <a:lstStyle>
            <a:lvl1pPr algn="ctr">
              <a:defRPr lang="en-US" sz="2000" smtClean="0">
                <a:solidFill>
                  <a:srgbClr val="2F5EBF"/>
                </a:solidFill>
                <a:latin typeface="+mn-lt"/>
                <a:ea typeface="+mn-ea"/>
                <a:cs typeface="+mn-cs"/>
              </a:defRPr>
            </a:lvl1pPr>
          </a:lstStyle>
          <a:p>
            <a:pPr algn="l">
              <a:spcBef>
                <a:spcPct val="20000"/>
              </a:spcBef>
              <a:buClr>
                <a:srgbClr val="3860B8"/>
              </a:buClr>
            </a:pPr>
            <a:fld id="{94F04DCF-EC11-4614-BA72-5D5396C3D084}" type="datetime4">
              <a:rPr lang="en-US"/>
              <a:pPr algn="l">
                <a:spcBef>
                  <a:spcPct val="20000"/>
                </a:spcBef>
                <a:buClr>
                  <a:srgbClr val="3860B8"/>
                </a:buClr>
              </a:pPr>
              <a:t>April 9, 2019</a:t>
            </a:fld>
            <a:endParaRPr dirty="0"/>
          </a:p>
        </p:txBody>
      </p:sp>
      <p:pic>
        <p:nvPicPr>
          <p:cNvPr id="3034" name="Picture 986" descr="intuit_c_r"/>
          <p:cNvPicPr>
            <a:picLocks noChangeAspect="1" noChangeArrowheads="1"/>
          </p:cNvPicPr>
          <p:nvPr>
            <p:custDataLst>
              <p:tags r:id="rId5"/>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9224438" y="392113"/>
            <a:ext cx="2595033" cy="704850"/>
          </a:xfrm>
          <a:prstGeom prst="rect">
            <a:avLst/>
          </a:prstGeom>
          <a:noFill/>
        </p:spPr>
      </p:pic>
      <p:grpSp>
        <p:nvGrpSpPr>
          <p:cNvPr id="2" name="Group 998"/>
          <p:cNvGrpSpPr>
            <a:grpSpLocks/>
          </p:cNvGrpSpPr>
          <p:nvPr>
            <p:custDataLst>
              <p:tags r:id="rId6"/>
            </p:custDataLst>
          </p:nvPr>
        </p:nvGrpSpPr>
        <p:grpSpPr bwMode="auto">
          <a:xfrm>
            <a:off x="622301" y="1303338"/>
            <a:ext cx="10905067" cy="19050"/>
            <a:chOff x="290" y="806"/>
            <a:chExt cx="5152" cy="12"/>
          </a:xfrm>
        </p:grpSpPr>
        <p:sp>
          <p:nvSpPr>
            <p:cNvPr id="3047" name="Oval 999"/>
            <p:cNvSpPr>
              <a:spLocks noChangeArrowheads="1"/>
            </p:cNvSpPr>
            <p:nvPr userDrawn="1"/>
          </p:nvSpPr>
          <p:spPr bwMode="auto">
            <a:xfrm>
              <a:off x="29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48" name="Oval 1000"/>
            <p:cNvSpPr>
              <a:spLocks noChangeArrowheads="1"/>
            </p:cNvSpPr>
            <p:nvPr userDrawn="1"/>
          </p:nvSpPr>
          <p:spPr bwMode="auto">
            <a:xfrm>
              <a:off x="35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49" name="Oval 1001"/>
            <p:cNvSpPr>
              <a:spLocks noChangeArrowheads="1"/>
            </p:cNvSpPr>
            <p:nvPr userDrawn="1"/>
          </p:nvSpPr>
          <p:spPr bwMode="auto">
            <a:xfrm>
              <a:off x="41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50" name="Oval 1002"/>
            <p:cNvSpPr>
              <a:spLocks noChangeArrowheads="1"/>
            </p:cNvSpPr>
            <p:nvPr userDrawn="1"/>
          </p:nvSpPr>
          <p:spPr bwMode="auto">
            <a:xfrm>
              <a:off x="47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51" name="Oval 1003"/>
            <p:cNvSpPr>
              <a:spLocks noChangeArrowheads="1"/>
            </p:cNvSpPr>
            <p:nvPr userDrawn="1"/>
          </p:nvSpPr>
          <p:spPr bwMode="auto">
            <a:xfrm>
              <a:off x="53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52" name="Oval 1004"/>
            <p:cNvSpPr>
              <a:spLocks noChangeArrowheads="1"/>
            </p:cNvSpPr>
            <p:nvPr userDrawn="1"/>
          </p:nvSpPr>
          <p:spPr bwMode="auto">
            <a:xfrm>
              <a:off x="60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53" name="Oval 1005"/>
            <p:cNvSpPr>
              <a:spLocks noChangeArrowheads="1"/>
            </p:cNvSpPr>
            <p:nvPr userDrawn="1"/>
          </p:nvSpPr>
          <p:spPr bwMode="auto">
            <a:xfrm>
              <a:off x="66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54" name="Oval 1006"/>
            <p:cNvSpPr>
              <a:spLocks noChangeArrowheads="1"/>
            </p:cNvSpPr>
            <p:nvPr userDrawn="1"/>
          </p:nvSpPr>
          <p:spPr bwMode="auto">
            <a:xfrm>
              <a:off x="72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55" name="Oval 1007"/>
            <p:cNvSpPr>
              <a:spLocks noChangeArrowheads="1"/>
            </p:cNvSpPr>
            <p:nvPr userDrawn="1"/>
          </p:nvSpPr>
          <p:spPr bwMode="auto">
            <a:xfrm>
              <a:off x="78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56" name="Oval 1008"/>
            <p:cNvSpPr>
              <a:spLocks noChangeArrowheads="1"/>
            </p:cNvSpPr>
            <p:nvPr userDrawn="1"/>
          </p:nvSpPr>
          <p:spPr bwMode="auto">
            <a:xfrm>
              <a:off x="84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57" name="Oval 1009"/>
            <p:cNvSpPr>
              <a:spLocks noChangeArrowheads="1"/>
            </p:cNvSpPr>
            <p:nvPr userDrawn="1"/>
          </p:nvSpPr>
          <p:spPr bwMode="auto">
            <a:xfrm>
              <a:off x="91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58" name="Oval 1010"/>
            <p:cNvSpPr>
              <a:spLocks noChangeArrowheads="1"/>
            </p:cNvSpPr>
            <p:nvPr userDrawn="1"/>
          </p:nvSpPr>
          <p:spPr bwMode="auto">
            <a:xfrm>
              <a:off x="97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59" name="Oval 1011"/>
            <p:cNvSpPr>
              <a:spLocks noChangeArrowheads="1"/>
            </p:cNvSpPr>
            <p:nvPr userDrawn="1"/>
          </p:nvSpPr>
          <p:spPr bwMode="auto">
            <a:xfrm>
              <a:off x="103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60" name="Oval 1012"/>
            <p:cNvSpPr>
              <a:spLocks noChangeArrowheads="1"/>
            </p:cNvSpPr>
            <p:nvPr userDrawn="1"/>
          </p:nvSpPr>
          <p:spPr bwMode="auto">
            <a:xfrm>
              <a:off x="109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61" name="Oval 1013"/>
            <p:cNvSpPr>
              <a:spLocks noChangeArrowheads="1"/>
            </p:cNvSpPr>
            <p:nvPr userDrawn="1"/>
          </p:nvSpPr>
          <p:spPr bwMode="auto">
            <a:xfrm>
              <a:off x="115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62" name="Oval 1014"/>
            <p:cNvSpPr>
              <a:spLocks noChangeArrowheads="1"/>
            </p:cNvSpPr>
            <p:nvPr userDrawn="1"/>
          </p:nvSpPr>
          <p:spPr bwMode="auto">
            <a:xfrm>
              <a:off x="122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63" name="Oval 1015"/>
            <p:cNvSpPr>
              <a:spLocks noChangeArrowheads="1"/>
            </p:cNvSpPr>
            <p:nvPr userDrawn="1"/>
          </p:nvSpPr>
          <p:spPr bwMode="auto">
            <a:xfrm>
              <a:off x="128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64" name="Oval 1016"/>
            <p:cNvSpPr>
              <a:spLocks noChangeArrowheads="1"/>
            </p:cNvSpPr>
            <p:nvPr userDrawn="1"/>
          </p:nvSpPr>
          <p:spPr bwMode="auto">
            <a:xfrm>
              <a:off x="134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65" name="Oval 1017"/>
            <p:cNvSpPr>
              <a:spLocks noChangeArrowheads="1"/>
            </p:cNvSpPr>
            <p:nvPr userDrawn="1"/>
          </p:nvSpPr>
          <p:spPr bwMode="auto">
            <a:xfrm>
              <a:off x="140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66" name="Oval 1018"/>
            <p:cNvSpPr>
              <a:spLocks noChangeArrowheads="1"/>
            </p:cNvSpPr>
            <p:nvPr userDrawn="1"/>
          </p:nvSpPr>
          <p:spPr bwMode="auto">
            <a:xfrm>
              <a:off x="146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67" name="Oval 1019"/>
            <p:cNvSpPr>
              <a:spLocks noChangeArrowheads="1"/>
            </p:cNvSpPr>
            <p:nvPr userDrawn="1"/>
          </p:nvSpPr>
          <p:spPr bwMode="auto">
            <a:xfrm>
              <a:off x="152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68" name="Oval 1020"/>
            <p:cNvSpPr>
              <a:spLocks noChangeArrowheads="1"/>
            </p:cNvSpPr>
            <p:nvPr userDrawn="1"/>
          </p:nvSpPr>
          <p:spPr bwMode="auto">
            <a:xfrm>
              <a:off x="158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69" name="Oval 1021"/>
            <p:cNvSpPr>
              <a:spLocks noChangeArrowheads="1"/>
            </p:cNvSpPr>
            <p:nvPr userDrawn="1"/>
          </p:nvSpPr>
          <p:spPr bwMode="auto">
            <a:xfrm>
              <a:off x="164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70" name="Oval 1022"/>
            <p:cNvSpPr>
              <a:spLocks noChangeArrowheads="1"/>
            </p:cNvSpPr>
            <p:nvPr userDrawn="1"/>
          </p:nvSpPr>
          <p:spPr bwMode="auto">
            <a:xfrm>
              <a:off x="170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3071" name="Oval 1023"/>
            <p:cNvSpPr>
              <a:spLocks noChangeArrowheads="1"/>
            </p:cNvSpPr>
            <p:nvPr userDrawn="1"/>
          </p:nvSpPr>
          <p:spPr bwMode="auto">
            <a:xfrm>
              <a:off x="177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12" name="Oval 1024"/>
            <p:cNvSpPr>
              <a:spLocks noChangeArrowheads="1"/>
            </p:cNvSpPr>
            <p:nvPr userDrawn="1"/>
          </p:nvSpPr>
          <p:spPr bwMode="auto">
            <a:xfrm>
              <a:off x="183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13" name="Oval 1025"/>
            <p:cNvSpPr>
              <a:spLocks noChangeArrowheads="1"/>
            </p:cNvSpPr>
            <p:nvPr userDrawn="1"/>
          </p:nvSpPr>
          <p:spPr bwMode="auto">
            <a:xfrm>
              <a:off x="189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14" name="Oval 1026"/>
            <p:cNvSpPr>
              <a:spLocks noChangeArrowheads="1"/>
            </p:cNvSpPr>
            <p:nvPr userDrawn="1"/>
          </p:nvSpPr>
          <p:spPr bwMode="auto">
            <a:xfrm>
              <a:off x="195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15" name="Oval 1027"/>
            <p:cNvSpPr>
              <a:spLocks noChangeArrowheads="1"/>
            </p:cNvSpPr>
            <p:nvPr userDrawn="1"/>
          </p:nvSpPr>
          <p:spPr bwMode="auto">
            <a:xfrm>
              <a:off x="201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16" name="Oval 1028"/>
            <p:cNvSpPr>
              <a:spLocks noChangeArrowheads="1"/>
            </p:cNvSpPr>
            <p:nvPr userDrawn="1"/>
          </p:nvSpPr>
          <p:spPr bwMode="auto">
            <a:xfrm>
              <a:off x="207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17" name="Oval 1029"/>
            <p:cNvSpPr>
              <a:spLocks noChangeArrowheads="1"/>
            </p:cNvSpPr>
            <p:nvPr userDrawn="1"/>
          </p:nvSpPr>
          <p:spPr bwMode="auto">
            <a:xfrm>
              <a:off x="213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18" name="Oval 1030"/>
            <p:cNvSpPr>
              <a:spLocks noChangeArrowheads="1"/>
            </p:cNvSpPr>
            <p:nvPr userDrawn="1"/>
          </p:nvSpPr>
          <p:spPr bwMode="auto">
            <a:xfrm>
              <a:off x="219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19" name="Oval 1031"/>
            <p:cNvSpPr>
              <a:spLocks noChangeArrowheads="1"/>
            </p:cNvSpPr>
            <p:nvPr userDrawn="1"/>
          </p:nvSpPr>
          <p:spPr bwMode="auto">
            <a:xfrm>
              <a:off x="225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20" name="Oval 1032"/>
            <p:cNvSpPr>
              <a:spLocks noChangeArrowheads="1"/>
            </p:cNvSpPr>
            <p:nvPr userDrawn="1"/>
          </p:nvSpPr>
          <p:spPr bwMode="auto">
            <a:xfrm>
              <a:off x="231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21" name="Oval 1033"/>
            <p:cNvSpPr>
              <a:spLocks noChangeArrowheads="1"/>
            </p:cNvSpPr>
            <p:nvPr userDrawn="1"/>
          </p:nvSpPr>
          <p:spPr bwMode="auto">
            <a:xfrm>
              <a:off x="238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22" name="Oval 1034"/>
            <p:cNvSpPr>
              <a:spLocks noChangeArrowheads="1"/>
            </p:cNvSpPr>
            <p:nvPr userDrawn="1"/>
          </p:nvSpPr>
          <p:spPr bwMode="auto">
            <a:xfrm>
              <a:off x="244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23" name="Oval 1035"/>
            <p:cNvSpPr>
              <a:spLocks noChangeArrowheads="1"/>
            </p:cNvSpPr>
            <p:nvPr userDrawn="1"/>
          </p:nvSpPr>
          <p:spPr bwMode="auto">
            <a:xfrm>
              <a:off x="250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24" name="Oval 1036"/>
            <p:cNvSpPr>
              <a:spLocks noChangeArrowheads="1"/>
            </p:cNvSpPr>
            <p:nvPr userDrawn="1"/>
          </p:nvSpPr>
          <p:spPr bwMode="auto">
            <a:xfrm>
              <a:off x="256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25" name="Oval 1037"/>
            <p:cNvSpPr>
              <a:spLocks noChangeArrowheads="1"/>
            </p:cNvSpPr>
            <p:nvPr userDrawn="1"/>
          </p:nvSpPr>
          <p:spPr bwMode="auto">
            <a:xfrm>
              <a:off x="262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26" name="Oval 1038"/>
            <p:cNvSpPr>
              <a:spLocks noChangeArrowheads="1"/>
            </p:cNvSpPr>
            <p:nvPr userDrawn="1"/>
          </p:nvSpPr>
          <p:spPr bwMode="auto">
            <a:xfrm>
              <a:off x="268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27" name="Oval 1039"/>
            <p:cNvSpPr>
              <a:spLocks noChangeArrowheads="1"/>
            </p:cNvSpPr>
            <p:nvPr userDrawn="1"/>
          </p:nvSpPr>
          <p:spPr bwMode="auto">
            <a:xfrm>
              <a:off x="274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28" name="Oval 1040"/>
            <p:cNvSpPr>
              <a:spLocks noChangeArrowheads="1"/>
            </p:cNvSpPr>
            <p:nvPr userDrawn="1"/>
          </p:nvSpPr>
          <p:spPr bwMode="auto">
            <a:xfrm>
              <a:off x="280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29" name="Oval 1041"/>
            <p:cNvSpPr>
              <a:spLocks noChangeArrowheads="1"/>
            </p:cNvSpPr>
            <p:nvPr userDrawn="1"/>
          </p:nvSpPr>
          <p:spPr bwMode="auto">
            <a:xfrm>
              <a:off x="286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30" name="Oval 1042"/>
            <p:cNvSpPr>
              <a:spLocks noChangeArrowheads="1"/>
            </p:cNvSpPr>
            <p:nvPr userDrawn="1"/>
          </p:nvSpPr>
          <p:spPr bwMode="auto">
            <a:xfrm>
              <a:off x="292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31" name="Oval 1043"/>
            <p:cNvSpPr>
              <a:spLocks noChangeArrowheads="1"/>
            </p:cNvSpPr>
            <p:nvPr userDrawn="1"/>
          </p:nvSpPr>
          <p:spPr bwMode="auto">
            <a:xfrm>
              <a:off x="299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32" name="Oval 1044"/>
            <p:cNvSpPr>
              <a:spLocks noChangeArrowheads="1"/>
            </p:cNvSpPr>
            <p:nvPr userDrawn="1"/>
          </p:nvSpPr>
          <p:spPr bwMode="auto">
            <a:xfrm>
              <a:off x="305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33" name="Oval 1045"/>
            <p:cNvSpPr>
              <a:spLocks noChangeArrowheads="1"/>
            </p:cNvSpPr>
            <p:nvPr userDrawn="1"/>
          </p:nvSpPr>
          <p:spPr bwMode="auto">
            <a:xfrm>
              <a:off x="311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34" name="Oval 1046"/>
            <p:cNvSpPr>
              <a:spLocks noChangeArrowheads="1"/>
            </p:cNvSpPr>
            <p:nvPr userDrawn="1"/>
          </p:nvSpPr>
          <p:spPr bwMode="auto">
            <a:xfrm>
              <a:off x="317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35" name="Oval 1047"/>
            <p:cNvSpPr>
              <a:spLocks noChangeArrowheads="1"/>
            </p:cNvSpPr>
            <p:nvPr userDrawn="1"/>
          </p:nvSpPr>
          <p:spPr bwMode="auto">
            <a:xfrm>
              <a:off x="323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36" name="Oval 1048"/>
            <p:cNvSpPr>
              <a:spLocks noChangeArrowheads="1"/>
            </p:cNvSpPr>
            <p:nvPr userDrawn="1"/>
          </p:nvSpPr>
          <p:spPr bwMode="auto">
            <a:xfrm>
              <a:off x="329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37" name="Oval 1049"/>
            <p:cNvSpPr>
              <a:spLocks noChangeArrowheads="1"/>
            </p:cNvSpPr>
            <p:nvPr userDrawn="1"/>
          </p:nvSpPr>
          <p:spPr bwMode="auto">
            <a:xfrm>
              <a:off x="335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38" name="Oval 1050"/>
            <p:cNvSpPr>
              <a:spLocks noChangeArrowheads="1"/>
            </p:cNvSpPr>
            <p:nvPr userDrawn="1"/>
          </p:nvSpPr>
          <p:spPr bwMode="auto">
            <a:xfrm>
              <a:off x="341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39" name="Oval 1051"/>
            <p:cNvSpPr>
              <a:spLocks noChangeArrowheads="1"/>
            </p:cNvSpPr>
            <p:nvPr userDrawn="1"/>
          </p:nvSpPr>
          <p:spPr bwMode="auto">
            <a:xfrm>
              <a:off x="347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40" name="Oval 1052"/>
            <p:cNvSpPr>
              <a:spLocks noChangeArrowheads="1"/>
            </p:cNvSpPr>
            <p:nvPr userDrawn="1"/>
          </p:nvSpPr>
          <p:spPr bwMode="auto">
            <a:xfrm>
              <a:off x="353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41" name="Oval 1053"/>
            <p:cNvSpPr>
              <a:spLocks noChangeArrowheads="1"/>
            </p:cNvSpPr>
            <p:nvPr userDrawn="1"/>
          </p:nvSpPr>
          <p:spPr bwMode="auto">
            <a:xfrm>
              <a:off x="360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42" name="Oval 1054"/>
            <p:cNvSpPr>
              <a:spLocks noChangeArrowheads="1"/>
            </p:cNvSpPr>
            <p:nvPr userDrawn="1"/>
          </p:nvSpPr>
          <p:spPr bwMode="auto">
            <a:xfrm>
              <a:off x="366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43" name="Oval 1055"/>
            <p:cNvSpPr>
              <a:spLocks noChangeArrowheads="1"/>
            </p:cNvSpPr>
            <p:nvPr userDrawn="1"/>
          </p:nvSpPr>
          <p:spPr bwMode="auto">
            <a:xfrm>
              <a:off x="372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44" name="Oval 1056"/>
            <p:cNvSpPr>
              <a:spLocks noChangeArrowheads="1"/>
            </p:cNvSpPr>
            <p:nvPr userDrawn="1"/>
          </p:nvSpPr>
          <p:spPr bwMode="auto">
            <a:xfrm>
              <a:off x="378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45" name="Oval 1057"/>
            <p:cNvSpPr>
              <a:spLocks noChangeArrowheads="1"/>
            </p:cNvSpPr>
            <p:nvPr userDrawn="1"/>
          </p:nvSpPr>
          <p:spPr bwMode="auto">
            <a:xfrm>
              <a:off x="384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46" name="Oval 1058"/>
            <p:cNvSpPr>
              <a:spLocks noChangeArrowheads="1"/>
            </p:cNvSpPr>
            <p:nvPr userDrawn="1"/>
          </p:nvSpPr>
          <p:spPr bwMode="auto">
            <a:xfrm>
              <a:off x="390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47" name="Oval 1059"/>
            <p:cNvSpPr>
              <a:spLocks noChangeArrowheads="1"/>
            </p:cNvSpPr>
            <p:nvPr userDrawn="1"/>
          </p:nvSpPr>
          <p:spPr bwMode="auto">
            <a:xfrm>
              <a:off x="396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48" name="Oval 1060"/>
            <p:cNvSpPr>
              <a:spLocks noChangeArrowheads="1"/>
            </p:cNvSpPr>
            <p:nvPr userDrawn="1"/>
          </p:nvSpPr>
          <p:spPr bwMode="auto">
            <a:xfrm>
              <a:off x="402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49" name="Oval 1061"/>
            <p:cNvSpPr>
              <a:spLocks noChangeArrowheads="1"/>
            </p:cNvSpPr>
            <p:nvPr userDrawn="1"/>
          </p:nvSpPr>
          <p:spPr bwMode="auto">
            <a:xfrm>
              <a:off x="408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50" name="Oval 1062"/>
            <p:cNvSpPr>
              <a:spLocks noChangeArrowheads="1"/>
            </p:cNvSpPr>
            <p:nvPr userDrawn="1"/>
          </p:nvSpPr>
          <p:spPr bwMode="auto">
            <a:xfrm>
              <a:off x="414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51" name="Oval 1063"/>
            <p:cNvSpPr>
              <a:spLocks noChangeArrowheads="1"/>
            </p:cNvSpPr>
            <p:nvPr userDrawn="1"/>
          </p:nvSpPr>
          <p:spPr bwMode="auto">
            <a:xfrm>
              <a:off x="421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52" name="Oval 1064"/>
            <p:cNvSpPr>
              <a:spLocks noChangeArrowheads="1"/>
            </p:cNvSpPr>
            <p:nvPr userDrawn="1"/>
          </p:nvSpPr>
          <p:spPr bwMode="auto">
            <a:xfrm>
              <a:off x="427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53" name="Oval 1065"/>
            <p:cNvSpPr>
              <a:spLocks noChangeArrowheads="1"/>
            </p:cNvSpPr>
            <p:nvPr userDrawn="1"/>
          </p:nvSpPr>
          <p:spPr bwMode="auto">
            <a:xfrm>
              <a:off x="433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54" name="Oval 1066"/>
            <p:cNvSpPr>
              <a:spLocks noChangeArrowheads="1"/>
            </p:cNvSpPr>
            <p:nvPr userDrawn="1"/>
          </p:nvSpPr>
          <p:spPr bwMode="auto">
            <a:xfrm>
              <a:off x="439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55" name="Oval 1067"/>
            <p:cNvSpPr>
              <a:spLocks noChangeArrowheads="1"/>
            </p:cNvSpPr>
            <p:nvPr userDrawn="1"/>
          </p:nvSpPr>
          <p:spPr bwMode="auto">
            <a:xfrm>
              <a:off x="445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56" name="Oval 1068"/>
            <p:cNvSpPr>
              <a:spLocks noChangeArrowheads="1"/>
            </p:cNvSpPr>
            <p:nvPr userDrawn="1"/>
          </p:nvSpPr>
          <p:spPr bwMode="auto">
            <a:xfrm>
              <a:off x="451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57" name="Oval 1069"/>
            <p:cNvSpPr>
              <a:spLocks noChangeArrowheads="1"/>
            </p:cNvSpPr>
            <p:nvPr userDrawn="1"/>
          </p:nvSpPr>
          <p:spPr bwMode="auto">
            <a:xfrm>
              <a:off x="457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58" name="Oval 1070"/>
            <p:cNvSpPr>
              <a:spLocks noChangeArrowheads="1"/>
            </p:cNvSpPr>
            <p:nvPr userDrawn="1"/>
          </p:nvSpPr>
          <p:spPr bwMode="auto">
            <a:xfrm>
              <a:off x="463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59" name="Oval 1071"/>
            <p:cNvSpPr>
              <a:spLocks noChangeArrowheads="1"/>
            </p:cNvSpPr>
            <p:nvPr userDrawn="1"/>
          </p:nvSpPr>
          <p:spPr bwMode="auto">
            <a:xfrm>
              <a:off x="469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60" name="Oval 1072"/>
            <p:cNvSpPr>
              <a:spLocks noChangeArrowheads="1"/>
            </p:cNvSpPr>
            <p:nvPr userDrawn="1"/>
          </p:nvSpPr>
          <p:spPr bwMode="auto">
            <a:xfrm>
              <a:off x="475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61" name="Oval 1073"/>
            <p:cNvSpPr>
              <a:spLocks noChangeArrowheads="1"/>
            </p:cNvSpPr>
            <p:nvPr userDrawn="1"/>
          </p:nvSpPr>
          <p:spPr bwMode="auto">
            <a:xfrm>
              <a:off x="482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62" name="Oval 1074"/>
            <p:cNvSpPr>
              <a:spLocks noChangeArrowheads="1"/>
            </p:cNvSpPr>
            <p:nvPr userDrawn="1"/>
          </p:nvSpPr>
          <p:spPr bwMode="auto">
            <a:xfrm>
              <a:off x="488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63" name="Oval 1075"/>
            <p:cNvSpPr>
              <a:spLocks noChangeArrowheads="1"/>
            </p:cNvSpPr>
            <p:nvPr userDrawn="1"/>
          </p:nvSpPr>
          <p:spPr bwMode="auto">
            <a:xfrm>
              <a:off x="494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64" name="Oval 1076"/>
            <p:cNvSpPr>
              <a:spLocks noChangeArrowheads="1"/>
            </p:cNvSpPr>
            <p:nvPr userDrawn="1"/>
          </p:nvSpPr>
          <p:spPr bwMode="auto">
            <a:xfrm>
              <a:off x="500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65" name="Oval 1077"/>
            <p:cNvSpPr>
              <a:spLocks noChangeArrowheads="1"/>
            </p:cNvSpPr>
            <p:nvPr userDrawn="1"/>
          </p:nvSpPr>
          <p:spPr bwMode="auto">
            <a:xfrm>
              <a:off x="506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66" name="Oval 1078"/>
            <p:cNvSpPr>
              <a:spLocks noChangeArrowheads="1"/>
            </p:cNvSpPr>
            <p:nvPr userDrawn="1"/>
          </p:nvSpPr>
          <p:spPr bwMode="auto">
            <a:xfrm>
              <a:off x="512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67" name="Oval 1079"/>
            <p:cNvSpPr>
              <a:spLocks noChangeArrowheads="1"/>
            </p:cNvSpPr>
            <p:nvPr userDrawn="1"/>
          </p:nvSpPr>
          <p:spPr bwMode="auto">
            <a:xfrm>
              <a:off x="518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68" name="Oval 1080"/>
            <p:cNvSpPr>
              <a:spLocks noChangeArrowheads="1"/>
            </p:cNvSpPr>
            <p:nvPr userDrawn="1"/>
          </p:nvSpPr>
          <p:spPr bwMode="auto">
            <a:xfrm>
              <a:off x="524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69" name="Oval 1081"/>
            <p:cNvSpPr>
              <a:spLocks noChangeArrowheads="1"/>
            </p:cNvSpPr>
            <p:nvPr userDrawn="1"/>
          </p:nvSpPr>
          <p:spPr bwMode="auto">
            <a:xfrm>
              <a:off x="530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70" name="Oval 1082"/>
            <p:cNvSpPr>
              <a:spLocks noChangeArrowheads="1"/>
            </p:cNvSpPr>
            <p:nvPr userDrawn="1"/>
          </p:nvSpPr>
          <p:spPr bwMode="auto">
            <a:xfrm>
              <a:off x="536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71" name="Oval 1083"/>
            <p:cNvSpPr>
              <a:spLocks noChangeArrowheads="1"/>
            </p:cNvSpPr>
            <p:nvPr userDrawn="1"/>
          </p:nvSpPr>
          <p:spPr bwMode="auto">
            <a:xfrm>
              <a:off x="543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grpSp>
      <p:grpSp>
        <p:nvGrpSpPr>
          <p:cNvPr id="3" name="Group 1084"/>
          <p:cNvGrpSpPr>
            <a:grpSpLocks/>
          </p:cNvGrpSpPr>
          <p:nvPr>
            <p:custDataLst>
              <p:tags r:id="rId7"/>
            </p:custDataLst>
          </p:nvPr>
        </p:nvGrpSpPr>
        <p:grpSpPr bwMode="auto">
          <a:xfrm>
            <a:off x="622301" y="3321050"/>
            <a:ext cx="10905067" cy="19050"/>
            <a:chOff x="290" y="806"/>
            <a:chExt cx="5152" cy="12"/>
          </a:xfrm>
        </p:grpSpPr>
        <p:sp>
          <p:nvSpPr>
            <p:cNvPr id="141373" name="Oval 1085"/>
            <p:cNvSpPr>
              <a:spLocks noChangeArrowheads="1"/>
            </p:cNvSpPr>
            <p:nvPr userDrawn="1"/>
          </p:nvSpPr>
          <p:spPr bwMode="auto">
            <a:xfrm>
              <a:off x="29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74" name="Oval 1086"/>
            <p:cNvSpPr>
              <a:spLocks noChangeArrowheads="1"/>
            </p:cNvSpPr>
            <p:nvPr userDrawn="1"/>
          </p:nvSpPr>
          <p:spPr bwMode="auto">
            <a:xfrm>
              <a:off x="35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75" name="Oval 1087"/>
            <p:cNvSpPr>
              <a:spLocks noChangeArrowheads="1"/>
            </p:cNvSpPr>
            <p:nvPr userDrawn="1"/>
          </p:nvSpPr>
          <p:spPr bwMode="auto">
            <a:xfrm>
              <a:off x="41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76" name="Oval 1088"/>
            <p:cNvSpPr>
              <a:spLocks noChangeArrowheads="1"/>
            </p:cNvSpPr>
            <p:nvPr userDrawn="1"/>
          </p:nvSpPr>
          <p:spPr bwMode="auto">
            <a:xfrm>
              <a:off x="47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77" name="Oval 1089"/>
            <p:cNvSpPr>
              <a:spLocks noChangeArrowheads="1"/>
            </p:cNvSpPr>
            <p:nvPr userDrawn="1"/>
          </p:nvSpPr>
          <p:spPr bwMode="auto">
            <a:xfrm>
              <a:off x="53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78" name="Oval 1090"/>
            <p:cNvSpPr>
              <a:spLocks noChangeArrowheads="1"/>
            </p:cNvSpPr>
            <p:nvPr userDrawn="1"/>
          </p:nvSpPr>
          <p:spPr bwMode="auto">
            <a:xfrm>
              <a:off x="60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79" name="Oval 1091"/>
            <p:cNvSpPr>
              <a:spLocks noChangeArrowheads="1"/>
            </p:cNvSpPr>
            <p:nvPr userDrawn="1"/>
          </p:nvSpPr>
          <p:spPr bwMode="auto">
            <a:xfrm>
              <a:off x="66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80" name="Oval 1092"/>
            <p:cNvSpPr>
              <a:spLocks noChangeArrowheads="1"/>
            </p:cNvSpPr>
            <p:nvPr userDrawn="1"/>
          </p:nvSpPr>
          <p:spPr bwMode="auto">
            <a:xfrm>
              <a:off x="72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81" name="Oval 1093"/>
            <p:cNvSpPr>
              <a:spLocks noChangeArrowheads="1"/>
            </p:cNvSpPr>
            <p:nvPr userDrawn="1"/>
          </p:nvSpPr>
          <p:spPr bwMode="auto">
            <a:xfrm>
              <a:off x="78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82" name="Oval 1094"/>
            <p:cNvSpPr>
              <a:spLocks noChangeArrowheads="1"/>
            </p:cNvSpPr>
            <p:nvPr userDrawn="1"/>
          </p:nvSpPr>
          <p:spPr bwMode="auto">
            <a:xfrm>
              <a:off x="84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83" name="Oval 1095"/>
            <p:cNvSpPr>
              <a:spLocks noChangeArrowheads="1"/>
            </p:cNvSpPr>
            <p:nvPr userDrawn="1"/>
          </p:nvSpPr>
          <p:spPr bwMode="auto">
            <a:xfrm>
              <a:off x="91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84" name="Oval 1096"/>
            <p:cNvSpPr>
              <a:spLocks noChangeArrowheads="1"/>
            </p:cNvSpPr>
            <p:nvPr userDrawn="1"/>
          </p:nvSpPr>
          <p:spPr bwMode="auto">
            <a:xfrm>
              <a:off x="97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85" name="Oval 1097"/>
            <p:cNvSpPr>
              <a:spLocks noChangeArrowheads="1"/>
            </p:cNvSpPr>
            <p:nvPr userDrawn="1"/>
          </p:nvSpPr>
          <p:spPr bwMode="auto">
            <a:xfrm>
              <a:off x="103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86" name="Oval 1098"/>
            <p:cNvSpPr>
              <a:spLocks noChangeArrowheads="1"/>
            </p:cNvSpPr>
            <p:nvPr userDrawn="1"/>
          </p:nvSpPr>
          <p:spPr bwMode="auto">
            <a:xfrm>
              <a:off x="109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87" name="Oval 1099"/>
            <p:cNvSpPr>
              <a:spLocks noChangeArrowheads="1"/>
            </p:cNvSpPr>
            <p:nvPr userDrawn="1"/>
          </p:nvSpPr>
          <p:spPr bwMode="auto">
            <a:xfrm>
              <a:off x="115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88" name="Oval 1100"/>
            <p:cNvSpPr>
              <a:spLocks noChangeArrowheads="1"/>
            </p:cNvSpPr>
            <p:nvPr userDrawn="1"/>
          </p:nvSpPr>
          <p:spPr bwMode="auto">
            <a:xfrm>
              <a:off x="122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89" name="Oval 1101"/>
            <p:cNvSpPr>
              <a:spLocks noChangeArrowheads="1"/>
            </p:cNvSpPr>
            <p:nvPr userDrawn="1"/>
          </p:nvSpPr>
          <p:spPr bwMode="auto">
            <a:xfrm>
              <a:off x="128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90" name="Oval 1102"/>
            <p:cNvSpPr>
              <a:spLocks noChangeArrowheads="1"/>
            </p:cNvSpPr>
            <p:nvPr userDrawn="1"/>
          </p:nvSpPr>
          <p:spPr bwMode="auto">
            <a:xfrm>
              <a:off x="134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91" name="Oval 1103"/>
            <p:cNvSpPr>
              <a:spLocks noChangeArrowheads="1"/>
            </p:cNvSpPr>
            <p:nvPr userDrawn="1"/>
          </p:nvSpPr>
          <p:spPr bwMode="auto">
            <a:xfrm>
              <a:off x="140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92" name="Oval 1104"/>
            <p:cNvSpPr>
              <a:spLocks noChangeArrowheads="1"/>
            </p:cNvSpPr>
            <p:nvPr userDrawn="1"/>
          </p:nvSpPr>
          <p:spPr bwMode="auto">
            <a:xfrm>
              <a:off x="146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93" name="Oval 1105"/>
            <p:cNvSpPr>
              <a:spLocks noChangeArrowheads="1"/>
            </p:cNvSpPr>
            <p:nvPr userDrawn="1"/>
          </p:nvSpPr>
          <p:spPr bwMode="auto">
            <a:xfrm>
              <a:off x="152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94" name="Oval 1106"/>
            <p:cNvSpPr>
              <a:spLocks noChangeArrowheads="1"/>
            </p:cNvSpPr>
            <p:nvPr userDrawn="1"/>
          </p:nvSpPr>
          <p:spPr bwMode="auto">
            <a:xfrm>
              <a:off x="158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95" name="Oval 1107"/>
            <p:cNvSpPr>
              <a:spLocks noChangeArrowheads="1"/>
            </p:cNvSpPr>
            <p:nvPr userDrawn="1"/>
          </p:nvSpPr>
          <p:spPr bwMode="auto">
            <a:xfrm>
              <a:off x="164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96" name="Oval 1108"/>
            <p:cNvSpPr>
              <a:spLocks noChangeArrowheads="1"/>
            </p:cNvSpPr>
            <p:nvPr userDrawn="1"/>
          </p:nvSpPr>
          <p:spPr bwMode="auto">
            <a:xfrm>
              <a:off x="170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97" name="Oval 1109"/>
            <p:cNvSpPr>
              <a:spLocks noChangeArrowheads="1"/>
            </p:cNvSpPr>
            <p:nvPr userDrawn="1"/>
          </p:nvSpPr>
          <p:spPr bwMode="auto">
            <a:xfrm>
              <a:off x="177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98" name="Oval 1110"/>
            <p:cNvSpPr>
              <a:spLocks noChangeArrowheads="1"/>
            </p:cNvSpPr>
            <p:nvPr userDrawn="1"/>
          </p:nvSpPr>
          <p:spPr bwMode="auto">
            <a:xfrm>
              <a:off x="183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399" name="Oval 1111"/>
            <p:cNvSpPr>
              <a:spLocks noChangeArrowheads="1"/>
            </p:cNvSpPr>
            <p:nvPr userDrawn="1"/>
          </p:nvSpPr>
          <p:spPr bwMode="auto">
            <a:xfrm>
              <a:off x="189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00" name="Oval 1112"/>
            <p:cNvSpPr>
              <a:spLocks noChangeArrowheads="1"/>
            </p:cNvSpPr>
            <p:nvPr userDrawn="1"/>
          </p:nvSpPr>
          <p:spPr bwMode="auto">
            <a:xfrm>
              <a:off x="195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01" name="Oval 1113"/>
            <p:cNvSpPr>
              <a:spLocks noChangeArrowheads="1"/>
            </p:cNvSpPr>
            <p:nvPr userDrawn="1"/>
          </p:nvSpPr>
          <p:spPr bwMode="auto">
            <a:xfrm>
              <a:off x="201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02" name="Oval 1114"/>
            <p:cNvSpPr>
              <a:spLocks noChangeArrowheads="1"/>
            </p:cNvSpPr>
            <p:nvPr userDrawn="1"/>
          </p:nvSpPr>
          <p:spPr bwMode="auto">
            <a:xfrm>
              <a:off x="207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03" name="Oval 1115"/>
            <p:cNvSpPr>
              <a:spLocks noChangeArrowheads="1"/>
            </p:cNvSpPr>
            <p:nvPr userDrawn="1"/>
          </p:nvSpPr>
          <p:spPr bwMode="auto">
            <a:xfrm>
              <a:off x="213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04" name="Oval 1116"/>
            <p:cNvSpPr>
              <a:spLocks noChangeArrowheads="1"/>
            </p:cNvSpPr>
            <p:nvPr userDrawn="1"/>
          </p:nvSpPr>
          <p:spPr bwMode="auto">
            <a:xfrm>
              <a:off x="219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05" name="Oval 1117"/>
            <p:cNvSpPr>
              <a:spLocks noChangeArrowheads="1"/>
            </p:cNvSpPr>
            <p:nvPr userDrawn="1"/>
          </p:nvSpPr>
          <p:spPr bwMode="auto">
            <a:xfrm>
              <a:off x="225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06" name="Oval 1118"/>
            <p:cNvSpPr>
              <a:spLocks noChangeArrowheads="1"/>
            </p:cNvSpPr>
            <p:nvPr userDrawn="1"/>
          </p:nvSpPr>
          <p:spPr bwMode="auto">
            <a:xfrm>
              <a:off x="231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07" name="Oval 1119"/>
            <p:cNvSpPr>
              <a:spLocks noChangeArrowheads="1"/>
            </p:cNvSpPr>
            <p:nvPr userDrawn="1"/>
          </p:nvSpPr>
          <p:spPr bwMode="auto">
            <a:xfrm>
              <a:off x="238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08" name="Oval 1120"/>
            <p:cNvSpPr>
              <a:spLocks noChangeArrowheads="1"/>
            </p:cNvSpPr>
            <p:nvPr userDrawn="1"/>
          </p:nvSpPr>
          <p:spPr bwMode="auto">
            <a:xfrm>
              <a:off x="244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09" name="Oval 1121"/>
            <p:cNvSpPr>
              <a:spLocks noChangeArrowheads="1"/>
            </p:cNvSpPr>
            <p:nvPr userDrawn="1"/>
          </p:nvSpPr>
          <p:spPr bwMode="auto">
            <a:xfrm>
              <a:off x="250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10" name="Oval 1122"/>
            <p:cNvSpPr>
              <a:spLocks noChangeArrowheads="1"/>
            </p:cNvSpPr>
            <p:nvPr userDrawn="1"/>
          </p:nvSpPr>
          <p:spPr bwMode="auto">
            <a:xfrm>
              <a:off x="256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11" name="Oval 1123"/>
            <p:cNvSpPr>
              <a:spLocks noChangeArrowheads="1"/>
            </p:cNvSpPr>
            <p:nvPr userDrawn="1"/>
          </p:nvSpPr>
          <p:spPr bwMode="auto">
            <a:xfrm>
              <a:off x="262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12" name="Oval 1124"/>
            <p:cNvSpPr>
              <a:spLocks noChangeArrowheads="1"/>
            </p:cNvSpPr>
            <p:nvPr userDrawn="1"/>
          </p:nvSpPr>
          <p:spPr bwMode="auto">
            <a:xfrm>
              <a:off x="268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13" name="Oval 1125"/>
            <p:cNvSpPr>
              <a:spLocks noChangeArrowheads="1"/>
            </p:cNvSpPr>
            <p:nvPr userDrawn="1"/>
          </p:nvSpPr>
          <p:spPr bwMode="auto">
            <a:xfrm>
              <a:off x="274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14" name="Oval 1126"/>
            <p:cNvSpPr>
              <a:spLocks noChangeArrowheads="1"/>
            </p:cNvSpPr>
            <p:nvPr userDrawn="1"/>
          </p:nvSpPr>
          <p:spPr bwMode="auto">
            <a:xfrm>
              <a:off x="280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15" name="Oval 1127"/>
            <p:cNvSpPr>
              <a:spLocks noChangeArrowheads="1"/>
            </p:cNvSpPr>
            <p:nvPr userDrawn="1"/>
          </p:nvSpPr>
          <p:spPr bwMode="auto">
            <a:xfrm>
              <a:off x="286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16" name="Oval 1128"/>
            <p:cNvSpPr>
              <a:spLocks noChangeArrowheads="1"/>
            </p:cNvSpPr>
            <p:nvPr userDrawn="1"/>
          </p:nvSpPr>
          <p:spPr bwMode="auto">
            <a:xfrm>
              <a:off x="292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17" name="Oval 1129"/>
            <p:cNvSpPr>
              <a:spLocks noChangeArrowheads="1"/>
            </p:cNvSpPr>
            <p:nvPr userDrawn="1"/>
          </p:nvSpPr>
          <p:spPr bwMode="auto">
            <a:xfrm>
              <a:off x="299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18" name="Oval 1130"/>
            <p:cNvSpPr>
              <a:spLocks noChangeArrowheads="1"/>
            </p:cNvSpPr>
            <p:nvPr userDrawn="1"/>
          </p:nvSpPr>
          <p:spPr bwMode="auto">
            <a:xfrm>
              <a:off x="305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19" name="Oval 1131"/>
            <p:cNvSpPr>
              <a:spLocks noChangeArrowheads="1"/>
            </p:cNvSpPr>
            <p:nvPr userDrawn="1"/>
          </p:nvSpPr>
          <p:spPr bwMode="auto">
            <a:xfrm>
              <a:off x="311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20" name="Oval 1132"/>
            <p:cNvSpPr>
              <a:spLocks noChangeArrowheads="1"/>
            </p:cNvSpPr>
            <p:nvPr userDrawn="1"/>
          </p:nvSpPr>
          <p:spPr bwMode="auto">
            <a:xfrm>
              <a:off x="317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21" name="Oval 1133"/>
            <p:cNvSpPr>
              <a:spLocks noChangeArrowheads="1"/>
            </p:cNvSpPr>
            <p:nvPr userDrawn="1"/>
          </p:nvSpPr>
          <p:spPr bwMode="auto">
            <a:xfrm>
              <a:off x="323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22" name="Oval 1134"/>
            <p:cNvSpPr>
              <a:spLocks noChangeArrowheads="1"/>
            </p:cNvSpPr>
            <p:nvPr userDrawn="1"/>
          </p:nvSpPr>
          <p:spPr bwMode="auto">
            <a:xfrm>
              <a:off x="329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23" name="Oval 1135"/>
            <p:cNvSpPr>
              <a:spLocks noChangeArrowheads="1"/>
            </p:cNvSpPr>
            <p:nvPr userDrawn="1"/>
          </p:nvSpPr>
          <p:spPr bwMode="auto">
            <a:xfrm>
              <a:off x="335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24" name="Oval 1136"/>
            <p:cNvSpPr>
              <a:spLocks noChangeArrowheads="1"/>
            </p:cNvSpPr>
            <p:nvPr userDrawn="1"/>
          </p:nvSpPr>
          <p:spPr bwMode="auto">
            <a:xfrm>
              <a:off x="341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25" name="Oval 1137"/>
            <p:cNvSpPr>
              <a:spLocks noChangeArrowheads="1"/>
            </p:cNvSpPr>
            <p:nvPr userDrawn="1"/>
          </p:nvSpPr>
          <p:spPr bwMode="auto">
            <a:xfrm>
              <a:off x="347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26" name="Oval 1138"/>
            <p:cNvSpPr>
              <a:spLocks noChangeArrowheads="1"/>
            </p:cNvSpPr>
            <p:nvPr userDrawn="1"/>
          </p:nvSpPr>
          <p:spPr bwMode="auto">
            <a:xfrm>
              <a:off x="353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27" name="Oval 1139"/>
            <p:cNvSpPr>
              <a:spLocks noChangeArrowheads="1"/>
            </p:cNvSpPr>
            <p:nvPr userDrawn="1"/>
          </p:nvSpPr>
          <p:spPr bwMode="auto">
            <a:xfrm>
              <a:off x="360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28" name="Oval 1140"/>
            <p:cNvSpPr>
              <a:spLocks noChangeArrowheads="1"/>
            </p:cNvSpPr>
            <p:nvPr userDrawn="1"/>
          </p:nvSpPr>
          <p:spPr bwMode="auto">
            <a:xfrm>
              <a:off x="366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29" name="Oval 1141"/>
            <p:cNvSpPr>
              <a:spLocks noChangeArrowheads="1"/>
            </p:cNvSpPr>
            <p:nvPr userDrawn="1"/>
          </p:nvSpPr>
          <p:spPr bwMode="auto">
            <a:xfrm>
              <a:off x="372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30" name="Oval 1142"/>
            <p:cNvSpPr>
              <a:spLocks noChangeArrowheads="1"/>
            </p:cNvSpPr>
            <p:nvPr userDrawn="1"/>
          </p:nvSpPr>
          <p:spPr bwMode="auto">
            <a:xfrm>
              <a:off x="378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31" name="Oval 1143"/>
            <p:cNvSpPr>
              <a:spLocks noChangeArrowheads="1"/>
            </p:cNvSpPr>
            <p:nvPr userDrawn="1"/>
          </p:nvSpPr>
          <p:spPr bwMode="auto">
            <a:xfrm>
              <a:off x="384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32" name="Oval 1144"/>
            <p:cNvSpPr>
              <a:spLocks noChangeArrowheads="1"/>
            </p:cNvSpPr>
            <p:nvPr userDrawn="1"/>
          </p:nvSpPr>
          <p:spPr bwMode="auto">
            <a:xfrm>
              <a:off x="390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33" name="Oval 1145"/>
            <p:cNvSpPr>
              <a:spLocks noChangeArrowheads="1"/>
            </p:cNvSpPr>
            <p:nvPr userDrawn="1"/>
          </p:nvSpPr>
          <p:spPr bwMode="auto">
            <a:xfrm>
              <a:off x="396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34" name="Oval 1146"/>
            <p:cNvSpPr>
              <a:spLocks noChangeArrowheads="1"/>
            </p:cNvSpPr>
            <p:nvPr userDrawn="1"/>
          </p:nvSpPr>
          <p:spPr bwMode="auto">
            <a:xfrm>
              <a:off x="402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35" name="Oval 1147"/>
            <p:cNvSpPr>
              <a:spLocks noChangeArrowheads="1"/>
            </p:cNvSpPr>
            <p:nvPr userDrawn="1"/>
          </p:nvSpPr>
          <p:spPr bwMode="auto">
            <a:xfrm>
              <a:off x="408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36" name="Oval 1148"/>
            <p:cNvSpPr>
              <a:spLocks noChangeArrowheads="1"/>
            </p:cNvSpPr>
            <p:nvPr userDrawn="1"/>
          </p:nvSpPr>
          <p:spPr bwMode="auto">
            <a:xfrm>
              <a:off x="414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37" name="Oval 1149"/>
            <p:cNvSpPr>
              <a:spLocks noChangeArrowheads="1"/>
            </p:cNvSpPr>
            <p:nvPr userDrawn="1"/>
          </p:nvSpPr>
          <p:spPr bwMode="auto">
            <a:xfrm>
              <a:off x="421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38" name="Oval 1150"/>
            <p:cNvSpPr>
              <a:spLocks noChangeArrowheads="1"/>
            </p:cNvSpPr>
            <p:nvPr userDrawn="1"/>
          </p:nvSpPr>
          <p:spPr bwMode="auto">
            <a:xfrm>
              <a:off x="427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39" name="Oval 1151"/>
            <p:cNvSpPr>
              <a:spLocks noChangeArrowheads="1"/>
            </p:cNvSpPr>
            <p:nvPr userDrawn="1"/>
          </p:nvSpPr>
          <p:spPr bwMode="auto">
            <a:xfrm>
              <a:off x="433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40" name="Oval 1152"/>
            <p:cNvSpPr>
              <a:spLocks noChangeArrowheads="1"/>
            </p:cNvSpPr>
            <p:nvPr userDrawn="1"/>
          </p:nvSpPr>
          <p:spPr bwMode="auto">
            <a:xfrm>
              <a:off x="439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41" name="Oval 1153"/>
            <p:cNvSpPr>
              <a:spLocks noChangeArrowheads="1"/>
            </p:cNvSpPr>
            <p:nvPr userDrawn="1"/>
          </p:nvSpPr>
          <p:spPr bwMode="auto">
            <a:xfrm>
              <a:off x="445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42" name="Oval 1154"/>
            <p:cNvSpPr>
              <a:spLocks noChangeArrowheads="1"/>
            </p:cNvSpPr>
            <p:nvPr userDrawn="1"/>
          </p:nvSpPr>
          <p:spPr bwMode="auto">
            <a:xfrm>
              <a:off x="451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43" name="Oval 1155"/>
            <p:cNvSpPr>
              <a:spLocks noChangeArrowheads="1"/>
            </p:cNvSpPr>
            <p:nvPr userDrawn="1"/>
          </p:nvSpPr>
          <p:spPr bwMode="auto">
            <a:xfrm>
              <a:off x="457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44" name="Oval 1156"/>
            <p:cNvSpPr>
              <a:spLocks noChangeArrowheads="1"/>
            </p:cNvSpPr>
            <p:nvPr userDrawn="1"/>
          </p:nvSpPr>
          <p:spPr bwMode="auto">
            <a:xfrm>
              <a:off x="463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45" name="Oval 1157"/>
            <p:cNvSpPr>
              <a:spLocks noChangeArrowheads="1"/>
            </p:cNvSpPr>
            <p:nvPr userDrawn="1"/>
          </p:nvSpPr>
          <p:spPr bwMode="auto">
            <a:xfrm>
              <a:off x="469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46" name="Oval 1158"/>
            <p:cNvSpPr>
              <a:spLocks noChangeArrowheads="1"/>
            </p:cNvSpPr>
            <p:nvPr userDrawn="1"/>
          </p:nvSpPr>
          <p:spPr bwMode="auto">
            <a:xfrm>
              <a:off x="475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47" name="Oval 1159"/>
            <p:cNvSpPr>
              <a:spLocks noChangeArrowheads="1"/>
            </p:cNvSpPr>
            <p:nvPr userDrawn="1"/>
          </p:nvSpPr>
          <p:spPr bwMode="auto">
            <a:xfrm>
              <a:off x="482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48" name="Oval 1160"/>
            <p:cNvSpPr>
              <a:spLocks noChangeArrowheads="1"/>
            </p:cNvSpPr>
            <p:nvPr userDrawn="1"/>
          </p:nvSpPr>
          <p:spPr bwMode="auto">
            <a:xfrm>
              <a:off x="488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49" name="Oval 1161"/>
            <p:cNvSpPr>
              <a:spLocks noChangeArrowheads="1"/>
            </p:cNvSpPr>
            <p:nvPr userDrawn="1"/>
          </p:nvSpPr>
          <p:spPr bwMode="auto">
            <a:xfrm>
              <a:off x="494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50" name="Oval 1162"/>
            <p:cNvSpPr>
              <a:spLocks noChangeArrowheads="1"/>
            </p:cNvSpPr>
            <p:nvPr userDrawn="1"/>
          </p:nvSpPr>
          <p:spPr bwMode="auto">
            <a:xfrm>
              <a:off x="500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51" name="Oval 1163"/>
            <p:cNvSpPr>
              <a:spLocks noChangeArrowheads="1"/>
            </p:cNvSpPr>
            <p:nvPr userDrawn="1"/>
          </p:nvSpPr>
          <p:spPr bwMode="auto">
            <a:xfrm>
              <a:off x="506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52" name="Oval 1164"/>
            <p:cNvSpPr>
              <a:spLocks noChangeArrowheads="1"/>
            </p:cNvSpPr>
            <p:nvPr userDrawn="1"/>
          </p:nvSpPr>
          <p:spPr bwMode="auto">
            <a:xfrm>
              <a:off x="512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53" name="Oval 1165"/>
            <p:cNvSpPr>
              <a:spLocks noChangeArrowheads="1"/>
            </p:cNvSpPr>
            <p:nvPr userDrawn="1"/>
          </p:nvSpPr>
          <p:spPr bwMode="auto">
            <a:xfrm>
              <a:off x="518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54" name="Oval 1166"/>
            <p:cNvSpPr>
              <a:spLocks noChangeArrowheads="1"/>
            </p:cNvSpPr>
            <p:nvPr userDrawn="1"/>
          </p:nvSpPr>
          <p:spPr bwMode="auto">
            <a:xfrm>
              <a:off x="524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55" name="Oval 1167"/>
            <p:cNvSpPr>
              <a:spLocks noChangeArrowheads="1"/>
            </p:cNvSpPr>
            <p:nvPr userDrawn="1"/>
          </p:nvSpPr>
          <p:spPr bwMode="auto">
            <a:xfrm>
              <a:off x="530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56" name="Oval 1168"/>
            <p:cNvSpPr>
              <a:spLocks noChangeArrowheads="1"/>
            </p:cNvSpPr>
            <p:nvPr userDrawn="1"/>
          </p:nvSpPr>
          <p:spPr bwMode="auto">
            <a:xfrm>
              <a:off x="536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41457" name="Oval 1169"/>
            <p:cNvSpPr>
              <a:spLocks noChangeArrowheads="1"/>
            </p:cNvSpPr>
            <p:nvPr userDrawn="1"/>
          </p:nvSpPr>
          <p:spPr bwMode="auto">
            <a:xfrm>
              <a:off x="543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grpSp>
      <p:sp>
        <p:nvSpPr>
          <p:cNvPr id="2861" name="Text Box 813"/>
          <p:cNvSpPr txBox="1">
            <a:spLocks noChangeArrowheads="1"/>
          </p:cNvSpPr>
          <p:nvPr>
            <p:custDataLst>
              <p:tags r:id="rId8"/>
            </p:custDataLst>
          </p:nvPr>
        </p:nvSpPr>
        <p:spPr bwMode="auto">
          <a:xfrm>
            <a:off x="4872570" y="4511681"/>
            <a:ext cx="1880643" cy="769441"/>
          </a:xfrm>
          <a:prstGeom prst="rect">
            <a:avLst/>
          </a:prstGeom>
          <a:noFill/>
          <a:ln w="9525">
            <a:noFill/>
            <a:miter lim="800000"/>
            <a:headEnd type="none" w="sm" len="sm"/>
            <a:tailEnd type="none" w="sm" len="sm"/>
          </a:ln>
          <a:effectLst/>
        </p:spPr>
        <p:txBody>
          <a:bodyPr wrap="none">
            <a:spAutoFit/>
          </a:bodyPr>
          <a:lstStyle/>
          <a:p>
            <a:r>
              <a:rPr lang="fr-CA" sz="4400" b="0" dirty="0">
                <a:solidFill>
                  <a:srgbClr val="FFFFFF"/>
                </a:solidFill>
                <a:latin typeface="Arial" charset="0"/>
              </a:rPr>
              <a:t>personnes</a:t>
            </a:r>
          </a:p>
        </p:txBody>
      </p:sp>
      <p:graphicFrame>
        <p:nvGraphicFramePr>
          <p:cNvPr id="2821" name="Rectangle 773" hidden="1"/>
          <p:cNvGraphicFramePr>
            <a:graphicFrameLocks/>
          </p:cNvGraphicFramePr>
          <p:nvPr>
            <p:custDataLst>
              <p:tags r:id="rId9"/>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1305147" name="think-cell Slide" r:id="rId12" imgW="0" imgH="0" progId="">
                  <p:embed/>
                </p:oleObj>
              </mc:Choice>
              <mc:Fallback>
                <p:oleObj name="think-cell Slide" r:id="rId12" imgW="0" imgH="0" progId="">
                  <p:embed/>
                  <p:pic>
                    <p:nvPicPr>
                      <p:cNvPr id="0" name="AutoShape 250"/>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Lst>
                    </p:spPr>
                  </p:pic>
                </p:oleObj>
              </mc:Fallback>
            </mc:AlternateContent>
          </a:graphicData>
        </a:graphic>
      </p:graphicFrame>
      <p:pic>
        <p:nvPicPr>
          <p:cNvPr id="141458" name="Picture 1170"/>
          <p:cNvPicPr>
            <a:picLocks noChangeAspect="1" noChangeArrowheads="1"/>
          </p:cNvPicPr>
          <p:nvPr userDrawn="1"/>
        </p:nvPicPr>
        <p:blipFill>
          <a:blip r:embed="rId13" cstate="screen">
            <a:extLst>
              <a:ext uri="{28A0092B-C50C-407E-A947-70E740481C1C}">
                <a14:useLocalDpi xmlns:a14="http://schemas.microsoft.com/office/drawing/2010/main"/>
              </a:ext>
            </a:extLst>
          </a:blip>
          <a:srcRect l="11984" r="11996"/>
          <a:stretch>
            <a:fillRect/>
          </a:stretch>
        </p:blipFill>
        <p:spPr bwMode="auto">
          <a:xfrm>
            <a:off x="0" y="3663950"/>
            <a:ext cx="12192000" cy="2465388"/>
          </a:xfrm>
          <a:prstGeom prst="rect">
            <a:avLst/>
          </a:prstGeom>
          <a:noFill/>
          <a:ln w="9525" algn="ctr">
            <a:noFill/>
            <a:miter lim="800000"/>
            <a:headEnd type="none" w="sm" len="sm"/>
            <a:tailEnd type="none" w="sm" len="sm"/>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E042EEC-CE9F-43E2-827A-67A436092CD8}" type="slidenum">
              <a:rPr lang="en-US" smtClean="0">
                <a:solidFill>
                  <a:srgbClr val="000000"/>
                </a:solidFill>
                <a:latin typeface="Arial" charset="0"/>
              </a:rPr>
              <a:pPr/>
              <a:t>‹#›</a:t>
            </a:fld>
            <a:endParaRPr lang="en-US" dirty="0">
              <a:solidFill>
                <a:srgbClr val="000000"/>
              </a:solidFill>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5" y="1436688"/>
            <a:ext cx="5380567" cy="4729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71" y="1436688"/>
            <a:ext cx="5380567" cy="4729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EDBA77C-3BFA-4881-985B-B337F7E26571}" type="slidenum">
              <a:rPr lang="en-US" smtClean="0">
                <a:solidFill>
                  <a:srgbClr val="000000"/>
                </a:solidFill>
                <a:latin typeface="Arial" charset="0"/>
              </a:rPr>
              <a:pPr/>
              <a:t>‹#›</a:t>
            </a:fld>
            <a:endParaRPr lang="en-US" dirty="0">
              <a:solidFill>
                <a:srgbClr val="000000"/>
              </a:solidFill>
              <a:latin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5A2FD3F2-D85D-4245-9AF7-3BADBC916116}" type="slidenum">
              <a:rPr lang="en-US" smtClean="0">
                <a:solidFill>
                  <a:srgbClr val="000000"/>
                </a:solidFill>
                <a:latin typeface="Arial" charset="0"/>
              </a:rPr>
              <a:pPr/>
              <a:t>‹#›</a:t>
            </a:fld>
            <a:endParaRPr lang="en-US" dirty="0">
              <a:solidFill>
                <a:srgbClr val="000000"/>
              </a:solidFill>
              <a:latin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5E3D915-EF4B-4C0C-AFB1-5491A93E182A}" type="slidenum">
              <a:rPr lang="en-US" smtClean="0">
                <a:solidFill>
                  <a:srgbClr val="000000"/>
                </a:solidFill>
                <a:latin typeface="Arial" charset="0"/>
              </a:rPr>
              <a:pPr/>
              <a:t>‹#›</a:t>
            </a:fld>
            <a:endParaRPr lang="en-US" dirty="0">
              <a:solidFill>
                <a:srgbClr val="000000"/>
              </a:solidFill>
              <a:latin typeface="Arial"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2D80041-4BAB-4F1A-BAF3-9C4D9B45FC46}" type="slidenum">
              <a:rPr lang="en-US" smtClean="0">
                <a:solidFill>
                  <a:srgbClr val="000000"/>
                </a:solidFill>
                <a:latin typeface="Arial" charset="0"/>
              </a:rPr>
              <a:pPr/>
              <a:t>‹#›</a:t>
            </a:fld>
            <a:endParaRPr lang="en-US" dirty="0">
              <a:solidFill>
                <a:srgbClr val="000000"/>
              </a:solidFill>
              <a:latin typeface="Arial"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52BDE3D-0E1E-47C7-A6E4-41177D323735}" type="slidenum">
              <a:rPr lang="en-US" smtClean="0">
                <a:solidFill>
                  <a:srgbClr val="000000"/>
                </a:solidFill>
                <a:latin typeface="Arial" charset="0"/>
              </a:rPr>
              <a:pPr/>
              <a:t>‹#›</a:t>
            </a:fld>
            <a:endParaRPr lang="en-US" dirty="0">
              <a:solidFill>
                <a:srgbClr val="000000"/>
              </a:solidFill>
              <a:latin typeface="Arial"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C0910F7-E6F6-4EDF-AF1F-38C86F9E152E}" type="slidenum">
              <a:rPr lang="en-US" smtClean="0">
                <a:solidFill>
                  <a:srgbClr val="000000"/>
                </a:solidFill>
                <a:latin typeface="Arial" charset="0"/>
              </a:rPr>
              <a:pPr/>
              <a:t>‹#›</a:t>
            </a:fld>
            <a:endParaRPr lang="en-US" dirty="0">
              <a:solidFill>
                <a:srgbClr val="000000"/>
              </a:solidFill>
              <a:latin typeface="Arial"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BBC6BAC-8544-423C-9CA4-7B54A9BBD85C}" type="slidenum">
              <a:rPr lang="en-US" smtClean="0">
                <a:solidFill>
                  <a:srgbClr val="000000"/>
                </a:solidFill>
                <a:latin typeface="Arial" charset="0"/>
              </a:rPr>
              <a:pPr/>
              <a:t>‹#›</a:t>
            </a:fld>
            <a:endParaRPr lang="en-US" dirty="0">
              <a:solidFill>
                <a:srgbClr val="000000"/>
              </a:solidFill>
              <a:latin typeface="Arial"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0733" y="379418"/>
            <a:ext cx="2743200"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379418"/>
            <a:ext cx="8026400"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03919EC-B5E7-4FD5-8612-8CE3EA7777F3}" type="slidenum">
              <a:rPr lang="en-US" smtClean="0">
                <a:solidFill>
                  <a:srgbClr val="000000"/>
                </a:solidFill>
                <a:latin typeface="Arial" charset="0"/>
              </a:rPr>
              <a:pPr/>
              <a:t>‹#›</a:t>
            </a:fld>
            <a:endParaRPr lang="en-US" dirty="0">
              <a:solidFill>
                <a:srgbClr val="000000"/>
              </a:solidFill>
              <a:latin typeface="Arial"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856" name="Rectangle 808"/>
          <p:cNvSpPr>
            <a:spLocks noGrp="1" noChangeArrowheads="1"/>
          </p:cNvSpPr>
          <p:nvPr>
            <p:ph type="ctrTitle" sz="quarter"/>
            <p:custDataLst>
              <p:tags r:id="rId2"/>
            </p:custDataLst>
          </p:nvPr>
        </p:nvSpPr>
        <p:spPr>
          <a:xfrm>
            <a:off x="615955" y="1466847"/>
            <a:ext cx="10960100" cy="681038"/>
          </a:xfrm>
        </p:spPr>
        <p:txBody>
          <a:bodyPr/>
          <a:lstStyle>
            <a:lvl1pPr>
              <a:defRPr sz="3400" b="0">
                <a:latin typeface="Helvetica"/>
                <a:cs typeface="Helvetica"/>
              </a:defRPr>
            </a:lvl1pPr>
          </a:lstStyle>
          <a:p>
            <a:r>
              <a:rPr lang="en-US"/>
              <a:t>Click to edit Master title style</a:t>
            </a:r>
          </a:p>
        </p:txBody>
      </p:sp>
      <p:sp>
        <p:nvSpPr>
          <p:cNvPr id="2857" name="Rectangle 809"/>
          <p:cNvSpPr>
            <a:spLocks noGrp="1" noChangeArrowheads="1"/>
          </p:cNvSpPr>
          <p:nvPr>
            <p:ph type="subTitle" sz="quarter" idx="1"/>
            <p:custDataLst>
              <p:tags r:id="rId3"/>
            </p:custDataLst>
          </p:nvPr>
        </p:nvSpPr>
        <p:spPr>
          <a:xfrm>
            <a:off x="637122" y="2201867"/>
            <a:ext cx="10957983" cy="388937"/>
          </a:xfrm>
        </p:spPr>
        <p:txBody>
          <a:bodyPr tIns="0" bIns="0"/>
          <a:lstStyle>
            <a:lvl1pPr marL="0" indent="0">
              <a:buFont typeface="Times" pitchFamily="-64" charset="0"/>
              <a:buNone/>
              <a:defRPr sz="2400">
                <a:solidFill>
                  <a:srgbClr val="2F5EBF"/>
                </a:solidFill>
                <a:latin typeface="Helvetica"/>
                <a:cs typeface="Helvetica"/>
              </a:defRPr>
            </a:lvl1pPr>
          </a:lstStyle>
          <a:p>
            <a:r>
              <a:rPr lang="en-US"/>
              <a:t>Click to edit Master subtitle style</a:t>
            </a:r>
            <a:endParaRPr lang="en-US" dirty="0"/>
          </a:p>
        </p:txBody>
      </p:sp>
      <p:sp>
        <p:nvSpPr>
          <p:cNvPr id="2858" name="Rectangle 810"/>
          <p:cNvSpPr>
            <a:spLocks noGrp="1" noChangeArrowheads="1"/>
          </p:cNvSpPr>
          <p:nvPr>
            <p:ph type="dt" sz="quarter" idx="2"/>
            <p:custDataLst>
              <p:tags r:id="rId4"/>
            </p:custDataLst>
          </p:nvPr>
        </p:nvSpPr>
        <p:spPr>
          <a:xfrm>
            <a:off x="677333" y="2971800"/>
            <a:ext cx="5708952" cy="304800"/>
          </a:xfrm>
          <a:noFill/>
          <a:ln w="9525">
            <a:noFill/>
            <a:miter lim="800000"/>
            <a:headEnd/>
            <a:tailEnd/>
          </a:ln>
          <a:effectLst/>
        </p:spPr>
        <p:txBody>
          <a:bodyPr vert="horz" wrap="square" lIns="0" tIns="0" rIns="0" bIns="0" numCol="1" anchor="t" anchorCtr="0" compatLnSpc="1">
            <a:prstTxWarp prst="textNoShape">
              <a:avLst/>
            </a:prstTxWarp>
          </a:bodyPr>
          <a:lstStyle>
            <a:lvl1pPr algn="ctr">
              <a:defRPr lang="en-US" sz="2000" smtClean="0">
                <a:solidFill>
                  <a:srgbClr val="2F5EBF"/>
                </a:solidFill>
                <a:latin typeface="Helvetica"/>
                <a:ea typeface="+mn-ea"/>
                <a:cs typeface="Helvetica"/>
              </a:defRPr>
            </a:lvl1pPr>
          </a:lstStyle>
          <a:p>
            <a:pPr algn="l">
              <a:spcBef>
                <a:spcPct val="20000"/>
              </a:spcBef>
              <a:buClr>
                <a:srgbClr val="3860B8"/>
              </a:buClr>
            </a:pPr>
            <a:fld id="{94F04DCF-EC11-4614-BA72-5D5396C3D084}" type="datetime4">
              <a:rPr lang="en-US"/>
              <a:pPr algn="l">
                <a:spcBef>
                  <a:spcPct val="20000"/>
                </a:spcBef>
                <a:buClr>
                  <a:srgbClr val="3860B8"/>
                </a:buClr>
              </a:pPr>
              <a:t>April 9, 2019</a:t>
            </a:fld>
            <a:endParaRPr dirty="0"/>
          </a:p>
        </p:txBody>
      </p:sp>
      <p:pic>
        <p:nvPicPr>
          <p:cNvPr id="3034" name="Picture 986" descr="intuit_c_r"/>
          <p:cNvPicPr>
            <a:picLocks noChangeAspect="1" noChangeArrowheads="1"/>
          </p:cNvPicPr>
          <p:nvPr>
            <p:custDataLst>
              <p:tags r:id="rId5"/>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9224438" y="392113"/>
            <a:ext cx="2595033" cy="704850"/>
          </a:xfrm>
          <a:prstGeom prst="rect">
            <a:avLst/>
          </a:prstGeom>
          <a:noFill/>
        </p:spPr>
      </p:pic>
      <p:grpSp>
        <p:nvGrpSpPr>
          <p:cNvPr id="2" name="Group 998"/>
          <p:cNvGrpSpPr>
            <a:grpSpLocks/>
          </p:cNvGrpSpPr>
          <p:nvPr>
            <p:custDataLst>
              <p:tags r:id="rId6"/>
            </p:custDataLst>
          </p:nvPr>
        </p:nvGrpSpPr>
        <p:grpSpPr bwMode="auto">
          <a:xfrm>
            <a:off x="622301" y="1303338"/>
            <a:ext cx="10905067" cy="19050"/>
            <a:chOff x="290" y="806"/>
            <a:chExt cx="5152" cy="12"/>
          </a:xfrm>
        </p:grpSpPr>
        <p:sp>
          <p:nvSpPr>
            <p:cNvPr id="3047" name="Oval 999"/>
            <p:cNvSpPr>
              <a:spLocks noChangeArrowheads="1"/>
            </p:cNvSpPr>
            <p:nvPr userDrawn="1"/>
          </p:nvSpPr>
          <p:spPr bwMode="auto">
            <a:xfrm>
              <a:off x="29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48" name="Oval 1000"/>
            <p:cNvSpPr>
              <a:spLocks noChangeArrowheads="1"/>
            </p:cNvSpPr>
            <p:nvPr userDrawn="1"/>
          </p:nvSpPr>
          <p:spPr bwMode="auto">
            <a:xfrm>
              <a:off x="35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49" name="Oval 1001"/>
            <p:cNvSpPr>
              <a:spLocks noChangeArrowheads="1"/>
            </p:cNvSpPr>
            <p:nvPr userDrawn="1"/>
          </p:nvSpPr>
          <p:spPr bwMode="auto">
            <a:xfrm>
              <a:off x="41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50" name="Oval 1002"/>
            <p:cNvSpPr>
              <a:spLocks noChangeArrowheads="1"/>
            </p:cNvSpPr>
            <p:nvPr userDrawn="1"/>
          </p:nvSpPr>
          <p:spPr bwMode="auto">
            <a:xfrm>
              <a:off x="47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51" name="Oval 1003"/>
            <p:cNvSpPr>
              <a:spLocks noChangeArrowheads="1"/>
            </p:cNvSpPr>
            <p:nvPr userDrawn="1"/>
          </p:nvSpPr>
          <p:spPr bwMode="auto">
            <a:xfrm>
              <a:off x="53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52" name="Oval 1004"/>
            <p:cNvSpPr>
              <a:spLocks noChangeArrowheads="1"/>
            </p:cNvSpPr>
            <p:nvPr userDrawn="1"/>
          </p:nvSpPr>
          <p:spPr bwMode="auto">
            <a:xfrm>
              <a:off x="60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53" name="Oval 1005"/>
            <p:cNvSpPr>
              <a:spLocks noChangeArrowheads="1"/>
            </p:cNvSpPr>
            <p:nvPr userDrawn="1"/>
          </p:nvSpPr>
          <p:spPr bwMode="auto">
            <a:xfrm>
              <a:off x="66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54" name="Oval 1006"/>
            <p:cNvSpPr>
              <a:spLocks noChangeArrowheads="1"/>
            </p:cNvSpPr>
            <p:nvPr userDrawn="1"/>
          </p:nvSpPr>
          <p:spPr bwMode="auto">
            <a:xfrm>
              <a:off x="72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55" name="Oval 1007"/>
            <p:cNvSpPr>
              <a:spLocks noChangeArrowheads="1"/>
            </p:cNvSpPr>
            <p:nvPr userDrawn="1"/>
          </p:nvSpPr>
          <p:spPr bwMode="auto">
            <a:xfrm>
              <a:off x="78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56" name="Oval 1008"/>
            <p:cNvSpPr>
              <a:spLocks noChangeArrowheads="1"/>
            </p:cNvSpPr>
            <p:nvPr userDrawn="1"/>
          </p:nvSpPr>
          <p:spPr bwMode="auto">
            <a:xfrm>
              <a:off x="84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57" name="Oval 1009"/>
            <p:cNvSpPr>
              <a:spLocks noChangeArrowheads="1"/>
            </p:cNvSpPr>
            <p:nvPr userDrawn="1"/>
          </p:nvSpPr>
          <p:spPr bwMode="auto">
            <a:xfrm>
              <a:off x="91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58" name="Oval 1010"/>
            <p:cNvSpPr>
              <a:spLocks noChangeArrowheads="1"/>
            </p:cNvSpPr>
            <p:nvPr userDrawn="1"/>
          </p:nvSpPr>
          <p:spPr bwMode="auto">
            <a:xfrm>
              <a:off x="97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59" name="Oval 1011"/>
            <p:cNvSpPr>
              <a:spLocks noChangeArrowheads="1"/>
            </p:cNvSpPr>
            <p:nvPr userDrawn="1"/>
          </p:nvSpPr>
          <p:spPr bwMode="auto">
            <a:xfrm>
              <a:off x="103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60" name="Oval 1012"/>
            <p:cNvSpPr>
              <a:spLocks noChangeArrowheads="1"/>
            </p:cNvSpPr>
            <p:nvPr userDrawn="1"/>
          </p:nvSpPr>
          <p:spPr bwMode="auto">
            <a:xfrm>
              <a:off x="109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61" name="Oval 1013"/>
            <p:cNvSpPr>
              <a:spLocks noChangeArrowheads="1"/>
            </p:cNvSpPr>
            <p:nvPr userDrawn="1"/>
          </p:nvSpPr>
          <p:spPr bwMode="auto">
            <a:xfrm>
              <a:off x="115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62" name="Oval 1014"/>
            <p:cNvSpPr>
              <a:spLocks noChangeArrowheads="1"/>
            </p:cNvSpPr>
            <p:nvPr userDrawn="1"/>
          </p:nvSpPr>
          <p:spPr bwMode="auto">
            <a:xfrm>
              <a:off x="122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63" name="Oval 1015"/>
            <p:cNvSpPr>
              <a:spLocks noChangeArrowheads="1"/>
            </p:cNvSpPr>
            <p:nvPr userDrawn="1"/>
          </p:nvSpPr>
          <p:spPr bwMode="auto">
            <a:xfrm>
              <a:off x="128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64" name="Oval 1016"/>
            <p:cNvSpPr>
              <a:spLocks noChangeArrowheads="1"/>
            </p:cNvSpPr>
            <p:nvPr userDrawn="1"/>
          </p:nvSpPr>
          <p:spPr bwMode="auto">
            <a:xfrm>
              <a:off x="134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65" name="Oval 1017"/>
            <p:cNvSpPr>
              <a:spLocks noChangeArrowheads="1"/>
            </p:cNvSpPr>
            <p:nvPr userDrawn="1"/>
          </p:nvSpPr>
          <p:spPr bwMode="auto">
            <a:xfrm>
              <a:off x="140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66" name="Oval 1018"/>
            <p:cNvSpPr>
              <a:spLocks noChangeArrowheads="1"/>
            </p:cNvSpPr>
            <p:nvPr userDrawn="1"/>
          </p:nvSpPr>
          <p:spPr bwMode="auto">
            <a:xfrm>
              <a:off x="146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67" name="Oval 1019"/>
            <p:cNvSpPr>
              <a:spLocks noChangeArrowheads="1"/>
            </p:cNvSpPr>
            <p:nvPr userDrawn="1"/>
          </p:nvSpPr>
          <p:spPr bwMode="auto">
            <a:xfrm>
              <a:off x="152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68" name="Oval 1020"/>
            <p:cNvSpPr>
              <a:spLocks noChangeArrowheads="1"/>
            </p:cNvSpPr>
            <p:nvPr userDrawn="1"/>
          </p:nvSpPr>
          <p:spPr bwMode="auto">
            <a:xfrm>
              <a:off x="158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69" name="Oval 1021"/>
            <p:cNvSpPr>
              <a:spLocks noChangeArrowheads="1"/>
            </p:cNvSpPr>
            <p:nvPr userDrawn="1"/>
          </p:nvSpPr>
          <p:spPr bwMode="auto">
            <a:xfrm>
              <a:off x="164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70" name="Oval 1022"/>
            <p:cNvSpPr>
              <a:spLocks noChangeArrowheads="1"/>
            </p:cNvSpPr>
            <p:nvPr userDrawn="1"/>
          </p:nvSpPr>
          <p:spPr bwMode="auto">
            <a:xfrm>
              <a:off x="170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3071" name="Oval 1023"/>
            <p:cNvSpPr>
              <a:spLocks noChangeArrowheads="1"/>
            </p:cNvSpPr>
            <p:nvPr userDrawn="1"/>
          </p:nvSpPr>
          <p:spPr bwMode="auto">
            <a:xfrm>
              <a:off x="177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12" name="Oval 1024"/>
            <p:cNvSpPr>
              <a:spLocks noChangeArrowheads="1"/>
            </p:cNvSpPr>
            <p:nvPr userDrawn="1"/>
          </p:nvSpPr>
          <p:spPr bwMode="auto">
            <a:xfrm>
              <a:off x="183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13" name="Oval 1025"/>
            <p:cNvSpPr>
              <a:spLocks noChangeArrowheads="1"/>
            </p:cNvSpPr>
            <p:nvPr userDrawn="1"/>
          </p:nvSpPr>
          <p:spPr bwMode="auto">
            <a:xfrm>
              <a:off x="189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14" name="Oval 1026"/>
            <p:cNvSpPr>
              <a:spLocks noChangeArrowheads="1"/>
            </p:cNvSpPr>
            <p:nvPr userDrawn="1"/>
          </p:nvSpPr>
          <p:spPr bwMode="auto">
            <a:xfrm>
              <a:off x="195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15" name="Oval 1027"/>
            <p:cNvSpPr>
              <a:spLocks noChangeArrowheads="1"/>
            </p:cNvSpPr>
            <p:nvPr userDrawn="1"/>
          </p:nvSpPr>
          <p:spPr bwMode="auto">
            <a:xfrm>
              <a:off x="201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16" name="Oval 1028"/>
            <p:cNvSpPr>
              <a:spLocks noChangeArrowheads="1"/>
            </p:cNvSpPr>
            <p:nvPr userDrawn="1"/>
          </p:nvSpPr>
          <p:spPr bwMode="auto">
            <a:xfrm>
              <a:off x="207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17" name="Oval 1029"/>
            <p:cNvSpPr>
              <a:spLocks noChangeArrowheads="1"/>
            </p:cNvSpPr>
            <p:nvPr userDrawn="1"/>
          </p:nvSpPr>
          <p:spPr bwMode="auto">
            <a:xfrm>
              <a:off x="213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18" name="Oval 1030"/>
            <p:cNvSpPr>
              <a:spLocks noChangeArrowheads="1"/>
            </p:cNvSpPr>
            <p:nvPr userDrawn="1"/>
          </p:nvSpPr>
          <p:spPr bwMode="auto">
            <a:xfrm>
              <a:off x="219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19" name="Oval 1031"/>
            <p:cNvSpPr>
              <a:spLocks noChangeArrowheads="1"/>
            </p:cNvSpPr>
            <p:nvPr userDrawn="1"/>
          </p:nvSpPr>
          <p:spPr bwMode="auto">
            <a:xfrm>
              <a:off x="225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20" name="Oval 1032"/>
            <p:cNvSpPr>
              <a:spLocks noChangeArrowheads="1"/>
            </p:cNvSpPr>
            <p:nvPr userDrawn="1"/>
          </p:nvSpPr>
          <p:spPr bwMode="auto">
            <a:xfrm>
              <a:off x="231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21" name="Oval 1033"/>
            <p:cNvSpPr>
              <a:spLocks noChangeArrowheads="1"/>
            </p:cNvSpPr>
            <p:nvPr userDrawn="1"/>
          </p:nvSpPr>
          <p:spPr bwMode="auto">
            <a:xfrm>
              <a:off x="238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22" name="Oval 1034"/>
            <p:cNvSpPr>
              <a:spLocks noChangeArrowheads="1"/>
            </p:cNvSpPr>
            <p:nvPr userDrawn="1"/>
          </p:nvSpPr>
          <p:spPr bwMode="auto">
            <a:xfrm>
              <a:off x="244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23" name="Oval 1035"/>
            <p:cNvSpPr>
              <a:spLocks noChangeArrowheads="1"/>
            </p:cNvSpPr>
            <p:nvPr userDrawn="1"/>
          </p:nvSpPr>
          <p:spPr bwMode="auto">
            <a:xfrm>
              <a:off x="250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24" name="Oval 1036"/>
            <p:cNvSpPr>
              <a:spLocks noChangeArrowheads="1"/>
            </p:cNvSpPr>
            <p:nvPr userDrawn="1"/>
          </p:nvSpPr>
          <p:spPr bwMode="auto">
            <a:xfrm>
              <a:off x="256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25" name="Oval 1037"/>
            <p:cNvSpPr>
              <a:spLocks noChangeArrowheads="1"/>
            </p:cNvSpPr>
            <p:nvPr userDrawn="1"/>
          </p:nvSpPr>
          <p:spPr bwMode="auto">
            <a:xfrm>
              <a:off x="262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26" name="Oval 1038"/>
            <p:cNvSpPr>
              <a:spLocks noChangeArrowheads="1"/>
            </p:cNvSpPr>
            <p:nvPr userDrawn="1"/>
          </p:nvSpPr>
          <p:spPr bwMode="auto">
            <a:xfrm>
              <a:off x="268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27" name="Oval 1039"/>
            <p:cNvSpPr>
              <a:spLocks noChangeArrowheads="1"/>
            </p:cNvSpPr>
            <p:nvPr userDrawn="1"/>
          </p:nvSpPr>
          <p:spPr bwMode="auto">
            <a:xfrm>
              <a:off x="274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28" name="Oval 1040"/>
            <p:cNvSpPr>
              <a:spLocks noChangeArrowheads="1"/>
            </p:cNvSpPr>
            <p:nvPr userDrawn="1"/>
          </p:nvSpPr>
          <p:spPr bwMode="auto">
            <a:xfrm>
              <a:off x="280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29" name="Oval 1041"/>
            <p:cNvSpPr>
              <a:spLocks noChangeArrowheads="1"/>
            </p:cNvSpPr>
            <p:nvPr userDrawn="1"/>
          </p:nvSpPr>
          <p:spPr bwMode="auto">
            <a:xfrm>
              <a:off x="286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30" name="Oval 1042"/>
            <p:cNvSpPr>
              <a:spLocks noChangeArrowheads="1"/>
            </p:cNvSpPr>
            <p:nvPr userDrawn="1"/>
          </p:nvSpPr>
          <p:spPr bwMode="auto">
            <a:xfrm>
              <a:off x="292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31" name="Oval 1043"/>
            <p:cNvSpPr>
              <a:spLocks noChangeArrowheads="1"/>
            </p:cNvSpPr>
            <p:nvPr userDrawn="1"/>
          </p:nvSpPr>
          <p:spPr bwMode="auto">
            <a:xfrm>
              <a:off x="299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32" name="Oval 1044"/>
            <p:cNvSpPr>
              <a:spLocks noChangeArrowheads="1"/>
            </p:cNvSpPr>
            <p:nvPr userDrawn="1"/>
          </p:nvSpPr>
          <p:spPr bwMode="auto">
            <a:xfrm>
              <a:off x="305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33" name="Oval 1045"/>
            <p:cNvSpPr>
              <a:spLocks noChangeArrowheads="1"/>
            </p:cNvSpPr>
            <p:nvPr userDrawn="1"/>
          </p:nvSpPr>
          <p:spPr bwMode="auto">
            <a:xfrm>
              <a:off x="311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34" name="Oval 1046"/>
            <p:cNvSpPr>
              <a:spLocks noChangeArrowheads="1"/>
            </p:cNvSpPr>
            <p:nvPr userDrawn="1"/>
          </p:nvSpPr>
          <p:spPr bwMode="auto">
            <a:xfrm>
              <a:off x="317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35" name="Oval 1047"/>
            <p:cNvSpPr>
              <a:spLocks noChangeArrowheads="1"/>
            </p:cNvSpPr>
            <p:nvPr userDrawn="1"/>
          </p:nvSpPr>
          <p:spPr bwMode="auto">
            <a:xfrm>
              <a:off x="323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36" name="Oval 1048"/>
            <p:cNvSpPr>
              <a:spLocks noChangeArrowheads="1"/>
            </p:cNvSpPr>
            <p:nvPr userDrawn="1"/>
          </p:nvSpPr>
          <p:spPr bwMode="auto">
            <a:xfrm>
              <a:off x="329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37" name="Oval 1049"/>
            <p:cNvSpPr>
              <a:spLocks noChangeArrowheads="1"/>
            </p:cNvSpPr>
            <p:nvPr userDrawn="1"/>
          </p:nvSpPr>
          <p:spPr bwMode="auto">
            <a:xfrm>
              <a:off x="335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38" name="Oval 1050"/>
            <p:cNvSpPr>
              <a:spLocks noChangeArrowheads="1"/>
            </p:cNvSpPr>
            <p:nvPr userDrawn="1"/>
          </p:nvSpPr>
          <p:spPr bwMode="auto">
            <a:xfrm>
              <a:off x="341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39" name="Oval 1051"/>
            <p:cNvSpPr>
              <a:spLocks noChangeArrowheads="1"/>
            </p:cNvSpPr>
            <p:nvPr userDrawn="1"/>
          </p:nvSpPr>
          <p:spPr bwMode="auto">
            <a:xfrm>
              <a:off x="347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40" name="Oval 1052"/>
            <p:cNvSpPr>
              <a:spLocks noChangeArrowheads="1"/>
            </p:cNvSpPr>
            <p:nvPr userDrawn="1"/>
          </p:nvSpPr>
          <p:spPr bwMode="auto">
            <a:xfrm>
              <a:off x="353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41" name="Oval 1053"/>
            <p:cNvSpPr>
              <a:spLocks noChangeArrowheads="1"/>
            </p:cNvSpPr>
            <p:nvPr userDrawn="1"/>
          </p:nvSpPr>
          <p:spPr bwMode="auto">
            <a:xfrm>
              <a:off x="360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42" name="Oval 1054"/>
            <p:cNvSpPr>
              <a:spLocks noChangeArrowheads="1"/>
            </p:cNvSpPr>
            <p:nvPr userDrawn="1"/>
          </p:nvSpPr>
          <p:spPr bwMode="auto">
            <a:xfrm>
              <a:off x="366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43" name="Oval 1055"/>
            <p:cNvSpPr>
              <a:spLocks noChangeArrowheads="1"/>
            </p:cNvSpPr>
            <p:nvPr userDrawn="1"/>
          </p:nvSpPr>
          <p:spPr bwMode="auto">
            <a:xfrm>
              <a:off x="372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44" name="Oval 1056"/>
            <p:cNvSpPr>
              <a:spLocks noChangeArrowheads="1"/>
            </p:cNvSpPr>
            <p:nvPr userDrawn="1"/>
          </p:nvSpPr>
          <p:spPr bwMode="auto">
            <a:xfrm>
              <a:off x="378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45" name="Oval 1057"/>
            <p:cNvSpPr>
              <a:spLocks noChangeArrowheads="1"/>
            </p:cNvSpPr>
            <p:nvPr userDrawn="1"/>
          </p:nvSpPr>
          <p:spPr bwMode="auto">
            <a:xfrm>
              <a:off x="384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46" name="Oval 1058"/>
            <p:cNvSpPr>
              <a:spLocks noChangeArrowheads="1"/>
            </p:cNvSpPr>
            <p:nvPr userDrawn="1"/>
          </p:nvSpPr>
          <p:spPr bwMode="auto">
            <a:xfrm>
              <a:off x="390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47" name="Oval 1059"/>
            <p:cNvSpPr>
              <a:spLocks noChangeArrowheads="1"/>
            </p:cNvSpPr>
            <p:nvPr userDrawn="1"/>
          </p:nvSpPr>
          <p:spPr bwMode="auto">
            <a:xfrm>
              <a:off x="396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48" name="Oval 1060"/>
            <p:cNvSpPr>
              <a:spLocks noChangeArrowheads="1"/>
            </p:cNvSpPr>
            <p:nvPr userDrawn="1"/>
          </p:nvSpPr>
          <p:spPr bwMode="auto">
            <a:xfrm>
              <a:off x="402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49" name="Oval 1061"/>
            <p:cNvSpPr>
              <a:spLocks noChangeArrowheads="1"/>
            </p:cNvSpPr>
            <p:nvPr userDrawn="1"/>
          </p:nvSpPr>
          <p:spPr bwMode="auto">
            <a:xfrm>
              <a:off x="408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50" name="Oval 1062"/>
            <p:cNvSpPr>
              <a:spLocks noChangeArrowheads="1"/>
            </p:cNvSpPr>
            <p:nvPr userDrawn="1"/>
          </p:nvSpPr>
          <p:spPr bwMode="auto">
            <a:xfrm>
              <a:off x="414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51" name="Oval 1063"/>
            <p:cNvSpPr>
              <a:spLocks noChangeArrowheads="1"/>
            </p:cNvSpPr>
            <p:nvPr userDrawn="1"/>
          </p:nvSpPr>
          <p:spPr bwMode="auto">
            <a:xfrm>
              <a:off x="421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52" name="Oval 1064"/>
            <p:cNvSpPr>
              <a:spLocks noChangeArrowheads="1"/>
            </p:cNvSpPr>
            <p:nvPr userDrawn="1"/>
          </p:nvSpPr>
          <p:spPr bwMode="auto">
            <a:xfrm>
              <a:off x="427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53" name="Oval 1065"/>
            <p:cNvSpPr>
              <a:spLocks noChangeArrowheads="1"/>
            </p:cNvSpPr>
            <p:nvPr userDrawn="1"/>
          </p:nvSpPr>
          <p:spPr bwMode="auto">
            <a:xfrm>
              <a:off x="433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54" name="Oval 1066"/>
            <p:cNvSpPr>
              <a:spLocks noChangeArrowheads="1"/>
            </p:cNvSpPr>
            <p:nvPr userDrawn="1"/>
          </p:nvSpPr>
          <p:spPr bwMode="auto">
            <a:xfrm>
              <a:off x="439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55" name="Oval 1067"/>
            <p:cNvSpPr>
              <a:spLocks noChangeArrowheads="1"/>
            </p:cNvSpPr>
            <p:nvPr userDrawn="1"/>
          </p:nvSpPr>
          <p:spPr bwMode="auto">
            <a:xfrm>
              <a:off x="445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56" name="Oval 1068"/>
            <p:cNvSpPr>
              <a:spLocks noChangeArrowheads="1"/>
            </p:cNvSpPr>
            <p:nvPr userDrawn="1"/>
          </p:nvSpPr>
          <p:spPr bwMode="auto">
            <a:xfrm>
              <a:off x="451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57" name="Oval 1069"/>
            <p:cNvSpPr>
              <a:spLocks noChangeArrowheads="1"/>
            </p:cNvSpPr>
            <p:nvPr userDrawn="1"/>
          </p:nvSpPr>
          <p:spPr bwMode="auto">
            <a:xfrm>
              <a:off x="457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58" name="Oval 1070"/>
            <p:cNvSpPr>
              <a:spLocks noChangeArrowheads="1"/>
            </p:cNvSpPr>
            <p:nvPr userDrawn="1"/>
          </p:nvSpPr>
          <p:spPr bwMode="auto">
            <a:xfrm>
              <a:off x="463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59" name="Oval 1071"/>
            <p:cNvSpPr>
              <a:spLocks noChangeArrowheads="1"/>
            </p:cNvSpPr>
            <p:nvPr userDrawn="1"/>
          </p:nvSpPr>
          <p:spPr bwMode="auto">
            <a:xfrm>
              <a:off x="469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60" name="Oval 1072"/>
            <p:cNvSpPr>
              <a:spLocks noChangeArrowheads="1"/>
            </p:cNvSpPr>
            <p:nvPr userDrawn="1"/>
          </p:nvSpPr>
          <p:spPr bwMode="auto">
            <a:xfrm>
              <a:off x="475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61" name="Oval 1073"/>
            <p:cNvSpPr>
              <a:spLocks noChangeArrowheads="1"/>
            </p:cNvSpPr>
            <p:nvPr userDrawn="1"/>
          </p:nvSpPr>
          <p:spPr bwMode="auto">
            <a:xfrm>
              <a:off x="482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62" name="Oval 1074"/>
            <p:cNvSpPr>
              <a:spLocks noChangeArrowheads="1"/>
            </p:cNvSpPr>
            <p:nvPr userDrawn="1"/>
          </p:nvSpPr>
          <p:spPr bwMode="auto">
            <a:xfrm>
              <a:off x="488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63" name="Oval 1075"/>
            <p:cNvSpPr>
              <a:spLocks noChangeArrowheads="1"/>
            </p:cNvSpPr>
            <p:nvPr userDrawn="1"/>
          </p:nvSpPr>
          <p:spPr bwMode="auto">
            <a:xfrm>
              <a:off x="494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64" name="Oval 1076"/>
            <p:cNvSpPr>
              <a:spLocks noChangeArrowheads="1"/>
            </p:cNvSpPr>
            <p:nvPr userDrawn="1"/>
          </p:nvSpPr>
          <p:spPr bwMode="auto">
            <a:xfrm>
              <a:off x="500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65" name="Oval 1077"/>
            <p:cNvSpPr>
              <a:spLocks noChangeArrowheads="1"/>
            </p:cNvSpPr>
            <p:nvPr userDrawn="1"/>
          </p:nvSpPr>
          <p:spPr bwMode="auto">
            <a:xfrm>
              <a:off x="506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66" name="Oval 1078"/>
            <p:cNvSpPr>
              <a:spLocks noChangeArrowheads="1"/>
            </p:cNvSpPr>
            <p:nvPr userDrawn="1"/>
          </p:nvSpPr>
          <p:spPr bwMode="auto">
            <a:xfrm>
              <a:off x="512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67" name="Oval 1079"/>
            <p:cNvSpPr>
              <a:spLocks noChangeArrowheads="1"/>
            </p:cNvSpPr>
            <p:nvPr userDrawn="1"/>
          </p:nvSpPr>
          <p:spPr bwMode="auto">
            <a:xfrm>
              <a:off x="518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68" name="Oval 1080"/>
            <p:cNvSpPr>
              <a:spLocks noChangeArrowheads="1"/>
            </p:cNvSpPr>
            <p:nvPr userDrawn="1"/>
          </p:nvSpPr>
          <p:spPr bwMode="auto">
            <a:xfrm>
              <a:off x="524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69" name="Oval 1081"/>
            <p:cNvSpPr>
              <a:spLocks noChangeArrowheads="1"/>
            </p:cNvSpPr>
            <p:nvPr userDrawn="1"/>
          </p:nvSpPr>
          <p:spPr bwMode="auto">
            <a:xfrm>
              <a:off x="530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70" name="Oval 1082"/>
            <p:cNvSpPr>
              <a:spLocks noChangeArrowheads="1"/>
            </p:cNvSpPr>
            <p:nvPr userDrawn="1"/>
          </p:nvSpPr>
          <p:spPr bwMode="auto">
            <a:xfrm>
              <a:off x="536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71" name="Oval 1083"/>
            <p:cNvSpPr>
              <a:spLocks noChangeArrowheads="1"/>
            </p:cNvSpPr>
            <p:nvPr userDrawn="1"/>
          </p:nvSpPr>
          <p:spPr bwMode="auto">
            <a:xfrm>
              <a:off x="543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grpSp>
      <p:grpSp>
        <p:nvGrpSpPr>
          <p:cNvPr id="3" name="Group 1084"/>
          <p:cNvGrpSpPr>
            <a:grpSpLocks/>
          </p:cNvGrpSpPr>
          <p:nvPr>
            <p:custDataLst>
              <p:tags r:id="rId7"/>
            </p:custDataLst>
          </p:nvPr>
        </p:nvGrpSpPr>
        <p:grpSpPr bwMode="auto">
          <a:xfrm>
            <a:off x="622301" y="3321050"/>
            <a:ext cx="10905067" cy="19050"/>
            <a:chOff x="290" y="806"/>
            <a:chExt cx="5152" cy="12"/>
          </a:xfrm>
        </p:grpSpPr>
        <p:sp>
          <p:nvSpPr>
            <p:cNvPr id="141373" name="Oval 1085"/>
            <p:cNvSpPr>
              <a:spLocks noChangeArrowheads="1"/>
            </p:cNvSpPr>
            <p:nvPr userDrawn="1"/>
          </p:nvSpPr>
          <p:spPr bwMode="auto">
            <a:xfrm>
              <a:off x="29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74" name="Oval 1086"/>
            <p:cNvSpPr>
              <a:spLocks noChangeArrowheads="1"/>
            </p:cNvSpPr>
            <p:nvPr userDrawn="1"/>
          </p:nvSpPr>
          <p:spPr bwMode="auto">
            <a:xfrm>
              <a:off x="35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75" name="Oval 1087"/>
            <p:cNvSpPr>
              <a:spLocks noChangeArrowheads="1"/>
            </p:cNvSpPr>
            <p:nvPr userDrawn="1"/>
          </p:nvSpPr>
          <p:spPr bwMode="auto">
            <a:xfrm>
              <a:off x="41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76" name="Oval 1088"/>
            <p:cNvSpPr>
              <a:spLocks noChangeArrowheads="1"/>
            </p:cNvSpPr>
            <p:nvPr userDrawn="1"/>
          </p:nvSpPr>
          <p:spPr bwMode="auto">
            <a:xfrm>
              <a:off x="47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77" name="Oval 1089"/>
            <p:cNvSpPr>
              <a:spLocks noChangeArrowheads="1"/>
            </p:cNvSpPr>
            <p:nvPr userDrawn="1"/>
          </p:nvSpPr>
          <p:spPr bwMode="auto">
            <a:xfrm>
              <a:off x="53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78" name="Oval 1090"/>
            <p:cNvSpPr>
              <a:spLocks noChangeArrowheads="1"/>
            </p:cNvSpPr>
            <p:nvPr userDrawn="1"/>
          </p:nvSpPr>
          <p:spPr bwMode="auto">
            <a:xfrm>
              <a:off x="60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79" name="Oval 1091"/>
            <p:cNvSpPr>
              <a:spLocks noChangeArrowheads="1"/>
            </p:cNvSpPr>
            <p:nvPr userDrawn="1"/>
          </p:nvSpPr>
          <p:spPr bwMode="auto">
            <a:xfrm>
              <a:off x="66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80" name="Oval 1092"/>
            <p:cNvSpPr>
              <a:spLocks noChangeArrowheads="1"/>
            </p:cNvSpPr>
            <p:nvPr userDrawn="1"/>
          </p:nvSpPr>
          <p:spPr bwMode="auto">
            <a:xfrm>
              <a:off x="72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81" name="Oval 1093"/>
            <p:cNvSpPr>
              <a:spLocks noChangeArrowheads="1"/>
            </p:cNvSpPr>
            <p:nvPr userDrawn="1"/>
          </p:nvSpPr>
          <p:spPr bwMode="auto">
            <a:xfrm>
              <a:off x="78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82" name="Oval 1094"/>
            <p:cNvSpPr>
              <a:spLocks noChangeArrowheads="1"/>
            </p:cNvSpPr>
            <p:nvPr userDrawn="1"/>
          </p:nvSpPr>
          <p:spPr bwMode="auto">
            <a:xfrm>
              <a:off x="84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83" name="Oval 1095"/>
            <p:cNvSpPr>
              <a:spLocks noChangeArrowheads="1"/>
            </p:cNvSpPr>
            <p:nvPr userDrawn="1"/>
          </p:nvSpPr>
          <p:spPr bwMode="auto">
            <a:xfrm>
              <a:off x="91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84" name="Oval 1096"/>
            <p:cNvSpPr>
              <a:spLocks noChangeArrowheads="1"/>
            </p:cNvSpPr>
            <p:nvPr userDrawn="1"/>
          </p:nvSpPr>
          <p:spPr bwMode="auto">
            <a:xfrm>
              <a:off x="97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85" name="Oval 1097"/>
            <p:cNvSpPr>
              <a:spLocks noChangeArrowheads="1"/>
            </p:cNvSpPr>
            <p:nvPr userDrawn="1"/>
          </p:nvSpPr>
          <p:spPr bwMode="auto">
            <a:xfrm>
              <a:off x="103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86" name="Oval 1098"/>
            <p:cNvSpPr>
              <a:spLocks noChangeArrowheads="1"/>
            </p:cNvSpPr>
            <p:nvPr userDrawn="1"/>
          </p:nvSpPr>
          <p:spPr bwMode="auto">
            <a:xfrm>
              <a:off x="109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87" name="Oval 1099"/>
            <p:cNvSpPr>
              <a:spLocks noChangeArrowheads="1"/>
            </p:cNvSpPr>
            <p:nvPr userDrawn="1"/>
          </p:nvSpPr>
          <p:spPr bwMode="auto">
            <a:xfrm>
              <a:off x="115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88" name="Oval 1100"/>
            <p:cNvSpPr>
              <a:spLocks noChangeArrowheads="1"/>
            </p:cNvSpPr>
            <p:nvPr userDrawn="1"/>
          </p:nvSpPr>
          <p:spPr bwMode="auto">
            <a:xfrm>
              <a:off x="122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89" name="Oval 1101"/>
            <p:cNvSpPr>
              <a:spLocks noChangeArrowheads="1"/>
            </p:cNvSpPr>
            <p:nvPr userDrawn="1"/>
          </p:nvSpPr>
          <p:spPr bwMode="auto">
            <a:xfrm>
              <a:off x="128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90" name="Oval 1102"/>
            <p:cNvSpPr>
              <a:spLocks noChangeArrowheads="1"/>
            </p:cNvSpPr>
            <p:nvPr userDrawn="1"/>
          </p:nvSpPr>
          <p:spPr bwMode="auto">
            <a:xfrm>
              <a:off x="134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91" name="Oval 1103"/>
            <p:cNvSpPr>
              <a:spLocks noChangeArrowheads="1"/>
            </p:cNvSpPr>
            <p:nvPr userDrawn="1"/>
          </p:nvSpPr>
          <p:spPr bwMode="auto">
            <a:xfrm>
              <a:off x="140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92" name="Oval 1104"/>
            <p:cNvSpPr>
              <a:spLocks noChangeArrowheads="1"/>
            </p:cNvSpPr>
            <p:nvPr userDrawn="1"/>
          </p:nvSpPr>
          <p:spPr bwMode="auto">
            <a:xfrm>
              <a:off x="146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93" name="Oval 1105"/>
            <p:cNvSpPr>
              <a:spLocks noChangeArrowheads="1"/>
            </p:cNvSpPr>
            <p:nvPr userDrawn="1"/>
          </p:nvSpPr>
          <p:spPr bwMode="auto">
            <a:xfrm>
              <a:off x="152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94" name="Oval 1106"/>
            <p:cNvSpPr>
              <a:spLocks noChangeArrowheads="1"/>
            </p:cNvSpPr>
            <p:nvPr userDrawn="1"/>
          </p:nvSpPr>
          <p:spPr bwMode="auto">
            <a:xfrm>
              <a:off x="158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95" name="Oval 1107"/>
            <p:cNvSpPr>
              <a:spLocks noChangeArrowheads="1"/>
            </p:cNvSpPr>
            <p:nvPr userDrawn="1"/>
          </p:nvSpPr>
          <p:spPr bwMode="auto">
            <a:xfrm>
              <a:off x="164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96" name="Oval 1108"/>
            <p:cNvSpPr>
              <a:spLocks noChangeArrowheads="1"/>
            </p:cNvSpPr>
            <p:nvPr userDrawn="1"/>
          </p:nvSpPr>
          <p:spPr bwMode="auto">
            <a:xfrm>
              <a:off x="170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97" name="Oval 1109"/>
            <p:cNvSpPr>
              <a:spLocks noChangeArrowheads="1"/>
            </p:cNvSpPr>
            <p:nvPr userDrawn="1"/>
          </p:nvSpPr>
          <p:spPr bwMode="auto">
            <a:xfrm>
              <a:off x="177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98" name="Oval 1110"/>
            <p:cNvSpPr>
              <a:spLocks noChangeArrowheads="1"/>
            </p:cNvSpPr>
            <p:nvPr userDrawn="1"/>
          </p:nvSpPr>
          <p:spPr bwMode="auto">
            <a:xfrm>
              <a:off x="183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399" name="Oval 1111"/>
            <p:cNvSpPr>
              <a:spLocks noChangeArrowheads="1"/>
            </p:cNvSpPr>
            <p:nvPr userDrawn="1"/>
          </p:nvSpPr>
          <p:spPr bwMode="auto">
            <a:xfrm>
              <a:off x="189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00" name="Oval 1112"/>
            <p:cNvSpPr>
              <a:spLocks noChangeArrowheads="1"/>
            </p:cNvSpPr>
            <p:nvPr userDrawn="1"/>
          </p:nvSpPr>
          <p:spPr bwMode="auto">
            <a:xfrm>
              <a:off x="195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01" name="Oval 1113"/>
            <p:cNvSpPr>
              <a:spLocks noChangeArrowheads="1"/>
            </p:cNvSpPr>
            <p:nvPr userDrawn="1"/>
          </p:nvSpPr>
          <p:spPr bwMode="auto">
            <a:xfrm>
              <a:off x="201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02" name="Oval 1114"/>
            <p:cNvSpPr>
              <a:spLocks noChangeArrowheads="1"/>
            </p:cNvSpPr>
            <p:nvPr userDrawn="1"/>
          </p:nvSpPr>
          <p:spPr bwMode="auto">
            <a:xfrm>
              <a:off x="207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03" name="Oval 1115"/>
            <p:cNvSpPr>
              <a:spLocks noChangeArrowheads="1"/>
            </p:cNvSpPr>
            <p:nvPr userDrawn="1"/>
          </p:nvSpPr>
          <p:spPr bwMode="auto">
            <a:xfrm>
              <a:off x="213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04" name="Oval 1116"/>
            <p:cNvSpPr>
              <a:spLocks noChangeArrowheads="1"/>
            </p:cNvSpPr>
            <p:nvPr userDrawn="1"/>
          </p:nvSpPr>
          <p:spPr bwMode="auto">
            <a:xfrm>
              <a:off x="219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05" name="Oval 1117"/>
            <p:cNvSpPr>
              <a:spLocks noChangeArrowheads="1"/>
            </p:cNvSpPr>
            <p:nvPr userDrawn="1"/>
          </p:nvSpPr>
          <p:spPr bwMode="auto">
            <a:xfrm>
              <a:off x="225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06" name="Oval 1118"/>
            <p:cNvSpPr>
              <a:spLocks noChangeArrowheads="1"/>
            </p:cNvSpPr>
            <p:nvPr userDrawn="1"/>
          </p:nvSpPr>
          <p:spPr bwMode="auto">
            <a:xfrm>
              <a:off x="231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07" name="Oval 1119"/>
            <p:cNvSpPr>
              <a:spLocks noChangeArrowheads="1"/>
            </p:cNvSpPr>
            <p:nvPr userDrawn="1"/>
          </p:nvSpPr>
          <p:spPr bwMode="auto">
            <a:xfrm>
              <a:off x="238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08" name="Oval 1120"/>
            <p:cNvSpPr>
              <a:spLocks noChangeArrowheads="1"/>
            </p:cNvSpPr>
            <p:nvPr userDrawn="1"/>
          </p:nvSpPr>
          <p:spPr bwMode="auto">
            <a:xfrm>
              <a:off x="244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09" name="Oval 1121"/>
            <p:cNvSpPr>
              <a:spLocks noChangeArrowheads="1"/>
            </p:cNvSpPr>
            <p:nvPr userDrawn="1"/>
          </p:nvSpPr>
          <p:spPr bwMode="auto">
            <a:xfrm>
              <a:off x="250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10" name="Oval 1122"/>
            <p:cNvSpPr>
              <a:spLocks noChangeArrowheads="1"/>
            </p:cNvSpPr>
            <p:nvPr userDrawn="1"/>
          </p:nvSpPr>
          <p:spPr bwMode="auto">
            <a:xfrm>
              <a:off x="256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11" name="Oval 1123"/>
            <p:cNvSpPr>
              <a:spLocks noChangeArrowheads="1"/>
            </p:cNvSpPr>
            <p:nvPr userDrawn="1"/>
          </p:nvSpPr>
          <p:spPr bwMode="auto">
            <a:xfrm>
              <a:off x="262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12" name="Oval 1124"/>
            <p:cNvSpPr>
              <a:spLocks noChangeArrowheads="1"/>
            </p:cNvSpPr>
            <p:nvPr userDrawn="1"/>
          </p:nvSpPr>
          <p:spPr bwMode="auto">
            <a:xfrm>
              <a:off x="268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13" name="Oval 1125"/>
            <p:cNvSpPr>
              <a:spLocks noChangeArrowheads="1"/>
            </p:cNvSpPr>
            <p:nvPr userDrawn="1"/>
          </p:nvSpPr>
          <p:spPr bwMode="auto">
            <a:xfrm>
              <a:off x="274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14" name="Oval 1126"/>
            <p:cNvSpPr>
              <a:spLocks noChangeArrowheads="1"/>
            </p:cNvSpPr>
            <p:nvPr userDrawn="1"/>
          </p:nvSpPr>
          <p:spPr bwMode="auto">
            <a:xfrm>
              <a:off x="280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15" name="Oval 1127"/>
            <p:cNvSpPr>
              <a:spLocks noChangeArrowheads="1"/>
            </p:cNvSpPr>
            <p:nvPr userDrawn="1"/>
          </p:nvSpPr>
          <p:spPr bwMode="auto">
            <a:xfrm>
              <a:off x="286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16" name="Oval 1128"/>
            <p:cNvSpPr>
              <a:spLocks noChangeArrowheads="1"/>
            </p:cNvSpPr>
            <p:nvPr userDrawn="1"/>
          </p:nvSpPr>
          <p:spPr bwMode="auto">
            <a:xfrm>
              <a:off x="292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17" name="Oval 1129"/>
            <p:cNvSpPr>
              <a:spLocks noChangeArrowheads="1"/>
            </p:cNvSpPr>
            <p:nvPr userDrawn="1"/>
          </p:nvSpPr>
          <p:spPr bwMode="auto">
            <a:xfrm>
              <a:off x="299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18" name="Oval 1130"/>
            <p:cNvSpPr>
              <a:spLocks noChangeArrowheads="1"/>
            </p:cNvSpPr>
            <p:nvPr userDrawn="1"/>
          </p:nvSpPr>
          <p:spPr bwMode="auto">
            <a:xfrm>
              <a:off x="305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19" name="Oval 1131"/>
            <p:cNvSpPr>
              <a:spLocks noChangeArrowheads="1"/>
            </p:cNvSpPr>
            <p:nvPr userDrawn="1"/>
          </p:nvSpPr>
          <p:spPr bwMode="auto">
            <a:xfrm>
              <a:off x="311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20" name="Oval 1132"/>
            <p:cNvSpPr>
              <a:spLocks noChangeArrowheads="1"/>
            </p:cNvSpPr>
            <p:nvPr userDrawn="1"/>
          </p:nvSpPr>
          <p:spPr bwMode="auto">
            <a:xfrm>
              <a:off x="317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21" name="Oval 1133"/>
            <p:cNvSpPr>
              <a:spLocks noChangeArrowheads="1"/>
            </p:cNvSpPr>
            <p:nvPr userDrawn="1"/>
          </p:nvSpPr>
          <p:spPr bwMode="auto">
            <a:xfrm>
              <a:off x="323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22" name="Oval 1134"/>
            <p:cNvSpPr>
              <a:spLocks noChangeArrowheads="1"/>
            </p:cNvSpPr>
            <p:nvPr userDrawn="1"/>
          </p:nvSpPr>
          <p:spPr bwMode="auto">
            <a:xfrm>
              <a:off x="329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23" name="Oval 1135"/>
            <p:cNvSpPr>
              <a:spLocks noChangeArrowheads="1"/>
            </p:cNvSpPr>
            <p:nvPr userDrawn="1"/>
          </p:nvSpPr>
          <p:spPr bwMode="auto">
            <a:xfrm>
              <a:off x="335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24" name="Oval 1136"/>
            <p:cNvSpPr>
              <a:spLocks noChangeArrowheads="1"/>
            </p:cNvSpPr>
            <p:nvPr userDrawn="1"/>
          </p:nvSpPr>
          <p:spPr bwMode="auto">
            <a:xfrm>
              <a:off x="341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25" name="Oval 1137"/>
            <p:cNvSpPr>
              <a:spLocks noChangeArrowheads="1"/>
            </p:cNvSpPr>
            <p:nvPr userDrawn="1"/>
          </p:nvSpPr>
          <p:spPr bwMode="auto">
            <a:xfrm>
              <a:off x="347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26" name="Oval 1138"/>
            <p:cNvSpPr>
              <a:spLocks noChangeArrowheads="1"/>
            </p:cNvSpPr>
            <p:nvPr userDrawn="1"/>
          </p:nvSpPr>
          <p:spPr bwMode="auto">
            <a:xfrm>
              <a:off x="353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27" name="Oval 1139"/>
            <p:cNvSpPr>
              <a:spLocks noChangeArrowheads="1"/>
            </p:cNvSpPr>
            <p:nvPr userDrawn="1"/>
          </p:nvSpPr>
          <p:spPr bwMode="auto">
            <a:xfrm>
              <a:off x="360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28" name="Oval 1140"/>
            <p:cNvSpPr>
              <a:spLocks noChangeArrowheads="1"/>
            </p:cNvSpPr>
            <p:nvPr userDrawn="1"/>
          </p:nvSpPr>
          <p:spPr bwMode="auto">
            <a:xfrm>
              <a:off x="366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29" name="Oval 1141"/>
            <p:cNvSpPr>
              <a:spLocks noChangeArrowheads="1"/>
            </p:cNvSpPr>
            <p:nvPr userDrawn="1"/>
          </p:nvSpPr>
          <p:spPr bwMode="auto">
            <a:xfrm>
              <a:off x="372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30" name="Oval 1142"/>
            <p:cNvSpPr>
              <a:spLocks noChangeArrowheads="1"/>
            </p:cNvSpPr>
            <p:nvPr userDrawn="1"/>
          </p:nvSpPr>
          <p:spPr bwMode="auto">
            <a:xfrm>
              <a:off x="378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31" name="Oval 1143"/>
            <p:cNvSpPr>
              <a:spLocks noChangeArrowheads="1"/>
            </p:cNvSpPr>
            <p:nvPr userDrawn="1"/>
          </p:nvSpPr>
          <p:spPr bwMode="auto">
            <a:xfrm>
              <a:off x="384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32" name="Oval 1144"/>
            <p:cNvSpPr>
              <a:spLocks noChangeArrowheads="1"/>
            </p:cNvSpPr>
            <p:nvPr userDrawn="1"/>
          </p:nvSpPr>
          <p:spPr bwMode="auto">
            <a:xfrm>
              <a:off x="390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33" name="Oval 1145"/>
            <p:cNvSpPr>
              <a:spLocks noChangeArrowheads="1"/>
            </p:cNvSpPr>
            <p:nvPr userDrawn="1"/>
          </p:nvSpPr>
          <p:spPr bwMode="auto">
            <a:xfrm>
              <a:off x="396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34" name="Oval 1146"/>
            <p:cNvSpPr>
              <a:spLocks noChangeArrowheads="1"/>
            </p:cNvSpPr>
            <p:nvPr userDrawn="1"/>
          </p:nvSpPr>
          <p:spPr bwMode="auto">
            <a:xfrm>
              <a:off x="402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35" name="Oval 1147"/>
            <p:cNvSpPr>
              <a:spLocks noChangeArrowheads="1"/>
            </p:cNvSpPr>
            <p:nvPr userDrawn="1"/>
          </p:nvSpPr>
          <p:spPr bwMode="auto">
            <a:xfrm>
              <a:off x="408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36" name="Oval 1148"/>
            <p:cNvSpPr>
              <a:spLocks noChangeArrowheads="1"/>
            </p:cNvSpPr>
            <p:nvPr userDrawn="1"/>
          </p:nvSpPr>
          <p:spPr bwMode="auto">
            <a:xfrm>
              <a:off x="414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37" name="Oval 1149"/>
            <p:cNvSpPr>
              <a:spLocks noChangeArrowheads="1"/>
            </p:cNvSpPr>
            <p:nvPr userDrawn="1"/>
          </p:nvSpPr>
          <p:spPr bwMode="auto">
            <a:xfrm>
              <a:off x="421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38" name="Oval 1150"/>
            <p:cNvSpPr>
              <a:spLocks noChangeArrowheads="1"/>
            </p:cNvSpPr>
            <p:nvPr userDrawn="1"/>
          </p:nvSpPr>
          <p:spPr bwMode="auto">
            <a:xfrm>
              <a:off x="427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39" name="Oval 1151"/>
            <p:cNvSpPr>
              <a:spLocks noChangeArrowheads="1"/>
            </p:cNvSpPr>
            <p:nvPr userDrawn="1"/>
          </p:nvSpPr>
          <p:spPr bwMode="auto">
            <a:xfrm>
              <a:off x="433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40" name="Oval 1152"/>
            <p:cNvSpPr>
              <a:spLocks noChangeArrowheads="1"/>
            </p:cNvSpPr>
            <p:nvPr userDrawn="1"/>
          </p:nvSpPr>
          <p:spPr bwMode="auto">
            <a:xfrm>
              <a:off x="439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41" name="Oval 1153"/>
            <p:cNvSpPr>
              <a:spLocks noChangeArrowheads="1"/>
            </p:cNvSpPr>
            <p:nvPr userDrawn="1"/>
          </p:nvSpPr>
          <p:spPr bwMode="auto">
            <a:xfrm>
              <a:off x="445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42" name="Oval 1154"/>
            <p:cNvSpPr>
              <a:spLocks noChangeArrowheads="1"/>
            </p:cNvSpPr>
            <p:nvPr userDrawn="1"/>
          </p:nvSpPr>
          <p:spPr bwMode="auto">
            <a:xfrm>
              <a:off x="451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43" name="Oval 1155"/>
            <p:cNvSpPr>
              <a:spLocks noChangeArrowheads="1"/>
            </p:cNvSpPr>
            <p:nvPr userDrawn="1"/>
          </p:nvSpPr>
          <p:spPr bwMode="auto">
            <a:xfrm>
              <a:off x="457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44" name="Oval 1156"/>
            <p:cNvSpPr>
              <a:spLocks noChangeArrowheads="1"/>
            </p:cNvSpPr>
            <p:nvPr userDrawn="1"/>
          </p:nvSpPr>
          <p:spPr bwMode="auto">
            <a:xfrm>
              <a:off x="463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45" name="Oval 1157"/>
            <p:cNvSpPr>
              <a:spLocks noChangeArrowheads="1"/>
            </p:cNvSpPr>
            <p:nvPr userDrawn="1"/>
          </p:nvSpPr>
          <p:spPr bwMode="auto">
            <a:xfrm>
              <a:off x="469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46" name="Oval 1158"/>
            <p:cNvSpPr>
              <a:spLocks noChangeArrowheads="1"/>
            </p:cNvSpPr>
            <p:nvPr userDrawn="1"/>
          </p:nvSpPr>
          <p:spPr bwMode="auto">
            <a:xfrm>
              <a:off x="475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47" name="Oval 1159"/>
            <p:cNvSpPr>
              <a:spLocks noChangeArrowheads="1"/>
            </p:cNvSpPr>
            <p:nvPr userDrawn="1"/>
          </p:nvSpPr>
          <p:spPr bwMode="auto">
            <a:xfrm>
              <a:off x="482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48" name="Oval 1160"/>
            <p:cNvSpPr>
              <a:spLocks noChangeArrowheads="1"/>
            </p:cNvSpPr>
            <p:nvPr userDrawn="1"/>
          </p:nvSpPr>
          <p:spPr bwMode="auto">
            <a:xfrm>
              <a:off x="488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49" name="Oval 1161"/>
            <p:cNvSpPr>
              <a:spLocks noChangeArrowheads="1"/>
            </p:cNvSpPr>
            <p:nvPr userDrawn="1"/>
          </p:nvSpPr>
          <p:spPr bwMode="auto">
            <a:xfrm>
              <a:off x="494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50" name="Oval 1162"/>
            <p:cNvSpPr>
              <a:spLocks noChangeArrowheads="1"/>
            </p:cNvSpPr>
            <p:nvPr userDrawn="1"/>
          </p:nvSpPr>
          <p:spPr bwMode="auto">
            <a:xfrm>
              <a:off x="500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51" name="Oval 1163"/>
            <p:cNvSpPr>
              <a:spLocks noChangeArrowheads="1"/>
            </p:cNvSpPr>
            <p:nvPr userDrawn="1"/>
          </p:nvSpPr>
          <p:spPr bwMode="auto">
            <a:xfrm>
              <a:off x="506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52" name="Oval 1164"/>
            <p:cNvSpPr>
              <a:spLocks noChangeArrowheads="1"/>
            </p:cNvSpPr>
            <p:nvPr userDrawn="1"/>
          </p:nvSpPr>
          <p:spPr bwMode="auto">
            <a:xfrm>
              <a:off x="512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53" name="Oval 1165"/>
            <p:cNvSpPr>
              <a:spLocks noChangeArrowheads="1"/>
            </p:cNvSpPr>
            <p:nvPr userDrawn="1"/>
          </p:nvSpPr>
          <p:spPr bwMode="auto">
            <a:xfrm>
              <a:off x="518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54" name="Oval 1166"/>
            <p:cNvSpPr>
              <a:spLocks noChangeArrowheads="1"/>
            </p:cNvSpPr>
            <p:nvPr userDrawn="1"/>
          </p:nvSpPr>
          <p:spPr bwMode="auto">
            <a:xfrm>
              <a:off x="524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55" name="Oval 1167"/>
            <p:cNvSpPr>
              <a:spLocks noChangeArrowheads="1"/>
            </p:cNvSpPr>
            <p:nvPr userDrawn="1"/>
          </p:nvSpPr>
          <p:spPr bwMode="auto">
            <a:xfrm>
              <a:off x="530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56" name="Oval 1168"/>
            <p:cNvSpPr>
              <a:spLocks noChangeArrowheads="1"/>
            </p:cNvSpPr>
            <p:nvPr userDrawn="1"/>
          </p:nvSpPr>
          <p:spPr bwMode="auto">
            <a:xfrm>
              <a:off x="536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41457" name="Oval 1169"/>
            <p:cNvSpPr>
              <a:spLocks noChangeArrowheads="1"/>
            </p:cNvSpPr>
            <p:nvPr userDrawn="1"/>
          </p:nvSpPr>
          <p:spPr bwMode="auto">
            <a:xfrm>
              <a:off x="543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grpSp>
      <p:sp>
        <p:nvSpPr>
          <p:cNvPr id="2861" name="Text Box 813"/>
          <p:cNvSpPr txBox="1">
            <a:spLocks noChangeArrowheads="1"/>
          </p:cNvSpPr>
          <p:nvPr>
            <p:custDataLst>
              <p:tags r:id="rId8"/>
            </p:custDataLst>
          </p:nvPr>
        </p:nvSpPr>
        <p:spPr bwMode="auto">
          <a:xfrm>
            <a:off x="4872570" y="4511681"/>
            <a:ext cx="1880643" cy="769441"/>
          </a:xfrm>
          <a:prstGeom prst="rect">
            <a:avLst/>
          </a:prstGeom>
          <a:noFill/>
          <a:ln w="9525">
            <a:noFill/>
            <a:miter lim="800000"/>
            <a:headEnd type="none" w="sm" len="sm"/>
            <a:tailEnd type="none" w="sm" len="sm"/>
          </a:ln>
          <a:effectLst/>
        </p:spPr>
        <p:txBody>
          <a:bodyPr wrap="none">
            <a:spAutoFit/>
          </a:bodyPr>
          <a:lstStyle/>
          <a:p>
            <a:r>
              <a:rPr lang="fr-CA" sz="4400" b="0" dirty="0">
                <a:solidFill>
                  <a:srgbClr val="FFFFFF"/>
                </a:solidFill>
                <a:latin typeface="Arial" charset="0"/>
              </a:rPr>
              <a:t>personnes</a:t>
            </a:r>
          </a:p>
        </p:txBody>
      </p:sp>
      <p:graphicFrame>
        <p:nvGraphicFramePr>
          <p:cNvPr id="2821" name="Rectangle 773" hidden="1"/>
          <p:cNvGraphicFramePr>
            <a:graphicFrameLocks/>
          </p:cNvGraphicFramePr>
          <p:nvPr>
            <p:custDataLst>
              <p:tags r:id="rId9"/>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1667" name="think-cell Slide" r:id="rId12" imgW="0" imgH="0" progId="">
                  <p:embed/>
                </p:oleObj>
              </mc:Choice>
              <mc:Fallback>
                <p:oleObj name="think-cell Slide" r:id="rId12" imgW="0" imgH="0" progId="">
                  <p:embed/>
                  <p:pic>
                    <p:nvPicPr>
                      <p:cNvPr id="0" name="AutoShape 32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Lst>
                    </p:spPr>
                  </p:pic>
                </p:oleObj>
              </mc:Fallback>
            </mc:AlternateContent>
          </a:graphicData>
        </a:graphic>
      </p:graphicFrame>
      <p:pic>
        <p:nvPicPr>
          <p:cNvPr id="141458" name="Picture 1170"/>
          <p:cNvPicPr>
            <a:picLocks noChangeAspect="1" noChangeArrowheads="1"/>
          </p:cNvPicPr>
          <p:nvPr userDrawn="1"/>
        </p:nvPicPr>
        <p:blipFill>
          <a:blip r:embed="rId13" cstate="screen">
            <a:extLst>
              <a:ext uri="{28A0092B-C50C-407E-A947-70E740481C1C}">
                <a14:useLocalDpi xmlns:a14="http://schemas.microsoft.com/office/drawing/2010/main"/>
              </a:ext>
            </a:extLst>
          </a:blip>
          <a:srcRect l="11984" r="11996"/>
          <a:stretch>
            <a:fillRect/>
          </a:stretch>
        </p:blipFill>
        <p:spPr bwMode="auto">
          <a:xfrm>
            <a:off x="0" y="3663950"/>
            <a:ext cx="12192000" cy="2465388"/>
          </a:xfrm>
          <a:prstGeom prst="rect">
            <a:avLst/>
          </a:prstGeom>
          <a:noFill/>
          <a:ln w="9525" algn="ctr">
            <a:noFill/>
            <a:miter lim="800000"/>
            <a:headEnd type="none" w="sm" len="sm"/>
            <a:tailEnd type="none" w="sm" len="sm"/>
          </a:ln>
          <a:effectLst/>
        </p:spPr>
      </p:pic>
    </p:spTree>
    <p:extLst>
      <p:ext uri="{BB962C8B-B14F-4D97-AF65-F5344CB8AC3E}">
        <p14:creationId xmlns:p14="http://schemas.microsoft.com/office/powerpoint/2010/main" val="187275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E746A4B-2390-4FE3-9EAC-891E46707B3F}"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E746A4B-2390-4FE3-9EAC-891E46707B3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38328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a:cs typeface="Helvetica"/>
              </a:defRPr>
            </a:lvl1pPr>
          </a:lstStyle>
          <a:p>
            <a:r>
              <a:rPr lang="en-US"/>
              <a:t>Click to edit Master title style</a:t>
            </a:r>
          </a:p>
        </p:txBody>
      </p:sp>
      <p:sp>
        <p:nvSpPr>
          <p:cNvPr id="3" name="Content Placeholder 2"/>
          <p:cNvSpPr>
            <a:spLocks noGrp="1"/>
          </p:cNvSpPr>
          <p:nvPr>
            <p:ph sz="half" idx="1"/>
          </p:nvPr>
        </p:nvSpPr>
        <p:spPr>
          <a:xfrm>
            <a:off x="609605" y="1436688"/>
            <a:ext cx="5380567" cy="4729162"/>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71" y="1436688"/>
            <a:ext cx="5380567" cy="4729162"/>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Helvetica"/>
                <a:cs typeface="Helvetica"/>
              </a:defRPr>
            </a:lvl1pPr>
          </a:lstStyle>
          <a:p>
            <a:fld id="{2EDBA77C-3BFA-4881-985B-B337F7E2657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43217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2D80041-4BAB-4F1A-BAF3-9C4D9B45FC4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369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title"/>
          </p:nvPr>
        </p:nvSpPr>
        <p:spPr bwMode="auto">
          <a:xfrm>
            <a:off x="719669" y="379416"/>
            <a:ext cx="10850033" cy="64928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5" name="Rectangle 10"/>
          <p:cNvSpPr>
            <a:spLocks noGrp="1" noChangeArrowheads="1"/>
          </p:cNvSpPr>
          <p:nvPr>
            <p:ph type="dt" sz="half" idx="10"/>
          </p:nvPr>
        </p:nvSpPr>
        <p:spPr>
          <a:xfrm>
            <a:off x="603253" y="6542088"/>
            <a:ext cx="2849033" cy="201612"/>
          </a:xfrm>
          <a:prstGeom prst="rect">
            <a:avLst/>
          </a:prstGeom>
          <a:ln/>
        </p:spPr>
        <p:txBody>
          <a:bodyPr/>
          <a:lstStyle>
            <a:lvl1pPr>
              <a:defRPr/>
            </a:lvl1pPr>
          </a:lstStyle>
          <a:p>
            <a:pPr>
              <a:defRPr/>
            </a:pPr>
            <a:fld id="{52650325-735A-473A-BA95-2FED4A867F5E}" type="slidenum">
              <a:rPr lang="en-US" sz="1200" b="1" smtClean="0">
                <a:solidFill>
                  <a:srgbClr val="000000"/>
                </a:solidFill>
              </a:rPr>
              <a:pPr>
                <a:defRPr/>
              </a:pPr>
              <a:t>‹#›</a:t>
            </a:fld>
            <a:endParaRPr lang="en-US" sz="1200" b="1" dirty="0">
              <a:solidFill>
                <a:srgbClr val="000000"/>
              </a:solidFill>
            </a:endParaRPr>
          </a:p>
        </p:txBody>
      </p:sp>
    </p:spTree>
    <p:extLst>
      <p:ext uri="{BB962C8B-B14F-4D97-AF65-F5344CB8AC3E}">
        <p14:creationId xmlns:p14="http://schemas.microsoft.com/office/powerpoint/2010/main" val="2332471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2" y="1436688"/>
            <a:ext cx="5380567" cy="4729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3369" y="1436688"/>
            <a:ext cx="5380567" cy="4729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title"/>
          </p:nvPr>
        </p:nvSpPr>
        <p:spPr bwMode="auto">
          <a:xfrm>
            <a:off x="719669" y="379416"/>
            <a:ext cx="10850033" cy="64928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76859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248358" y="1388533"/>
            <a:ext cx="11334044" cy="473763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3253" y="6542088"/>
            <a:ext cx="2849033" cy="201612"/>
          </a:xfrm>
          <a:prstGeom prst="rect">
            <a:avLst/>
          </a:prstGeom>
        </p:spPr>
        <p:txBody>
          <a:bodyPr/>
          <a:lstStyle>
            <a:lvl1pPr eaLnBrk="1" hangingPunct="1">
              <a:defRPr>
                <a:solidFill>
                  <a:srgbClr val="000000"/>
                </a:solidFill>
              </a:defRPr>
            </a:lvl1pPr>
          </a:lstStyle>
          <a:p>
            <a:pPr>
              <a:defRPr/>
            </a:pPr>
            <a:endParaRPr lang="en-US" sz="1200" b="1" dirty="0"/>
          </a:p>
        </p:txBody>
      </p:sp>
    </p:spTree>
    <p:extLst>
      <p:ext uri="{BB962C8B-B14F-4D97-AF65-F5344CB8AC3E}">
        <p14:creationId xmlns:p14="http://schemas.microsoft.com/office/powerpoint/2010/main" val="3795970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ECEEF1"/>
        </a:solidFill>
        <a:effectLst/>
      </p:bgPr>
    </p:bg>
    <p:spTree>
      <p:nvGrpSpPr>
        <p:cNvPr id="1" name=""/>
        <p:cNvGrpSpPr/>
        <p:nvPr/>
      </p:nvGrpSpPr>
      <p:grpSpPr>
        <a:xfrm>
          <a:off x="0" y="0"/>
          <a:ext cx="0" cy="0"/>
          <a:chOff x="0" y="0"/>
          <a:chExt cx="0" cy="0"/>
        </a:xfrm>
      </p:grpSpPr>
      <p:pic>
        <p:nvPicPr>
          <p:cNvPr id="6" name="Picture 5" descr="Badges-01.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 y="7"/>
            <a:ext cx="12224520" cy="6874503"/>
          </a:xfrm>
          <a:prstGeom prst="rect">
            <a:avLst/>
          </a:prstGeom>
        </p:spPr>
      </p:pic>
      <p:sp>
        <p:nvSpPr>
          <p:cNvPr id="12" name="Text Placeholder 5"/>
          <p:cNvSpPr>
            <a:spLocks noGrp="1"/>
          </p:cNvSpPr>
          <p:nvPr>
            <p:ph type="body" sz="quarter" idx="12" hasCustomPrompt="1"/>
          </p:nvPr>
        </p:nvSpPr>
        <p:spPr>
          <a:xfrm>
            <a:off x="1438925" y="5014015"/>
            <a:ext cx="7085019" cy="1176193"/>
          </a:xfrm>
          <a:prstGeom prst="rect">
            <a:avLst/>
          </a:prstGeom>
        </p:spPr>
        <p:txBody>
          <a:bodyPr anchor="t" anchorCtr="0">
            <a:noAutofit/>
          </a:bodyPr>
          <a:lstStyle>
            <a:lvl1pPr marL="0" indent="0">
              <a:buFontTx/>
              <a:buNone/>
              <a:defRPr sz="1724" b="0" i="0" cap="none" spc="-23">
                <a:solidFill>
                  <a:schemeClr val="bg1"/>
                </a:solidFill>
                <a:latin typeface="+mn-lt"/>
                <a:cs typeface="Avenir Next Demi Bold"/>
              </a:defRPr>
            </a:lvl1pPr>
            <a:lvl2pPr marL="342619" indent="0">
              <a:buFontTx/>
              <a:buNone/>
              <a:defRPr sz="1125">
                <a:solidFill>
                  <a:schemeClr val="bg1"/>
                </a:solidFill>
              </a:defRPr>
            </a:lvl2pPr>
            <a:lvl3pPr marL="685239" indent="0">
              <a:buFontTx/>
              <a:buNone/>
              <a:defRPr sz="1125">
                <a:solidFill>
                  <a:schemeClr val="bg1"/>
                </a:solidFill>
              </a:defRPr>
            </a:lvl3pPr>
            <a:lvl4pPr marL="1027857" indent="0">
              <a:buFontTx/>
              <a:buNone/>
              <a:defRPr sz="1125">
                <a:solidFill>
                  <a:schemeClr val="bg1"/>
                </a:solidFill>
              </a:defRPr>
            </a:lvl4pPr>
            <a:lvl5pPr marL="1370475" indent="0">
              <a:buFontTx/>
              <a:buNone/>
              <a:defRPr sz="1125">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1438925" y="4430582"/>
            <a:ext cx="7085019" cy="335107"/>
          </a:xfrm>
          <a:prstGeom prst="rect">
            <a:avLst/>
          </a:prstGeom>
        </p:spPr>
        <p:txBody>
          <a:bodyPr lIns="91416" tIns="45707" rIns="91416" bIns="45707" anchor="t" anchorCtr="0">
            <a:noAutofit/>
          </a:bodyPr>
          <a:lstStyle>
            <a:lvl1pPr>
              <a:defRPr sz="1200" spc="-23">
                <a:solidFill>
                  <a:schemeClr val="bg1"/>
                </a:solidFill>
                <a:latin typeface="+mn-lt"/>
              </a:defRPr>
            </a:lvl1pPr>
          </a:lstStyle>
          <a:p>
            <a:pPr>
              <a:defRPr/>
            </a:pPr>
            <a:fld id="{CDA60E9E-1D67-4950-9541-A0D61CAF9B9C}" type="slidenum">
              <a:rPr lang="en-US" smtClean="0"/>
              <a:pPr>
                <a:defRPr/>
              </a:pPr>
              <a:t>‹#›</a:t>
            </a:fld>
            <a:endParaRPr lang="en-US" dirty="0"/>
          </a:p>
        </p:txBody>
      </p:sp>
      <p:sp>
        <p:nvSpPr>
          <p:cNvPr id="19" name="Title 18"/>
          <p:cNvSpPr>
            <a:spLocks noGrp="1"/>
          </p:cNvSpPr>
          <p:nvPr>
            <p:ph type="title" hasCustomPrompt="1"/>
          </p:nvPr>
        </p:nvSpPr>
        <p:spPr>
          <a:xfrm>
            <a:off x="1437348" y="1979097"/>
            <a:ext cx="7086600" cy="2437245"/>
          </a:xfrm>
          <a:prstGeom prst="rect">
            <a:avLst/>
          </a:prstGeom>
        </p:spPr>
        <p:txBody>
          <a:bodyPr wrap="square" anchor="b" anchorCtr="0">
            <a:noAutofit/>
          </a:bodyPr>
          <a:lstStyle>
            <a:lvl1pPr>
              <a:lnSpc>
                <a:spcPct val="95000"/>
              </a:lnSpc>
              <a:defRPr sz="3749" b="1" i="0" cap="none" spc="-23" baseline="0">
                <a:solidFill>
                  <a:schemeClr val="bg1"/>
                </a:solidFill>
                <a:latin typeface="+mj-lt"/>
              </a:defRPr>
            </a:lvl1pPr>
          </a:lstStyle>
          <a:p>
            <a:r>
              <a:rPr lang="en-US" dirty="0"/>
              <a:t>Click to add a title</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58707" y="382227"/>
            <a:ext cx="2746528" cy="872289"/>
          </a:xfrm>
          <a:prstGeom prst="rect">
            <a:avLst/>
          </a:prstGeom>
        </p:spPr>
      </p:pic>
    </p:spTree>
    <p:extLst>
      <p:ext uri="{BB962C8B-B14F-4D97-AF65-F5344CB8AC3E}">
        <p14:creationId xmlns:p14="http://schemas.microsoft.com/office/powerpoint/2010/main" val="523574969"/>
      </p:ext>
    </p:extLst>
  </p:cSld>
  <p:clrMapOvr>
    <a:overrideClrMapping bg1="lt1" tx1="dk1" bg2="lt2" tx2="dk2" accent1="accent1" accent2="accent2" accent3="accent3" accent4="accent4" accent5="accent5" accent6="accent6" hlink="hlink" folHlink="folHlink"/>
  </p:clrMapOvr>
  <p:transition spd="slow">
    <p:wipe dir="r"/>
  </p:transition>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rgbClr val="ECEEF1"/>
        </a:solidFill>
        <a:effectLst/>
      </p:bgPr>
    </p:bg>
    <p:spTree>
      <p:nvGrpSpPr>
        <p:cNvPr id="1" name=""/>
        <p:cNvGrpSpPr/>
        <p:nvPr/>
      </p:nvGrpSpPr>
      <p:grpSpPr>
        <a:xfrm>
          <a:off x="0" y="0"/>
          <a:ext cx="0" cy="0"/>
          <a:chOff x="0" y="0"/>
          <a:chExt cx="0" cy="0"/>
        </a:xfrm>
      </p:grpSpPr>
      <p:pic>
        <p:nvPicPr>
          <p:cNvPr id="11" name="Picture 10" descr="Badges-02.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 y="7"/>
            <a:ext cx="12224520" cy="6874503"/>
          </a:xfrm>
          <a:prstGeom prst="rect">
            <a:avLst/>
          </a:prstGeom>
        </p:spPr>
      </p:pic>
      <p:sp>
        <p:nvSpPr>
          <p:cNvPr id="7" name="Text Placeholder 5"/>
          <p:cNvSpPr>
            <a:spLocks noGrp="1"/>
          </p:cNvSpPr>
          <p:nvPr>
            <p:ph type="body" sz="quarter" idx="12" hasCustomPrompt="1"/>
          </p:nvPr>
        </p:nvSpPr>
        <p:spPr>
          <a:xfrm>
            <a:off x="1438925" y="5014015"/>
            <a:ext cx="7085019" cy="1176193"/>
          </a:xfrm>
          <a:prstGeom prst="rect">
            <a:avLst/>
          </a:prstGeom>
        </p:spPr>
        <p:txBody>
          <a:bodyPr anchor="t" anchorCtr="0">
            <a:noAutofit/>
          </a:bodyPr>
          <a:lstStyle>
            <a:lvl1pPr marL="0" indent="0">
              <a:buFontTx/>
              <a:buNone/>
              <a:defRPr sz="1724" b="0" i="0" cap="none" spc="-23">
                <a:solidFill>
                  <a:schemeClr val="bg1"/>
                </a:solidFill>
                <a:latin typeface="+mn-lt"/>
                <a:cs typeface="Avenir Next Demi Bold"/>
              </a:defRPr>
            </a:lvl1pPr>
            <a:lvl2pPr marL="342619" indent="0">
              <a:buFontTx/>
              <a:buNone/>
              <a:defRPr sz="1125">
                <a:solidFill>
                  <a:schemeClr val="bg1"/>
                </a:solidFill>
              </a:defRPr>
            </a:lvl2pPr>
            <a:lvl3pPr marL="685239" indent="0">
              <a:buFontTx/>
              <a:buNone/>
              <a:defRPr sz="1125">
                <a:solidFill>
                  <a:schemeClr val="bg1"/>
                </a:solidFill>
              </a:defRPr>
            </a:lvl3pPr>
            <a:lvl4pPr marL="1027857" indent="0">
              <a:buFontTx/>
              <a:buNone/>
              <a:defRPr sz="1125">
                <a:solidFill>
                  <a:schemeClr val="bg1"/>
                </a:solidFill>
              </a:defRPr>
            </a:lvl4pPr>
            <a:lvl5pPr marL="1370475" indent="0">
              <a:buFontTx/>
              <a:buNone/>
              <a:defRPr sz="1125">
                <a:solidFill>
                  <a:schemeClr val="bg1"/>
                </a:solidFill>
              </a:defRPr>
            </a:lvl5pPr>
          </a:lstStyle>
          <a:p>
            <a:pPr lvl="0"/>
            <a:r>
              <a:rPr lang="en-US" dirty="0"/>
              <a:t>Click to add an author</a:t>
            </a:r>
          </a:p>
        </p:txBody>
      </p:sp>
      <p:sp>
        <p:nvSpPr>
          <p:cNvPr id="9" name="Date Placeholder 7"/>
          <p:cNvSpPr>
            <a:spLocks noGrp="1"/>
          </p:cNvSpPr>
          <p:nvPr>
            <p:ph type="dt" sz="half" idx="19"/>
          </p:nvPr>
        </p:nvSpPr>
        <p:spPr>
          <a:xfrm>
            <a:off x="1438925" y="4430582"/>
            <a:ext cx="7085019" cy="335107"/>
          </a:xfrm>
          <a:prstGeom prst="rect">
            <a:avLst/>
          </a:prstGeom>
        </p:spPr>
        <p:txBody>
          <a:bodyPr lIns="91416" tIns="45707" rIns="91416" bIns="45707" anchor="t" anchorCtr="0">
            <a:noAutofit/>
          </a:bodyPr>
          <a:lstStyle>
            <a:lvl1pPr>
              <a:defRPr sz="1200" spc="-23">
                <a:solidFill>
                  <a:schemeClr val="bg1"/>
                </a:solidFill>
                <a:latin typeface="+mn-lt"/>
              </a:defRPr>
            </a:lvl1pPr>
          </a:lstStyle>
          <a:p>
            <a:pPr>
              <a:defRPr/>
            </a:pPr>
            <a:fld id="{CDA60E9E-1D67-4950-9541-A0D61CAF9B9C}" type="slidenum">
              <a:rPr lang="en-US" smtClean="0"/>
              <a:pPr>
                <a:defRPr/>
              </a:pPr>
              <a:t>‹#›</a:t>
            </a:fld>
            <a:endParaRPr lang="en-US" dirty="0"/>
          </a:p>
        </p:txBody>
      </p:sp>
      <p:sp>
        <p:nvSpPr>
          <p:cNvPr id="8" name="Title 18"/>
          <p:cNvSpPr>
            <a:spLocks noGrp="1"/>
          </p:cNvSpPr>
          <p:nvPr>
            <p:ph type="title" hasCustomPrompt="1"/>
          </p:nvPr>
        </p:nvSpPr>
        <p:spPr>
          <a:xfrm>
            <a:off x="1437348" y="1979097"/>
            <a:ext cx="7086600" cy="2437245"/>
          </a:xfrm>
          <a:prstGeom prst="rect">
            <a:avLst/>
          </a:prstGeom>
        </p:spPr>
        <p:txBody>
          <a:bodyPr wrap="square" anchor="b" anchorCtr="0">
            <a:noAutofit/>
          </a:bodyPr>
          <a:lstStyle>
            <a:lvl1pPr>
              <a:lnSpc>
                <a:spcPct val="95000"/>
              </a:lnSpc>
              <a:defRPr sz="3749" b="1" i="0" cap="none" spc="-23" baseline="0">
                <a:solidFill>
                  <a:schemeClr val="bg1"/>
                </a:solidFill>
                <a:latin typeface="+mj-lt"/>
              </a:defRPr>
            </a:lvl1pPr>
          </a:lstStyle>
          <a:p>
            <a:r>
              <a:rPr lang="en-US" dirty="0"/>
              <a:t>Click to add a title</a:t>
            </a: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58707" y="382227"/>
            <a:ext cx="2746528" cy="872289"/>
          </a:xfrm>
          <a:prstGeom prst="rect">
            <a:avLst/>
          </a:prstGeom>
        </p:spPr>
      </p:pic>
    </p:spTree>
    <p:extLst>
      <p:ext uri="{BB962C8B-B14F-4D97-AF65-F5344CB8AC3E}">
        <p14:creationId xmlns:p14="http://schemas.microsoft.com/office/powerpoint/2010/main" val="2299186433"/>
      </p:ext>
    </p:extLst>
  </p:cSld>
  <p:clrMapOvr>
    <a:overrideClrMapping bg1="lt1" tx1="dk1" bg2="lt2" tx2="dk2" accent1="accent1" accent2="accent2" accent3="accent3" accent4="accent4" accent5="accent5" accent6="accent6" hlink="hlink" folHlink="folHlink"/>
  </p:clrMapOvr>
  <p:transition spd="slow">
    <p:wipe dir="r"/>
  </p:transition>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rgbClr val="ECEEF1"/>
        </a:solidFill>
        <a:effectLst/>
      </p:bgPr>
    </p:bg>
    <p:spTree>
      <p:nvGrpSpPr>
        <p:cNvPr id="1" name=""/>
        <p:cNvGrpSpPr/>
        <p:nvPr/>
      </p:nvGrpSpPr>
      <p:grpSpPr>
        <a:xfrm>
          <a:off x="0" y="0"/>
          <a:ext cx="0" cy="0"/>
          <a:chOff x="0" y="0"/>
          <a:chExt cx="0" cy="0"/>
        </a:xfrm>
      </p:grpSpPr>
      <p:pic>
        <p:nvPicPr>
          <p:cNvPr id="6" name="Picture 5" descr="Badges-03.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 y="7"/>
            <a:ext cx="12224520" cy="6874503"/>
          </a:xfrm>
          <a:prstGeom prst="rect">
            <a:avLst/>
          </a:prstGeom>
        </p:spPr>
      </p:pic>
      <p:sp>
        <p:nvSpPr>
          <p:cNvPr id="7" name="Text Placeholder 5"/>
          <p:cNvSpPr>
            <a:spLocks noGrp="1"/>
          </p:cNvSpPr>
          <p:nvPr>
            <p:ph type="body" sz="quarter" idx="12" hasCustomPrompt="1"/>
          </p:nvPr>
        </p:nvSpPr>
        <p:spPr>
          <a:xfrm>
            <a:off x="1438925" y="5014015"/>
            <a:ext cx="7085019" cy="1176193"/>
          </a:xfrm>
          <a:prstGeom prst="rect">
            <a:avLst/>
          </a:prstGeom>
        </p:spPr>
        <p:txBody>
          <a:bodyPr anchor="t" anchorCtr="0">
            <a:noAutofit/>
          </a:bodyPr>
          <a:lstStyle>
            <a:lvl1pPr marL="0" indent="0">
              <a:buFontTx/>
              <a:buNone/>
              <a:defRPr sz="1724" b="0" i="0" cap="none" spc="-23">
                <a:solidFill>
                  <a:schemeClr val="bg1"/>
                </a:solidFill>
                <a:latin typeface="+mn-lt"/>
                <a:cs typeface="Avenir Next Demi Bold"/>
              </a:defRPr>
            </a:lvl1pPr>
            <a:lvl2pPr marL="342619" indent="0">
              <a:buFontTx/>
              <a:buNone/>
              <a:defRPr sz="1125">
                <a:solidFill>
                  <a:schemeClr val="bg1"/>
                </a:solidFill>
              </a:defRPr>
            </a:lvl2pPr>
            <a:lvl3pPr marL="685239" indent="0">
              <a:buFontTx/>
              <a:buNone/>
              <a:defRPr sz="1125">
                <a:solidFill>
                  <a:schemeClr val="bg1"/>
                </a:solidFill>
              </a:defRPr>
            </a:lvl3pPr>
            <a:lvl4pPr marL="1027857" indent="0">
              <a:buFontTx/>
              <a:buNone/>
              <a:defRPr sz="1125">
                <a:solidFill>
                  <a:schemeClr val="bg1"/>
                </a:solidFill>
              </a:defRPr>
            </a:lvl4pPr>
            <a:lvl5pPr marL="1370475" indent="0">
              <a:buFontTx/>
              <a:buNone/>
              <a:defRPr sz="1125">
                <a:solidFill>
                  <a:schemeClr val="bg1"/>
                </a:solidFill>
              </a:defRPr>
            </a:lvl5pPr>
          </a:lstStyle>
          <a:p>
            <a:pPr lvl="0"/>
            <a:r>
              <a:rPr lang="en-US" dirty="0"/>
              <a:t>Click to add an author</a:t>
            </a:r>
          </a:p>
        </p:txBody>
      </p:sp>
      <p:sp>
        <p:nvSpPr>
          <p:cNvPr id="9" name="Date Placeholder 7"/>
          <p:cNvSpPr>
            <a:spLocks noGrp="1"/>
          </p:cNvSpPr>
          <p:nvPr>
            <p:ph type="dt" sz="half" idx="19"/>
          </p:nvPr>
        </p:nvSpPr>
        <p:spPr>
          <a:xfrm>
            <a:off x="1438925" y="4430582"/>
            <a:ext cx="7085019" cy="335107"/>
          </a:xfrm>
          <a:prstGeom prst="rect">
            <a:avLst/>
          </a:prstGeom>
        </p:spPr>
        <p:txBody>
          <a:bodyPr lIns="91416" tIns="45707" rIns="91416" bIns="45707" anchor="t" anchorCtr="0">
            <a:noAutofit/>
          </a:bodyPr>
          <a:lstStyle>
            <a:lvl1pPr>
              <a:defRPr sz="1200" spc="-23">
                <a:solidFill>
                  <a:schemeClr val="bg1"/>
                </a:solidFill>
                <a:latin typeface="+mn-lt"/>
              </a:defRPr>
            </a:lvl1pPr>
          </a:lstStyle>
          <a:p>
            <a:pPr>
              <a:defRPr/>
            </a:pPr>
            <a:fld id="{CDA60E9E-1D67-4950-9541-A0D61CAF9B9C}" type="slidenum">
              <a:rPr lang="en-US" smtClean="0"/>
              <a:pPr>
                <a:defRPr/>
              </a:pPr>
              <a:t>‹#›</a:t>
            </a:fld>
            <a:endParaRPr lang="en-US" dirty="0"/>
          </a:p>
        </p:txBody>
      </p:sp>
      <p:sp>
        <p:nvSpPr>
          <p:cNvPr id="8" name="Title 18"/>
          <p:cNvSpPr>
            <a:spLocks noGrp="1"/>
          </p:cNvSpPr>
          <p:nvPr>
            <p:ph type="title" hasCustomPrompt="1"/>
          </p:nvPr>
        </p:nvSpPr>
        <p:spPr>
          <a:xfrm>
            <a:off x="1437348" y="1979097"/>
            <a:ext cx="7086600" cy="2437245"/>
          </a:xfrm>
          <a:prstGeom prst="rect">
            <a:avLst/>
          </a:prstGeom>
        </p:spPr>
        <p:txBody>
          <a:bodyPr wrap="square" anchor="b" anchorCtr="0">
            <a:noAutofit/>
          </a:bodyPr>
          <a:lstStyle>
            <a:lvl1pPr>
              <a:lnSpc>
                <a:spcPct val="95000"/>
              </a:lnSpc>
              <a:defRPr sz="3749" b="1" i="0" cap="none" spc="-23" baseline="0">
                <a:solidFill>
                  <a:schemeClr val="bg1"/>
                </a:solidFill>
                <a:latin typeface="+mj-lt"/>
              </a:defRPr>
            </a:lvl1pPr>
          </a:lstStyle>
          <a:p>
            <a:r>
              <a:rPr lang="en-US" dirty="0"/>
              <a:t>Click to add a title</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58707" y="382227"/>
            <a:ext cx="2746528" cy="872289"/>
          </a:xfrm>
          <a:prstGeom prst="rect">
            <a:avLst/>
          </a:prstGeom>
        </p:spPr>
      </p:pic>
    </p:spTree>
    <p:extLst>
      <p:ext uri="{BB962C8B-B14F-4D97-AF65-F5344CB8AC3E}">
        <p14:creationId xmlns:p14="http://schemas.microsoft.com/office/powerpoint/2010/main" val="4201677904"/>
      </p:ext>
    </p:extLst>
  </p:cSld>
  <p:clrMapOvr>
    <a:overrideClrMapping bg1="lt1" tx1="dk1" bg2="lt2" tx2="dk2" accent1="accent1" accent2="accent2" accent3="accent3" accent4="accent4" accent5="accent5" accent6="accent6" hlink="hlink" folHlink="folHlink"/>
  </p:clrMapOvr>
  <p:transition spd="slow">
    <p:wipe dir="r"/>
  </p:transition>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rgbClr val="ECEEF1"/>
        </a:solidFill>
        <a:effectLst/>
      </p:bgPr>
    </p:bg>
    <p:spTree>
      <p:nvGrpSpPr>
        <p:cNvPr id="1" name=""/>
        <p:cNvGrpSpPr/>
        <p:nvPr/>
      </p:nvGrpSpPr>
      <p:grpSpPr>
        <a:xfrm>
          <a:off x="0" y="0"/>
          <a:ext cx="0" cy="0"/>
          <a:chOff x="0" y="0"/>
          <a:chExt cx="0" cy="0"/>
        </a:xfrm>
      </p:grpSpPr>
      <p:pic>
        <p:nvPicPr>
          <p:cNvPr id="2" name="Picture 1" descr="Badges-23.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 y="7"/>
            <a:ext cx="12224520" cy="6874503"/>
          </a:xfrm>
          <a:prstGeom prst="rect">
            <a:avLst/>
          </a:prstGeom>
        </p:spPr>
      </p:pic>
      <p:sp>
        <p:nvSpPr>
          <p:cNvPr id="11" name="Text Placeholder 5"/>
          <p:cNvSpPr>
            <a:spLocks noGrp="1"/>
          </p:cNvSpPr>
          <p:nvPr>
            <p:ph type="body" sz="quarter" idx="12" hasCustomPrompt="1"/>
          </p:nvPr>
        </p:nvSpPr>
        <p:spPr>
          <a:xfrm>
            <a:off x="1438925" y="5014015"/>
            <a:ext cx="7085019" cy="1176193"/>
          </a:xfrm>
          <a:prstGeom prst="rect">
            <a:avLst/>
          </a:prstGeom>
        </p:spPr>
        <p:txBody>
          <a:bodyPr anchor="t" anchorCtr="0">
            <a:noAutofit/>
          </a:bodyPr>
          <a:lstStyle>
            <a:lvl1pPr marL="0" indent="0">
              <a:buFontTx/>
              <a:buNone/>
              <a:defRPr sz="1724" b="0" i="0" cap="none" spc="-23">
                <a:solidFill>
                  <a:schemeClr val="bg1"/>
                </a:solidFill>
                <a:latin typeface="+mn-lt"/>
                <a:cs typeface="Avenir Next Demi Bold"/>
              </a:defRPr>
            </a:lvl1pPr>
            <a:lvl2pPr marL="342619" indent="0">
              <a:buFontTx/>
              <a:buNone/>
              <a:defRPr sz="1125">
                <a:solidFill>
                  <a:schemeClr val="bg1"/>
                </a:solidFill>
              </a:defRPr>
            </a:lvl2pPr>
            <a:lvl3pPr marL="685239" indent="0">
              <a:buFontTx/>
              <a:buNone/>
              <a:defRPr sz="1125">
                <a:solidFill>
                  <a:schemeClr val="bg1"/>
                </a:solidFill>
              </a:defRPr>
            </a:lvl3pPr>
            <a:lvl4pPr marL="1027857" indent="0">
              <a:buFontTx/>
              <a:buNone/>
              <a:defRPr sz="1125">
                <a:solidFill>
                  <a:schemeClr val="bg1"/>
                </a:solidFill>
              </a:defRPr>
            </a:lvl4pPr>
            <a:lvl5pPr marL="1370475" indent="0">
              <a:buFontTx/>
              <a:buNone/>
              <a:defRPr sz="1125">
                <a:solidFill>
                  <a:schemeClr val="bg1"/>
                </a:solidFill>
              </a:defRPr>
            </a:lvl5pPr>
          </a:lstStyle>
          <a:p>
            <a:pPr lvl="0"/>
            <a:r>
              <a:rPr lang="en-US" dirty="0"/>
              <a:t>Click to add an author</a:t>
            </a:r>
          </a:p>
        </p:txBody>
      </p:sp>
      <p:sp>
        <p:nvSpPr>
          <p:cNvPr id="12" name="Date Placeholder 7"/>
          <p:cNvSpPr>
            <a:spLocks noGrp="1"/>
          </p:cNvSpPr>
          <p:nvPr>
            <p:ph type="dt" sz="half" idx="19"/>
          </p:nvPr>
        </p:nvSpPr>
        <p:spPr>
          <a:xfrm>
            <a:off x="1438925" y="4430582"/>
            <a:ext cx="7085019" cy="335107"/>
          </a:xfrm>
          <a:prstGeom prst="rect">
            <a:avLst/>
          </a:prstGeom>
        </p:spPr>
        <p:txBody>
          <a:bodyPr lIns="91416" tIns="45707" rIns="91416" bIns="45707" anchor="t" anchorCtr="0">
            <a:noAutofit/>
          </a:bodyPr>
          <a:lstStyle>
            <a:lvl1pPr>
              <a:defRPr sz="1200" spc="-23">
                <a:solidFill>
                  <a:schemeClr val="bg1"/>
                </a:solidFill>
                <a:latin typeface="+mn-lt"/>
              </a:defRPr>
            </a:lvl1pPr>
          </a:lstStyle>
          <a:p>
            <a:pPr>
              <a:defRPr/>
            </a:pPr>
            <a:fld id="{CDA60E9E-1D67-4950-9541-A0D61CAF9B9C}" type="slidenum">
              <a:rPr lang="en-US" smtClean="0"/>
              <a:pPr>
                <a:defRPr/>
              </a:pPr>
              <a:t>‹#›</a:t>
            </a:fld>
            <a:endParaRPr lang="en-US" dirty="0"/>
          </a:p>
        </p:txBody>
      </p:sp>
      <p:sp>
        <p:nvSpPr>
          <p:cNvPr id="13" name="Title 18"/>
          <p:cNvSpPr>
            <a:spLocks noGrp="1"/>
          </p:cNvSpPr>
          <p:nvPr>
            <p:ph type="title" hasCustomPrompt="1"/>
          </p:nvPr>
        </p:nvSpPr>
        <p:spPr>
          <a:xfrm>
            <a:off x="1437348" y="1979097"/>
            <a:ext cx="7086600" cy="2437245"/>
          </a:xfrm>
          <a:prstGeom prst="rect">
            <a:avLst/>
          </a:prstGeom>
        </p:spPr>
        <p:txBody>
          <a:bodyPr wrap="square" anchor="b" anchorCtr="0">
            <a:noAutofit/>
          </a:bodyPr>
          <a:lstStyle>
            <a:lvl1pPr>
              <a:lnSpc>
                <a:spcPct val="95000"/>
              </a:lnSpc>
              <a:defRPr sz="3749" b="1" i="0" cap="none" spc="-23" baseline="0">
                <a:solidFill>
                  <a:schemeClr val="bg1"/>
                </a:solidFill>
                <a:latin typeface="+mj-lt"/>
              </a:defRPr>
            </a:lvl1pPr>
          </a:lstStyle>
          <a:p>
            <a:r>
              <a:rPr lang="en-US" dirty="0"/>
              <a:t>Click to add a title</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58707" y="382227"/>
            <a:ext cx="2746528" cy="872289"/>
          </a:xfrm>
          <a:prstGeom prst="rect">
            <a:avLst/>
          </a:prstGeom>
        </p:spPr>
      </p:pic>
    </p:spTree>
    <p:extLst>
      <p:ext uri="{BB962C8B-B14F-4D97-AF65-F5344CB8AC3E}">
        <p14:creationId xmlns:p14="http://schemas.microsoft.com/office/powerpoint/2010/main" val="2201737477"/>
      </p:ext>
    </p:extLst>
  </p:cSld>
  <p:clrMapOvr>
    <a:overrideClrMapping bg1="lt1" tx1="dk1" bg2="lt2" tx2="dk2" accent1="accent1" accent2="accent2" accent3="accent3" accent4="accent4" accent5="accent5" accent6="accent6" hlink="hlink" folHlink="folHlink"/>
  </p:clrMapOvr>
  <p:transition spd="slow">
    <p:wipe dir="r"/>
  </p:transition>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5" y="1436688"/>
            <a:ext cx="5380567" cy="4729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71" y="1436688"/>
            <a:ext cx="5380567" cy="4729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EDBA77C-3BFA-4881-985B-B337F7E26571}"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rgbClr val="ECEEF1"/>
        </a:solidFill>
        <a:effectLst/>
      </p:bgPr>
    </p:bg>
    <p:spTree>
      <p:nvGrpSpPr>
        <p:cNvPr id="1" name=""/>
        <p:cNvGrpSpPr/>
        <p:nvPr/>
      </p:nvGrpSpPr>
      <p:grpSpPr>
        <a:xfrm>
          <a:off x="0" y="0"/>
          <a:ext cx="0" cy="0"/>
          <a:chOff x="0" y="0"/>
          <a:chExt cx="0" cy="0"/>
        </a:xfrm>
      </p:grpSpPr>
      <p:pic>
        <p:nvPicPr>
          <p:cNvPr id="2" name="Picture 1" descr="Badges-24.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 y="7"/>
            <a:ext cx="12224520" cy="6874503"/>
          </a:xfrm>
          <a:prstGeom prst="rect">
            <a:avLst/>
          </a:prstGeom>
        </p:spPr>
      </p:pic>
      <p:sp>
        <p:nvSpPr>
          <p:cNvPr id="11" name="Text Placeholder 5"/>
          <p:cNvSpPr>
            <a:spLocks noGrp="1"/>
          </p:cNvSpPr>
          <p:nvPr>
            <p:ph type="body" sz="quarter" idx="12" hasCustomPrompt="1"/>
          </p:nvPr>
        </p:nvSpPr>
        <p:spPr>
          <a:xfrm>
            <a:off x="1438925" y="5014015"/>
            <a:ext cx="7085019" cy="1176193"/>
          </a:xfrm>
          <a:prstGeom prst="rect">
            <a:avLst/>
          </a:prstGeom>
        </p:spPr>
        <p:txBody>
          <a:bodyPr anchor="t" anchorCtr="0">
            <a:noAutofit/>
          </a:bodyPr>
          <a:lstStyle>
            <a:lvl1pPr marL="0" indent="0">
              <a:buFontTx/>
              <a:buNone/>
              <a:defRPr sz="1724" b="0" i="0" cap="none" spc="-23">
                <a:solidFill>
                  <a:schemeClr val="bg1"/>
                </a:solidFill>
                <a:latin typeface="+mn-lt"/>
                <a:cs typeface="Avenir Next Demi Bold"/>
              </a:defRPr>
            </a:lvl1pPr>
            <a:lvl2pPr marL="342619" indent="0">
              <a:buFontTx/>
              <a:buNone/>
              <a:defRPr sz="1125">
                <a:solidFill>
                  <a:schemeClr val="bg1"/>
                </a:solidFill>
              </a:defRPr>
            </a:lvl2pPr>
            <a:lvl3pPr marL="685239" indent="0">
              <a:buFontTx/>
              <a:buNone/>
              <a:defRPr sz="1125">
                <a:solidFill>
                  <a:schemeClr val="bg1"/>
                </a:solidFill>
              </a:defRPr>
            </a:lvl3pPr>
            <a:lvl4pPr marL="1027857" indent="0">
              <a:buFontTx/>
              <a:buNone/>
              <a:defRPr sz="1125">
                <a:solidFill>
                  <a:schemeClr val="bg1"/>
                </a:solidFill>
              </a:defRPr>
            </a:lvl4pPr>
            <a:lvl5pPr marL="1370475" indent="0">
              <a:buFontTx/>
              <a:buNone/>
              <a:defRPr sz="1125">
                <a:solidFill>
                  <a:schemeClr val="bg1"/>
                </a:solidFill>
              </a:defRPr>
            </a:lvl5pPr>
          </a:lstStyle>
          <a:p>
            <a:pPr lvl="0"/>
            <a:r>
              <a:rPr lang="en-US" dirty="0"/>
              <a:t>Click to add an author</a:t>
            </a:r>
          </a:p>
        </p:txBody>
      </p:sp>
      <p:sp>
        <p:nvSpPr>
          <p:cNvPr id="12" name="Date Placeholder 7"/>
          <p:cNvSpPr>
            <a:spLocks noGrp="1"/>
          </p:cNvSpPr>
          <p:nvPr>
            <p:ph type="dt" sz="half" idx="19"/>
          </p:nvPr>
        </p:nvSpPr>
        <p:spPr>
          <a:xfrm>
            <a:off x="1438925" y="4430582"/>
            <a:ext cx="7085019" cy="335107"/>
          </a:xfrm>
          <a:prstGeom prst="rect">
            <a:avLst/>
          </a:prstGeom>
        </p:spPr>
        <p:txBody>
          <a:bodyPr lIns="91416" tIns="45707" rIns="91416" bIns="45707" anchor="t" anchorCtr="0">
            <a:noAutofit/>
          </a:bodyPr>
          <a:lstStyle>
            <a:lvl1pPr>
              <a:defRPr sz="1200" spc="-23">
                <a:solidFill>
                  <a:schemeClr val="bg1"/>
                </a:solidFill>
                <a:latin typeface="+mn-lt"/>
              </a:defRPr>
            </a:lvl1pPr>
          </a:lstStyle>
          <a:p>
            <a:pPr>
              <a:defRPr/>
            </a:pPr>
            <a:fld id="{CDA60E9E-1D67-4950-9541-A0D61CAF9B9C}" type="slidenum">
              <a:rPr lang="en-US" smtClean="0"/>
              <a:pPr>
                <a:defRPr/>
              </a:pPr>
              <a:t>‹#›</a:t>
            </a:fld>
            <a:endParaRPr lang="en-US" dirty="0"/>
          </a:p>
        </p:txBody>
      </p:sp>
      <p:sp>
        <p:nvSpPr>
          <p:cNvPr id="13" name="Title 18"/>
          <p:cNvSpPr>
            <a:spLocks noGrp="1"/>
          </p:cNvSpPr>
          <p:nvPr>
            <p:ph type="title" hasCustomPrompt="1"/>
          </p:nvPr>
        </p:nvSpPr>
        <p:spPr>
          <a:xfrm>
            <a:off x="1437348" y="1979097"/>
            <a:ext cx="7086600" cy="2437245"/>
          </a:xfrm>
          <a:prstGeom prst="rect">
            <a:avLst/>
          </a:prstGeom>
        </p:spPr>
        <p:txBody>
          <a:bodyPr wrap="square" anchor="b" anchorCtr="0">
            <a:noAutofit/>
          </a:bodyPr>
          <a:lstStyle>
            <a:lvl1pPr>
              <a:lnSpc>
                <a:spcPct val="95000"/>
              </a:lnSpc>
              <a:defRPr sz="3749" b="1" i="0" cap="none" spc="-23" baseline="0">
                <a:solidFill>
                  <a:schemeClr val="bg1"/>
                </a:solidFill>
                <a:latin typeface="+mj-lt"/>
              </a:defRPr>
            </a:lvl1pPr>
          </a:lstStyle>
          <a:p>
            <a:r>
              <a:rPr lang="en-US" dirty="0"/>
              <a:t>Click to add a title</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58707" y="382227"/>
            <a:ext cx="2746528" cy="872289"/>
          </a:xfrm>
          <a:prstGeom prst="rect">
            <a:avLst/>
          </a:prstGeom>
        </p:spPr>
      </p:pic>
    </p:spTree>
    <p:extLst>
      <p:ext uri="{BB962C8B-B14F-4D97-AF65-F5344CB8AC3E}">
        <p14:creationId xmlns:p14="http://schemas.microsoft.com/office/powerpoint/2010/main" val="1356030810"/>
      </p:ext>
    </p:extLst>
  </p:cSld>
  <p:clrMapOvr>
    <a:overrideClrMapping bg1="lt1" tx1="dk1" bg2="lt2" tx2="dk2" accent1="accent1" accent2="accent2" accent3="accent3" accent4="accent4" accent5="accent5" accent6="accent6" hlink="hlink" folHlink="folHlink"/>
  </p:clrMapOvr>
  <p:transition spd="slow">
    <p:wipe dir="r"/>
  </p:transition>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rgbClr val="ECEEF1"/>
        </a:solidFill>
        <a:effectLst/>
      </p:bgPr>
    </p:bg>
    <p:spTree>
      <p:nvGrpSpPr>
        <p:cNvPr id="1" name=""/>
        <p:cNvGrpSpPr/>
        <p:nvPr/>
      </p:nvGrpSpPr>
      <p:grpSpPr>
        <a:xfrm>
          <a:off x="0" y="0"/>
          <a:ext cx="0" cy="0"/>
          <a:chOff x="0" y="0"/>
          <a:chExt cx="0" cy="0"/>
        </a:xfrm>
      </p:grpSpPr>
      <p:pic>
        <p:nvPicPr>
          <p:cNvPr id="4" name="Picture 3" descr="Badges-25.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 y="7"/>
            <a:ext cx="12224520" cy="6874503"/>
          </a:xfrm>
          <a:prstGeom prst="rect">
            <a:avLst/>
          </a:prstGeom>
        </p:spPr>
      </p:pic>
      <p:sp>
        <p:nvSpPr>
          <p:cNvPr id="11" name="Text Placeholder 5"/>
          <p:cNvSpPr>
            <a:spLocks noGrp="1"/>
          </p:cNvSpPr>
          <p:nvPr>
            <p:ph type="body" sz="quarter" idx="12" hasCustomPrompt="1"/>
          </p:nvPr>
        </p:nvSpPr>
        <p:spPr>
          <a:xfrm>
            <a:off x="1438925" y="5014015"/>
            <a:ext cx="7085019" cy="1176193"/>
          </a:xfrm>
          <a:prstGeom prst="rect">
            <a:avLst/>
          </a:prstGeom>
        </p:spPr>
        <p:txBody>
          <a:bodyPr anchor="t" anchorCtr="0">
            <a:noAutofit/>
          </a:bodyPr>
          <a:lstStyle>
            <a:lvl1pPr marL="0" indent="0">
              <a:buFontTx/>
              <a:buNone/>
              <a:defRPr sz="1724" b="0" i="0" cap="none" spc="-23">
                <a:solidFill>
                  <a:schemeClr val="bg1"/>
                </a:solidFill>
                <a:latin typeface="+mn-lt"/>
                <a:cs typeface="Avenir Next Demi Bold"/>
              </a:defRPr>
            </a:lvl1pPr>
            <a:lvl2pPr marL="342619" indent="0">
              <a:buFontTx/>
              <a:buNone/>
              <a:defRPr sz="1125">
                <a:solidFill>
                  <a:schemeClr val="bg1"/>
                </a:solidFill>
              </a:defRPr>
            </a:lvl2pPr>
            <a:lvl3pPr marL="685239" indent="0">
              <a:buFontTx/>
              <a:buNone/>
              <a:defRPr sz="1125">
                <a:solidFill>
                  <a:schemeClr val="bg1"/>
                </a:solidFill>
              </a:defRPr>
            </a:lvl3pPr>
            <a:lvl4pPr marL="1027857" indent="0">
              <a:buFontTx/>
              <a:buNone/>
              <a:defRPr sz="1125">
                <a:solidFill>
                  <a:schemeClr val="bg1"/>
                </a:solidFill>
              </a:defRPr>
            </a:lvl4pPr>
            <a:lvl5pPr marL="1370475" indent="0">
              <a:buFontTx/>
              <a:buNone/>
              <a:defRPr sz="1125">
                <a:solidFill>
                  <a:schemeClr val="bg1"/>
                </a:solidFill>
              </a:defRPr>
            </a:lvl5pPr>
          </a:lstStyle>
          <a:p>
            <a:pPr lvl="0"/>
            <a:r>
              <a:rPr lang="en-US" dirty="0"/>
              <a:t>Click to add an author</a:t>
            </a:r>
          </a:p>
        </p:txBody>
      </p:sp>
      <p:sp>
        <p:nvSpPr>
          <p:cNvPr id="12" name="Date Placeholder 7"/>
          <p:cNvSpPr>
            <a:spLocks noGrp="1"/>
          </p:cNvSpPr>
          <p:nvPr>
            <p:ph type="dt" sz="half" idx="19"/>
          </p:nvPr>
        </p:nvSpPr>
        <p:spPr>
          <a:xfrm>
            <a:off x="1438925" y="4430582"/>
            <a:ext cx="7085019" cy="335107"/>
          </a:xfrm>
          <a:prstGeom prst="rect">
            <a:avLst/>
          </a:prstGeom>
        </p:spPr>
        <p:txBody>
          <a:bodyPr lIns="91416" tIns="45707" rIns="91416" bIns="45707" anchor="t" anchorCtr="0">
            <a:noAutofit/>
          </a:bodyPr>
          <a:lstStyle>
            <a:lvl1pPr>
              <a:defRPr sz="1200" spc="-23">
                <a:solidFill>
                  <a:schemeClr val="bg1"/>
                </a:solidFill>
                <a:latin typeface="+mn-lt"/>
              </a:defRPr>
            </a:lvl1pPr>
          </a:lstStyle>
          <a:p>
            <a:pPr>
              <a:defRPr/>
            </a:pPr>
            <a:fld id="{CDA60E9E-1D67-4950-9541-A0D61CAF9B9C}" type="slidenum">
              <a:rPr lang="en-US" smtClean="0"/>
              <a:pPr>
                <a:defRPr/>
              </a:pPr>
              <a:t>‹#›</a:t>
            </a:fld>
            <a:endParaRPr lang="en-US" dirty="0"/>
          </a:p>
        </p:txBody>
      </p:sp>
      <p:sp>
        <p:nvSpPr>
          <p:cNvPr id="13" name="Title 18"/>
          <p:cNvSpPr>
            <a:spLocks noGrp="1"/>
          </p:cNvSpPr>
          <p:nvPr>
            <p:ph type="title" hasCustomPrompt="1"/>
          </p:nvPr>
        </p:nvSpPr>
        <p:spPr>
          <a:xfrm>
            <a:off x="1437348" y="1979097"/>
            <a:ext cx="7086600" cy="2437245"/>
          </a:xfrm>
          <a:prstGeom prst="rect">
            <a:avLst/>
          </a:prstGeom>
        </p:spPr>
        <p:txBody>
          <a:bodyPr wrap="square" anchor="b" anchorCtr="0">
            <a:noAutofit/>
          </a:bodyPr>
          <a:lstStyle>
            <a:lvl1pPr>
              <a:lnSpc>
                <a:spcPct val="95000"/>
              </a:lnSpc>
              <a:defRPr sz="3749" b="1" i="0" cap="none" spc="-23" baseline="0">
                <a:solidFill>
                  <a:schemeClr val="bg1"/>
                </a:solidFill>
                <a:latin typeface="+mj-lt"/>
              </a:defRPr>
            </a:lvl1pPr>
          </a:lstStyle>
          <a:p>
            <a:r>
              <a:rPr lang="en-US" dirty="0"/>
              <a:t>Click to add a title</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58707" y="382227"/>
            <a:ext cx="2746528" cy="872289"/>
          </a:xfrm>
          <a:prstGeom prst="rect">
            <a:avLst/>
          </a:prstGeom>
        </p:spPr>
      </p:pic>
    </p:spTree>
    <p:extLst>
      <p:ext uri="{BB962C8B-B14F-4D97-AF65-F5344CB8AC3E}">
        <p14:creationId xmlns:p14="http://schemas.microsoft.com/office/powerpoint/2010/main" val="670342222"/>
      </p:ext>
    </p:extLst>
  </p:cSld>
  <p:clrMapOvr>
    <a:overrideClrMapping bg1="lt1" tx1="dk1" bg2="lt2" tx2="dk2" accent1="accent1" accent2="accent2" accent3="accent3" accent4="accent4" accent5="accent5" accent6="accent6" hlink="hlink" folHlink="folHlink"/>
  </p:clrMapOvr>
  <p:transition spd="slow">
    <p:wipe dir="r"/>
  </p:transition>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866310"/>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1028335962"/>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ubtitle Blank">
    <p:spTree>
      <p:nvGrpSpPr>
        <p:cNvPr id="1" name=""/>
        <p:cNvGrpSpPr/>
        <p:nvPr/>
      </p:nvGrpSpPr>
      <p:grpSpPr>
        <a:xfrm>
          <a:off x="0" y="0"/>
          <a:ext cx="0" cy="0"/>
          <a:chOff x="0" y="0"/>
          <a:chExt cx="0" cy="0"/>
        </a:xfrm>
      </p:grpSpPr>
      <p:sp>
        <p:nvSpPr>
          <p:cNvPr id="5" name="Text Placeholder 5"/>
          <p:cNvSpPr>
            <a:spLocks noGrp="1"/>
          </p:cNvSpPr>
          <p:nvPr>
            <p:ph type="body" sz="quarter" idx="17" hasCustomPrompt="1"/>
          </p:nvPr>
        </p:nvSpPr>
        <p:spPr>
          <a:xfrm>
            <a:off x="500063" y="787384"/>
            <a:ext cx="11080828" cy="457200"/>
          </a:xfrm>
          <a:prstGeom prst="rect">
            <a:avLst/>
          </a:prstGeom>
        </p:spPr>
        <p:txBody>
          <a:bodyPr>
            <a:noAutofit/>
          </a:bodyPr>
          <a:lstStyle>
            <a:lvl1pPr>
              <a:spcBef>
                <a:spcPts val="0"/>
              </a:spcBef>
              <a:defRPr sz="1499" b="0" i="0" spc="-30">
                <a:solidFill>
                  <a:schemeClr val="tx1">
                    <a:lumMod val="65000"/>
                    <a:lumOff val="35000"/>
                  </a:schemeClr>
                </a:solidFill>
                <a:latin typeface="+mn-lt"/>
              </a:defRPr>
            </a:lvl1pPr>
            <a:lvl2pPr>
              <a:defRPr sz="1200" b="0" i="0">
                <a:solidFill>
                  <a:schemeClr val="bg2"/>
                </a:solidFill>
              </a:defRPr>
            </a:lvl2pPr>
            <a:lvl3pPr>
              <a:defRPr sz="1200" b="0" i="0">
                <a:solidFill>
                  <a:schemeClr val="bg2"/>
                </a:solidFill>
              </a:defRPr>
            </a:lvl3pPr>
            <a:lvl4pPr>
              <a:defRPr sz="1200" b="0" i="0">
                <a:solidFill>
                  <a:schemeClr val="bg2"/>
                </a:solidFill>
              </a:defRPr>
            </a:lvl4pPr>
            <a:lvl5pPr>
              <a:defRPr sz="1200" b="0" i="0">
                <a:solidFill>
                  <a:schemeClr val="bg2"/>
                </a:solidFill>
              </a:defRPr>
            </a:lvl5pPr>
          </a:lstStyle>
          <a:p>
            <a:pPr lvl="0"/>
            <a:r>
              <a:rPr lang="en-US" dirty="0"/>
              <a:t>Click to add a subtitle</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8812049"/>
      </p:ext>
    </p:extLst>
  </p:cSld>
  <p:clrMapOvr>
    <a:masterClrMapping/>
  </p:clrMapOvr>
  <p:transition spd="slow">
    <p:wipe dir="r"/>
  </p:transition>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Column">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503202" y="1758676"/>
            <a:ext cx="10991537" cy="4268787"/>
          </a:xfrm>
        </p:spPr>
        <p:txBody>
          <a:bodyPr>
            <a:normAutofit/>
          </a:bodyPr>
          <a:lstStyle>
            <a:lvl1pPr>
              <a:defRPr sz="2699"/>
            </a:lvl1pPr>
            <a:lvl2pPr>
              <a:defRPr sz="2699" baseline="0"/>
            </a:lvl2pPr>
            <a:lvl3pPr>
              <a:defRPr sz="2399"/>
            </a:lvl3pPr>
            <a:lvl4pPr marL="411342" indent="-205672">
              <a:defRPr sz="2099"/>
            </a:lvl4pPr>
            <a:lvl5pPr marL="411342">
              <a:defRPr sz="2099"/>
            </a:lvl5pPr>
          </a:lstStyle>
          <a:p>
            <a:pPr lvl="0"/>
            <a:r>
              <a:rPr lang="en-US" dirty="0"/>
              <a:t>Click to add content</a:t>
            </a:r>
          </a:p>
          <a:p>
            <a:pPr lvl="1"/>
            <a:r>
              <a:rPr lang="en-US" dirty="0"/>
              <a:t>Use the Increase/Decrease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969611727"/>
      </p:ext>
    </p:extLst>
  </p:cSld>
  <p:clrMapOvr>
    <a:masterClrMapping/>
  </p:clrMapOvr>
  <p:transition spd="slow">
    <p:wipe dir="r"/>
  </p:transition>
  <p:hf sldNum="0"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ubtitle 1-Column">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503202" y="1758676"/>
            <a:ext cx="10991537" cy="4268787"/>
          </a:xfrm>
        </p:spPr>
        <p:txBody>
          <a:bodyPr>
            <a:normAutofit/>
          </a:bodyPr>
          <a:lstStyle>
            <a:lvl1pPr>
              <a:defRPr sz="2699"/>
            </a:lvl1pPr>
            <a:lvl2pPr>
              <a:defRPr sz="2699" baseline="0"/>
            </a:lvl2pPr>
            <a:lvl3pPr>
              <a:defRPr sz="2399"/>
            </a:lvl3pPr>
            <a:lvl4pPr marL="411342" indent="-205672" defTabSz="171392">
              <a:defRPr sz="2099"/>
            </a:lvl4pPr>
            <a:lvl5pPr marL="411342">
              <a:defRPr sz="2099"/>
            </a:lvl5pPr>
          </a:lstStyle>
          <a:p>
            <a:pPr lvl="0"/>
            <a:r>
              <a:rPr lang="en-US" dirty="0"/>
              <a:t>Click to add content</a:t>
            </a:r>
          </a:p>
          <a:p>
            <a:pPr lvl="1"/>
            <a:r>
              <a:rPr lang="en-US" dirty="0"/>
              <a:t>Use the Increase/Decrease Indent control for second level </a:t>
            </a:r>
          </a:p>
          <a:p>
            <a:pPr lvl="2"/>
            <a:r>
              <a:rPr lang="en-US" dirty="0"/>
              <a:t>Third level style uses bullets to separate ideas</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add a title</a:t>
            </a:r>
          </a:p>
        </p:txBody>
      </p:sp>
      <p:sp>
        <p:nvSpPr>
          <p:cNvPr id="6" name="Text Placeholder 5"/>
          <p:cNvSpPr>
            <a:spLocks noGrp="1"/>
          </p:cNvSpPr>
          <p:nvPr>
            <p:ph type="body" sz="quarter" idx="17" hasCustomPrompt="1"/>
          </p:nvPr>
        </p:nvSpPr>
        <p:spPr>
          <a:xfrm>
            <a:off x="500063" y="787384"/>
            <a:ext cx="11080828" cy="457200"/>
          </a:xfrm>
          <a:prstGeom prst="rect">
            <a:avLst/>
          </a:prstGeom>
        </p:spPr>
        <p:txBody>
          <a:bodyPr>
            <a:noAutofit/>
          </a:bodyPr>
          <a:lstStyle>
            <a:lvl1pPr>
              <a:spcBef>
                <a:spcPts val="0"/>
              </a:spcBef>
              <a:defRPr sz="1499" b="0" i="0" spc="-30">
                <a:solidFill>
                  <a:schemeClr val="tx1">
                    <a:lumMod val="65000"/>
                    <a:lumOff val="35000"/>
                  </a:schemeClr>
                </a:solidFill>
                <a:latin typeface="+mn-lt"/>
              </a:defRPr>
            </a:lvl1pPr>
            <a:lvl2pPr>
              <a:defRPr sz="1200" b="0" i="0">
                <a:solidFill>
                  <a:schemeClr val="bg2"/>
                </a:solidFill>
              </a:defRPr>
            </a:lvl2pPr>
            <a:lvl3pPr>
              <a:defRPr sz="1200" b="0" i="0">
                <a:solidFill>
                  <a:schemeClr val="bg2"/>
                </a:solidFill>
              </a:defRPr>
            </a:lvl3pPr>
            <a:lvl4pPr>
              <a:defRPr sz="1200" b="0" i="0">
                <a:solidFill>
                  <a:schemeClr val="bg2"/>
                </a:solidFill>
              </a:defRPr>
            </a:lvl4pPr>
            <a:lvl5pPr>
              <a:defRPr sz="12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2061506260"/>
      </p:ext>
    </p:extLst>
  </p:cSld>
  <p:clrMapOvr>
    <a:masterClrMapping/>
  </p:clrMapOvr>
  <p:transition spd="slow">
    <p:wipe dir="r"/>
  </p:transition>
  <p:hf sldNum="0"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Column">
    <p:spTree>
      <p:nvGrpSpPr>
        <p:cNvPr id="1" name=""/>
        <p:cNvGrpSpPr/>
        <p:nvPr/>
      </p:nvGrpSpPr>
      <p:grpSpPr>
        <a:xfrm>
          <a:off x="0" y="0"/>
          <a:ext cx="0" cy="0"/>
          <a:chOff x="0" y="0"/>
          <a:chExt cx="0" cy="0"/>
        </a:xfrm>
      </p:grpSpPr>
      <p:sp>
        <p:nvSpPr>
          <p:cNvPr id="10" name="Content Placeholder 5"/>
          <p:cNvSpPr>
            <a:spLocks noGrp="1"/>
          </p:cNvSpPr>
          <p:nvPr>
            <p:ph sz="quarter" idx="21" hasCustomPrompt="1"/>
          </p:nvPr>
        </p:nvSpPr>
        <p:spPr>
          <a:xfrm>
            <a:off x="6486150" y="1810752"/>
            <a:ext cx="5191404" cy="4271963"/>
          </a:xfrm>
        </p:spPr>
        <p:txBody>
          <a:bodyPr/>
          <a:lstStyle>
            <a:lvl1pPr>
              <a:defRPr sz="1649"/>
            </a:lvl1pPr>
            <a:lvl2pPr>
              <a:defRPr sz="1649"/>
            </a:lvl2pPr>
            <a:lvl3pPr>
              <a:spcBef>
                <a:spcPts val="450"/>
              </a:spcBef>
              <a:spcAft>
                <a:spcPts val="450"/>
              </a:spcAft>
              <a:defRPr sz="1499"/>
            </a:lvl3pPr>
            <a:lvl4pPr>
              <a:defRPr sz="1349"/>
            </a:lvl4pPr>
            <a:lvl5pPr>
              <a:spcBef>
                <a:spcPts val="450"/>
              </a:spcBef>
              <a:spcAft>
                <a:spcPts val="450"/>
              </a:spcAft>
              <a:defRPr sz="12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6" name="Content Placeholder 5"/>
          <p:cNvSpPr>
            <a:spLocks noGrp="1"/>
          </p:cNvSpPr>
          <p:nvPr>
            <p:ph sz="quarter" idx="20" hasCustomPrompt="1"/>
          </p:nvPr>
        </p:nvSpPr>
        <p:spPr>
          <a:xfrm>
            <a:off x="517627" y="1810752"/>
            <a:ext cx="5191404" cy="4271963"/>
          </a:xfrm>
        </p:spPr>
        <p:txBody>
          <a:bodyPr/>
          <a:lstStyle>
            <a:lvl1pPr>
              <a:defRPr sz="1649"/>
            </a:lvl1pPr>
            <a:lvl2pPr>
              <a:buFontTx/>
              <a:buNone/>
              <a:defRPr sz="1649"/>
            </a:lvl2pPr>
            <a:lvl3pPr>
              <a:spcBef>
                <a:spcPts val="450"/>
              </a:spcBef>
              <a:spcAft>
                <a:spcPts val="450"/>
              </a:spcAft>
              <a:defRPr sz="1499"/>
            </a:lvl3pPr>
            <a:lvl4pPr>
              <a:defRPr sz="1349"/>
            </a:lvl4pPr>
            <a:lvl5pPr>
              <a:spcBef>
                <a:spcPts val="450"/>
              </a:spcBef>
              <a:spcAft>
                <a:spcPts val="450"/>
              </a:spcAft>
              <a:defRPr sz="105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1048582371"/>
      </p:ext>
    </p:extLst>
  </p:cSld>
  <p:clrMapOvr>
    <a:masterClrMapping/>
  </p:clrMapOvr>
  <p:transition spd="slow">
    <p:wipe dir="r"/>
  </p:transition>
  <p:hf sldNum="0"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ubtitle 2-Column">
    <p:spTree>
      <p:nvGrpSpPr>
        <p:cNvPr id="1" name=""/>
        <p:cNvGrpSpPr/>
        <p:nvPr/>
      </p:nvGrpSpPr>
      <p:grpSpPr>
        <a:xfrm>
          <a:off x="0" y="0"/>
          <a:ext cx="0" cy="0"/>
          <a:chOff x="0" y="0"/>
          <a:chExt cx="0" cy="0"/>
        </a:xfrm>
      </p:grpSpPr>
      <p:sp>
        <p:nvSpPr>
          <p:cNvPr id="9" name="Content Placeholder 5"/>
          <p:cNvSpPr>
            <a:spLocks noGrp="1"/>
          </p:cNvSpPr>
          <p:nvPr>
            <p:ph sz="quarter" idx="21" hasCustomPrompt="1"/>
          </p:nvPr>
        </p:nvSpPr>
        <p:spPr>
          <a:xfrm>
            <a:off x="6486150" y="1810752"/>
            <a:ext cx="5191404" cy="4271963"/>
          </a:xfrm>
        </p:spPr>
        <p:txBody>
          <a:bodyPr/>
          <a:lstStyle>
            <a:lvl1pPr>
              <a:defRPr sz="1649"/>
            </a:lvl1pPr>
            <a:lvl2pPr>
              <a:defRPr sz="1649"/>
            </a:lvl2pPr>
            <a:lvl3pPr>
              <a:spcBef>
                <a:spcPts val="450"/>
              </a:spcBef>
              <a:spcAft>
                <a:spcPts val="450"/>
              </a:spcAft>
              <a:defRPr sz="1649"/>
            </a:lvl3pPr>
            <a:lvl4pPr>
              <a:defRPr sz="1349"/>
            </a:lvl4pPr>
            <a:lvl5pPr>
              <a:spcBef>
                <a:spcPts val="450"/>
              </a:spcBef>
              <a:spcAft>
                <a:spcPts val="450"/>
              </a:spcAft>
              <a:defRPr sz="12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0" name="Content Placeholder 5"/>
          <p:cNvSpPr>
            <a:spLocks noGrp="1"/>
          </p:cNvSpPr>
          <p:nvPr>
            <p:ph sz="quarter" idx="20" hasCustomPrompt="1"/>
          </p:nvPr>
        </p:nvSpPr>
        <p:spPr>
          <a:xfrm>
            <a:off x="517627" y="1810752"/>
            <a:ext cx="5191404" cy="4271963"/>
          </a:xfrm>
        </p:spPr>
        <p:txBody>
          <a:bodyPr/>
          <a:lstStyle>
            <a:lvl1pPr>
              <a:defRPr sz="1649"/>
            </a:lvl1pPr>
            <a:lvl2pPr>
              <a:defRPr sz="1649"/>
            </a:lvl2pPr>
            <a:lvl3pPr>
              <a:spcBef>
                <a:spcPts val="450"/>
              </a:spcBef>
              <a:spcAft>
                <a:spcPts val="450"/>
              </a:spcAft>
              <a:defRPr sz="1499"/>
            </a:lvl3pPr>
            <a:lvl4pPr>
              <a:defRPr sz="1349"/>
            </a:lvl4pPr>
            <a:lvl5pPr>
              <a:spcBef>
                <a:spcPts val="450"/>
              </a:spcBef>
              <a:spcAft>
                <a:spcPts val="450"/>
              </a:spcAft>
              <a:defRPr sz="12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p>
            <a:r>
              <a:rPr lang="en-US" dirty="0"/>
              <a:t>Click to add a title</a:t>
            </a:r>
          </a:p>
        </p:txBody>
      </p:sp>
      <p:sp>
        <p:nvSpPr>
          <p:cNvPr id="7" name="Text Placeholder 5"/>
          <p:cNvSpPr>
            <a:spLocks noGrp="1"/>
          </p:cNvSpPr>
          <p:nvPr>
            <p:ph type="body" sz="quarter" idx="17" hasCustomPrompt="1"/>
          </p:nvPr>
        </p:nvSpPr>
        <p:spPr>
          <a:xfrm>
            <a:off x="500063" y="787384"/>
            <a:ext cx="11080828" cy="457200"/>
          </a:xfrm>
          <a:prstGeom prst="rect">
            <a:avLst/>
          </a:prstGeom>
        </p:spPr>
        <p:txBody>
          <a:bodyPr>
            <a:noAutofit/>
          </a:bodyPr>
          <a:lstStyle>
            <a:lvl1pPr>
              <a:spcBef>
                <a:spcPts val="0"/>
              </a:spcBef>
              <a:defRPr sz="1499" b="0" i="0" spc="-30">
                <a:solidFill>
                  <a:schemeClr val="tx1">
                    <a:lumMod val="65000"/>
                    <a:lumOff val="35000"/>
                  </a:schemeClr>
                </a:solidFill>
                <a:latin typeface="+mn-lt"/>
              </a:defRPr>
            </a:lvl1pPr>
            <a:lvl2pPr>
              <a:defRPr sz="1200" b="0" i="0">
                <a:solidFill>
                  <a:schemeClr val="bg2"/>
                </a:solidFill>
              </a:defRPr>
            </a:lvl2pPr>
            <a:lvl3pPr>
              <a:defRPr sz="1200" b="0" i="0">
                <a:solidFill>
                  <a:schemeClr val="bg2"/>
                </a:solidFill>
              </a:defRPr>
            </a:lvl3pPr>
            <a:lvl4pPr>
              <a:defRPr sz="1200" b="0" i="0">
                <a:solidFill>
                  <a:schemeClr val="bg2"/>
                </a:solidFill>
              </a:defRPr>
            </a:lvl4pPr>
            <a:lvl5pPr>
              <a:defRPr sz="12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3066756156"/>
      </p:ext>
    </p:extLst>
  </p:cSld>
  <p:clrMapOvr>
    <a:masterClrMapping/>
  </p:clrMapOvr>
  <p:transition spd="slow">
    <p:wipe dir="r"/>
  </p:transition>
  <p:hf sldNum="0"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17" name="Content Placeholder 5"/>
          <p:cNvSpPr>
            <a:spLocks noGrp="1"/>
          </p:cNvSpPr>
          <p:nvPr>
            <p:ph sz="quarter" idx="25" hasCustomPrompt="1"/>
          </p:nvPr>
        </p:nvSpPr>
        <p:spPr>
          <a:xfrm>
            <a:off x="8230041" y="1810752"/>
            <a:ext cx="3254235" cy="4271963"/>
          </a:xfrm>
        </p:spPr>
        <p:txBody>
          <a:bodyPr/>
          <a:lstStyle>
            <a:lvl1pPr>
              <a:defRPr sz="1200"/>
            </a:lvl1pPr>
            <a:lvl2pPr>
              <a:defRPr sz="1200"/>
            </a:lvl2pPr>
            <a:lvl3pPr>
              <a:defRPr sz="1050"/>
            </a:lvl3pPr>
            <a:lvl4pPr>
              <a:defRPr sz="1050"/>
            </a:lvl4pPr>
            <a:lvl5pPr>
              <a:defRPr sz="9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5" name="Content Placeholder 5"/>
          <p:cNvSpPr>
            <a:spLocks noGrp="1"/>
          </p:cNvSpPr>
          <p:nvPr>
            <p:ph sz="quarter" idx="24" hasCustomPrompt="1"/>
          </p:nvPr>
        </p:nvSpPr>
        <p:spPr>
          <a:xfrm>
            <a:off x="4361505" y="1810752"/>
            <a:ext cx="3254235" cy="4271963"/>
          </a:xfrm>
        </p:spPr>
        <p:txBody>
          <a:bodyPr/>
          <a:lstStyle>
            <a:lvl1pPr>
              <a:defRPr sz="1200"/>
            </a:lvl1pPr>
            <a:lvl2pPr>
              <a:defRPr sz="1200"/>
            </a:lvl2pPr>
            <a:lvl3pPr>
              <a:defRPr sz="1050"/>
            </a:lvl3pPr>
            <a:lvl4pPr>
              <a:defRPr sz="1050"/>
            </a:lvl4pPr>
            <a:lvl5pPr>
              <a:defRPr sz="9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2" name="Content Placeholder 5"/>
          <p:cNvSpPr>
            <a:spLocks noGrp="1"/>
          </p:cNvSpPr>
          <p:nvPr>
            <p:ph sz="quarter" idx="23" hasCustomPrompt="1"/>
          </p:nvPr>
        </p:nvSpPr>
        <p:spPr>
          <a:xfrm>
            <a:off x="517436" y="1810752"/>
            <a:ext cx="3254235" cy="4271963"/>
          </a:xfrm>
        </p:spPr>
        <p:txBody>
          <a:bodyPr/>
          <a:lstStyle>
            <a:lvl1pPr>
              <a:defRPr sz="1200"/>
            </a:lvl1pPr>
            <a:lvl2pPr>
              <a:defRPr sz="1200"/>
            </a:lvl2pPr>
            <a:lvl3pPr>
              <a:spcBef>
                <a:spcPts val="300"/>
              </a:spcBef>
              <a:spcAft>
                <a:spcPts val="300"/>
              </a:spcAft>
              <a:defRPr sz="1050"/>
            </a:lvl3pPr>
            <a:lvl4pPr>
              <a:defRPr sz="1050"/>
            </a:lvl4pPr>
            <a:lvl5pPr>
              <a:spcBef>
                <a:spcPts val="300"/>
              </a:spcBef>
              <a:spcAft>
                <a:spcPts val="300"/>
              </a:spcAft>
              <a:defRPr sz="9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2" name="Title 1"/>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249547866"/>
      </p:ext>
    </p:extLst>
  </p:cSld>
  <p:clrMapOvr>
    <a:masterClrMapping/>
  </p:clrMapOvr>
  <p:transition spd="slow">
    <p:wipe dir="r"/>
  </p:transition>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2D80041-4BAB-4F1A-BAF3-9C4D9B45FC46}"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ubtitle 3-Column">
    <p:spTree>
      <p:nvGrpSpPr>
        <p:cNvPr id="1" name=""/>
        <p:cNvGrpSpPr/>
        <p:nvPr/>
      </p:nvGrpSpPr>
      <p:grpSpPr>
        <a:xfrm>
          <a:off x="0" y="0"/>
          <a:ext cx="0" cy="0"/>
          <a:chOff x="0" y="0"/>
          <a:chExt cx="0" cy="0"/>
        </a:xfrm>
      </p:grpSpPr>
      <p:sp>
        <p:nvSpPr>
          <p:cNvPr id="12" name="Content Placeholder 5"/>
          <p:cNvSpPr>
            <a:spLocks noGrp="1"/>
          </p:cNvSpPr>
          <p:nvPr>
            <p:ph sz="quarter" idx="25" hasCustomPrompt="1"/>
          </p:nvPr>
        </p:nvSpPr>
        <p:spPr>
          <a:xfrm>
            <a:off x="8230041" y="1810752"/>
            <a:ext cx="3254235" cy="4271963"/>
          </a:xfrm>
        </p:spPr>
        <p:txBody>
          <a:bodyPr/>
          <a:lstStyle>
            <a:lvl1pPr>
              <a:defRPr sz="1200"/>
            </a:lvl1pPr>
            <a:lvl2pPr>
              <a:defRPr sz="1200"/>
            </a:lvl2pPr>
            <a:lvl3pPr>
              <a:defRPr sz="1050"/>
            </a:lvl3pPr>
            <a:lvl4pPr>
              <a:defRPr sz="1050"/>
            </a:lvl4pPr>
            <a:lvl5pPr>
              <a:defRPr sz="9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7" name="Content Placeholder 5"/>
          <p:cNvSpPr>
            <a:spLocks noGrp="1"/>
          </p:cNvSpPr>
          <p:nvPr>
            <p:ph sz="quarter" idx="24" hasCustomPrompt="1"/>
          </p:nvPr>
        </p:nvSpPr>
        <p:spPr>
          <a:xfrm>
            <a:off x="4361505" y="1810752"/>
            <a:ext cx="3254235" cy="4271963"/>
          </a:xfrm>
        </p:spPr>
        <p:txBody>
          <a:bodyPr/>
          <a:lstStyle>
            <a:lvl1pPr>
              <a:defRPr sz="1200"/>
            </a:lvl1pPr>
            <a:lvl2pPr>
              <a:defRPr sz="1200"/>
            </a:lvl2pPr>
            <a:lvl3pPr>
              <a:defRPr sz="1050"/>
            </a:lvl3pPr>
            <a:lvl4pPr>
              <a:defRPr sz="1050"/>
            </a:lvl4pPr>
            <a:lvl5pPr>
              <a:defRPr sz="9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14" name="Content Placeholder 5"/>
          <p:cNvSpPr>
            <a:spLocks noGrp="1"/>
          </p:cNvSpPr>
          <p:nvPr>
            <p:ph sz="quarter" idx="23" hasCustomPrompt="1"/>
          </p:nvPr>
        </p:nvSpPr>
        <p:spPr>
          <a:xfrm>
            <a:off x="517436" y="1810752"/>
            <a:ext cx="3254235" cy="4271963"/>
          </a:xfrm>
        </p:spPr>
        <p:txBody>
          <a:bodyPr/>
          <a:lstStyle>
            <a:lvl1pPr>
              <a:defRPr sz="1200"/>
            </a:lvl1pPr>
            <a:lvl2pPr>
              <a:defRPr sz="1200"/>
            </a:lvl2pPr>
            <a:lvl3pPr>
              <a:defRPr sz="1050"/>
            </a:lvl3pPr>
            <a:lvl4pPr>
              <a:defRPr sz="1050"/>
            </a:lvl4pPr>
            <a:lvl5pPr>
              <a:defRPr sz="9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2" name="Title 1"/>
          <p:cNvSpPr>
            <a:spLocks noGrp="1"/>
          </p:cNvSpPr>
          <p:nvPr>
            <p:ph type="title" hasCustomPrompt="1"/>
          </p:nvPr>
        </p:nvSpPr>
        <p:spPr/>
        <p:txBody>
          <a:bodyPr/>
          <a:lstStyle/>
          <a:p>
            <a:r>
              <a:rPr lang="en-US" dirty="0"/>
              <a:t>Click to add a title</a:t>
            </a:r>
          </a:p>
        </p:txBody>
      </p:sp>
      <p:sp>
        <p:nvSpPr>
          <p:cNvPr id="8" name="Text Placeholder 5"/>
          <p:cNvSpPr>
            <a:spLocks noGrp="1"/>
          </p:cNvSpPr>
          <p:nvPr>
            <p:ph type="body" sz="quarter" idx="17" hasCustomPrompt="1"/>
          </p:nvPr>
        </p:nvSpPr>
        <p:spPr>
          <a:xfrm>
            <a:off x="500063" y="787384"/>
            <a:ext cx="11080828" cy="457200"/>
          </a:xfrm>
          <a:prstGeom prst="rect">
            <a:avLst/>
          </a:prstGeom>
        </p:spPr>
        <p:txBody>
          <a:bodyPr>
            <a:noAutofit/>
          </a:bodyPr>
          <a:lstStyle>
            <a:lvl1pPr>
              <a:spcBef>
                <a:spcPts val="0"/>
              </a:spcBef>
              <a:defRPr sz="1499" b="0" i="0" spc="-30">
                <a:solidFill>
                  <a:schemeClr val="tx1">
                    <a:lumMod val="65000"/>
                    <a:lumOff val="35000"/>
                  </a:schemeClr>
                </a:solidFill>
                <a:latin typeface="+mn-lt"/>
              </a:defRPr>
            </a:lvl1pPr>
            <a:lvl2pPr>
              <a:defRPr sz="1200" b="0" i="0">
                <a:solidFill>
                  <a:schemeClr val="bg2"/>
                </a:solidFill>
              </a:defRPr>
            </a:lvl2pPr>
            <a:lvl3pPr>
              <a:defRPr sz="1200" b="0" i="0">
                <a:solidFill>
                  <a:schemeClr val="bg2"/>
                </a:solidFill>
              </a:defRPr>
            </a:lvl3pPr>
            <a:lvl4pPr>
              <a:defRPr sz="1200" b="0" i="0">
                <a:solidFill>
                  <a:schemeClr val="bg2"/>
                </a:solidFill>
              </a:defRPr>
            </a:lvl4pPr>
            <a:lvl5pPr>
              <a:defRPr sz="12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1992347557"/>
      </p:ext>
    </p:extLst>
  </p:cSld>
  <p:clrMapOvr>
    <a:masterClrMapping/>
  </p:clrMapOvr>
  <p:transition spd="slow">
    <p:wipe dir="r"/>
  </p:transition>
  <p:hf sldNum="0"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isual">
    <p:spTree>
      <p:nvGrpSpPr>
        <p:cNvPr id="1" name=""/>
        <p:cNvGrpSpPr/>
        <p:nvPr/>
      </p:nvGrpSpPr>
      <p:grpSpPr>
        <a:xfrm>
          <a:off x="0" y="0"/>
          <a:ext cx="0" cy="0"/>
          <a:chOff x="0" y="0"/>
          <a:chExt cx="0" cy="0"/>
        </a:xfrm>
      </p:grpSpPr>
      <p:sp>
        <p:nvSpPr>
          <p:cNvPr id="16" name="Content Placeholder 15"/>
          <p:cNvSpPr>
            <a:spLocks noGrp="1"/>
          </p:cNvSpPr>
          <p:nvPr>
            <p:ph sz="quarter" idx="14" hasCustomPrompt="1"/>
          </p:nvPr>
        </p:nvSpPr>
        <p:spPr>
          <a:xfrm>
            <a:off x="597540" y="1905003"/>
            <a:ext cx="10975659" cy="4178300"/>
          </a:xfrm>
          <a:prstGeom prst="rect">
            <a:avLst/>
          </a:prstGeom>
        </p:spPr>
        <p:txBody>
          <a:bodyPr/>
          <a:lstStyle>
            <a:lvl1pPr>
              <a:defRPr sz="1499" b="1" baseline="0">
                <a:solidFill>
                  <a:schemeClr val="bg1">
                    <a:lumMod val="85000"/>
                  </a:schemeClr>
                </a:solidFill>
              </a:defRPr>
            </a:lvl1pPr>
            <a:lvl2pPr marL="102792" indent="-102792">
              <a:buClr>
                <a:schemeClr val="bg2"/>
              </a:buClr>
              <a:defRPr sz="1424" baseline="0"/>
            </a:lvl2pPr>
            <a:lvl3pPr>
              <a:defRPr sz="1424" baseline="0"/>
            </a:lvl3pPr>
            <a:lvl4pPr>
              <a:defRPr sz="1424"/>
            </a:lvl4pPr>
            <a:lvl5pPr>
              <a:defRPr sz="1125" baseline="0"/>
            </a:lvl5pPr>
          </a:lstStyle>
          <a:p>
            <a:pPr lvl="0"/>
            <a:r>
              <a:rPr lang="en-US" dirty="0"/>
              <a:t>Click on an icon to insert charts, tables and images</a:t>
            </a:r>
          </a:p>
        </p:txBody>
      </p:sp>
      <p:sp>
        <p:nvSpPr>
          <p:cNvPr id="2" name="Title 1"/>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636330025"/>
      </p:ext>
    </p:extLst>
  </p:cSld>
  <p:clrMapOvr>
    <a:masterClrMapping/>
  </p:clrMapOvr>
  <p:transition spd="slow">
    <p:wipe dir="r"/>
  </p:transition>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ubtitle Visual">
    <p:spTree>
      <p:nvGrpSpPr>
        <p:cNvPr id="1" name=""/>
        <p:cNvGrpSpPr/>
        <p:nvPr/>
      </p:nvGrpSpPr>
      <p:grpSpPr>
        <a:xfrm>
          <a:off x="0" y="0"/>
          <a:ext cx="0" cy="0"/>
          <a:chOff x="0" y="0"/>
          <a:chExt cx="0" cy="0"/>
        </a:xfrm>
      </p:grpSpPr>
      <p:sp>
        <p:nvSpPr>
          <p:cNvPr id="8" name="Content Placeholder 15"/>
          <p:cNvSpPr>
            <a:spLocks noGrp="1"/>
          </p:cNvSpPr>
          <p:nvPr>
            <p:ph sz="quarter" idx="14" hasCustomPrompt="1"/>
          </p:nvPr>
        </p:nvSpPr>
        <p:spPr>
          <a:xfrm>
            <a:off x="597540" y="1905003"/>
            <a:ext cx="10975659" cy="4178300"/>
          </a:xfrm>
          <a:prstGeom prst="rect">
            <a:avLst/>
          </a:prstGeom>
        </p:spPr>
        <p:txBody>
          <a:bodyPr/>
          <a:lstStyle>
            <a:lvl1pPr>
              <a:defRPr sz="1499" b="1" baseline="0">
                <a:solidFill>
                  <a:schemeClr val="bg1">
                    <a:lumMod val="85000"/>
                  </a:schemeClr>
                </a:solidFill>
              </a:defRPr>
            </a:lvl1pPr>
            <a:lvl2pPr marL="102792" indent="-102792">
              <a:buClr>
                <a:schemeClr val="bg2"/>
              </a:buClr>
              <a:defRPr sz="1424" baseline="0"/>
            </a:lvl2pPr>
            <a:lvl3pPr>
              <a:defRPr sz="1424" baseline="0"/>
            </a:lvl3pPr>
            <a:lvl4pPr>
              <a:defRPr sz="1424"/>
            </a:lvl4pPr>
            <a:lvl5pPr>
              <a:defRPr sz="1125" baseline="0"/>
            </a:lvl5pPr>
          </a:lstStyle>
          <a:p>
            <a:pPr lvl="0"/>
            <a:r>
              <a:rPr lang="en-US" dirty="0"/>
              <a:t>Click on an icon to insert charts, tables and images</a:t>
            </a:r>
          </a:p>
        </p:txBody>
      </p:sp>
      <p:sp>
        <p:nvSpPr>
          <p:cNvPr id="2" name="Title 1"/>
          <p:cNvSpPr>
            <a:spLocks noGrp="1"/>
          </p:cNvSpPr>
          <p:nvPr>
            <p:ph type="title" hasCustomPrompt="1"/>
          </p:nvPr>
        </p:nvSpPr>
        <p:spPr/>
        <p:txBody>
          <a:bodyPr/>
          <a:lstStyle/>
          <a:p>
            <a:r>
              <a:rPr lang="en-US" dirty="0"/>
              <a:t>Click to add a title</a:t>
            </a:r>
          </a:p>
        </p:txBody>
      </p:sp>
      <p:sp>
        <p:nvSpPr>
          <p:cNvPr id="6" name="Text Placeholder 5"/>
          <p:cNvSpPr>
            <a:spLocks noGrp="1"/>
          </p:cNvSpPr>
          <p:nvPr>
            <p:ph type="body" sz="quarter" idx="17" hasCustomPrompt="1"/>
          </p:nvPr>
        </p:nvSpPr>
        <p:spPr>
          <a:xfrm>
            <a:off x="500063" y="787384"/>
            <a:ext cx="11080828" cy="457200"/>
          </a:xfrm>
          <a:prstGeom prst="rect">
            <a:avLst/>
          </a:prstGeom>
        </p:spPr>
        <p:txBody>
          <a:bodyPr>
            <a:noAutofit/>
          </a:bodyPr>
          <a:lstStyle>
            <a:lvl1pPr>
              <a:spcBef>
                <a:spcPts val="0"/>
              </a:spcBef>
              <a:defRPr sz="1499" b="0" i="0" spc="-30">
                <a:solidFill>
                  <a:schemeClr val="tx1">
                    <a:lumMod val="65000"/>
                    <a:lumOff val="35000"/>
                  </a:schemeClr>
                </a:solidFill>
                <a:latin typeface="+mn-lt"/>
              </a:defRPr>
            </a:lvl1pPr>
            <a:lvl2pPr>
              <a:defRPr sz="1200" b="0" i="0">
                <a:solidFill>
                  <a:schemeClr val="bg2"/>
                </a:solidFill>
              </a:defRPr>
            </a:lvl2pPr>
            <a:lvl3pPr>
              <a:defRPr sz="1200" b="0" i="0">
                <a:solidFill>
                  <a:schemeClr val="bg2"/>
                </a:solidFill>
              </a:defRPr>
            </a:lvl3pPr>
            <a:lvl4pPr>
              <a:defRPr sz="1200" b="0" i="0">
                <a:solidFill>
                  <a:schemeClr val="bg2"/>
                </a:solidFill>
              </a:defRPr>
            </a:lvl4pPr>
            <a:lvl5pPr>
              <a:defRPr sz="12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3684416677"/>
      </p:ext>
    </p:extLst>
  </p:cSld>
  <p:clrMapOvr>
    <a:masterClrMapping/>
  </p:clrMapOvr>
  <p:transition spd="slow">
    <p:wipe dir="r"/>
  </p:transition>
  <p:hf sldNum="0"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aptioned Visual">
    <p:spTree>
      <p:nvGrpSpPr>
        <p:cNvPr id="1" name=""/>
        <p:cNvGrpSpPr/>
        <p:nvPr/>
      </p:nvGrpSpPr>
      <p:grpSpPr>
        <a:xfrm>
          <a:off x="0" y="0"/>
          <a:ext cx="0" cy="0"/>
          <a:chOff x="0" y="0"/>
          <a:chExt cx="0" cy="0"/>
        </a:xfrm>
      </p:grpSpPr>
      <p:sp>
        <p:nvSpPr>
          <p:cNvPr id="10" name="Content Placeholder 15"/>
          <p:cNvSpPr>
            <a:spLocks noGrp="1"/>
          </p:cNvSpPr>
          <p:nvPr>
            <p:ph sz="quarter" idx="26" hasCustomPrompt="1"/>
          </p:nvPr>
        </p:nvSpPr>
        <p:spPr>
          <a:xfrm>
            <a:off x="597545" y="1905003"/>
            <a:ext cx="7242327" cy="4178300"/>
          </a:xfrm>
          <a:prstGeom prst="rect">
            <a:avLst/>
          </a:prstGeom>
        </p:spPr>
        <p:txBody>
          <a:bodyPr/>
          <a:lstStyle>
            <a:lvl1pPr>
              <a:defRPr sz="1499" b="1" baseline="0">
                <a:solidFill>
                  <a:schemeClr val="bg1">
                    <a:lumMod val="85000"/>
                  </a:schemeClr>
                </a:solidFill>
              </a:defRPr>
            </a:lvl1pPr>
            <a:lvl2pPr marL="102792" indent="-102792">
              <a:buClr>
                <a:schemeClr val="bg2"/>
              </a:buClr>
              <a:defRPr sz="1424" baseline="0"/>
            </a:lvl2pPr>
            <a:lvl3pPr>
              <a:defRPr sz="1424" baseline="0"/>
            </a:lvl3pPr>
            <a:lvl4pPr>
              <a:defRPr sz="1424"/>
            </a:lvl4pPr>
            <a:lvl5pPr>
              <a:defRPr sz="1125" baseline="0"/>
            </a:lvl5pPr>
          </a:lstStyle>
          <a:p>
            <a:pPr lvl="0"/>
            <a:r>
              <a:rPr lang="en-US" dirty="0"/>
              <a:t>Click on an icon to insert charts, tables and images</a:t>
            </a:r>
          </a:p>
        </p:txBody>
      </p:sp>
      <p:sp>
        <p:nvSpPr>
          <p:cNvPr id="9" name="Content Placeholder 5"/>
          <p:cNvSpPr>
            <a:spLocks noGrp="1"/>
          </p:cNvSpPr>
          <p:nvPr>
            <p:ph sz="quarter" idx="25" hasCustomPrompt="1"/>
          </p:nvPr>
        </p:nvSpPr>
        <p:spPr>
          <a:xfrm>
            <a:off x="8230041" y="1810752"/>
            <a:ext cx="3254235" cy="4271963"/>
          </a:xfrm>
        </p:spPr>
        <p:txBody>
          <a:bodyPr>
            <a:normAutofit/>
          </a:bodyPr>
          <a:lstStyle>
            <a:lvl1pPr>
              <a:defRPr sz="1200"/>
            </a:lvl1pPr>
            <a:lvl2pPr>
              <a:defRPr sz="1200"/>
            </a:lvl2pPr>
            <a:lvl3pPr>
              <a:defRPr sz="1050"/>
            </a:lvl3pPr>
            <a:lvl4pPr>
              <a:defRPr sz="1050"/>
            </a:lvl4pPr>
            <a:lvl5pPr>
              <a:defRPr sz="9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007557184"/>
      </p:ext>
    </p:extLst>
  </p:cSld>
  <p:clrMapOvr>
    <a:masterClrMapping/>
  </p:clrMapOvr>
  <p:transition spd="slow">
    <p:wipe dir="r"/>
  </p:transition>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ubtitle Captioned Visual">
    <p:spTree>
      <p:nvGrpSpPr>
        <p:cNvPr id="1" name=""/>
        <p:cNvGrpSpPr/>
        <p:nvPr/>
      </p:nvGrpSpPr>
      <p:grpSpPr>
        <a:xfrm>
          <a:off x="0" y="0"/>
          <a:ext cx="0" cy="0"/>
          <a:chOff x="0" y="0"/>
          <a:chExt cx="0" cy="0"/>
        </a:xfrm>
      </p:grpSpPr>
      <p:sp>
        <p:nvSpPr>
          <p:cNvPr id="11" name="Content Placeholder 15"/>
          <p:cNvSpPr>
            <a:spLocks noGrp="1"/>
          </p:cNvSpPr>
          <p:nvPr>
            <p:ph sz="quarter" idx="26" hasCustomPrompt="1"/>
          </p:nvPr>
        </p:nvSpPr>
        <p:spPr>
          <a:xfrm>
            <a:off x="597545" y="1905003"/>
            <a:ext cx="7242327" cy="4178300"/>
          </a:xfrm>
          <a:prstGeom prst="rect">
            <a:avLst/>
          </a:prstGeom>
        </p:spPr>
        <p:txBody>
          <a:bodyPr/>
          <a:lstStyle>
            <a:lvl1pPr>
              <a:defRPr sz="1499" b="1" baseline="0">
                <a:solidFill>
                  <a:srgbClr val="D9D9D9"/>
                </a:solidFill>
              </a:defRPr>
            </a:lvl1pPr>
            <a:lvl2pPr marL="102792" indent="-102792">
              <a:buClr>
                <a:schemeClr val="bg2"/>
              </a:buClr>
              <a:defRPr sz="1424" baseline="0"/>
            </a:lvl2pPr>
            <a:lvl3pPr>
              <a:defRPr sz="1424" baseline="0"/>
            </a:lvl3pPr>
            <a:lvl4pPr>
              <a:defRPr sz="1424"/>
            </a:lvl4pPr>
            <a:lvl5pPr>
              <a:defRPr sz="1125" baseline="0"/>
            </a:lvl5pPr>
          </a:lstStyle>
          <a:p>
            <a:pPr lvl="0"/>
            <a:r>
              <a:rPr lang="en-US" dirty="0"/>
              <a:t>Click on an icon to insert charts, tables and images</a:t>
            </a:r>
          </a:p>
        </p:txBody>
      </p:sp>
      <p:sp>
        <p:nvSpPr>
          <p:cNvPr id="10" name="Content Placeholder 5"/>
          <p:cNvSpPr>
            <a:spLocks noGrp="1"/>
          </p:cNvSpPr>
          <p:nvPr>
            <p:ph sz="quarter" idx="25" hasCustomPrompt="1"/>
          </p:nvPr>
        </p:nvSpPr>
        <p:spPr>
          <a:xfrm>
            <a:off x="8230041" y="1810752"/>
            <a:ext cx="3254235" cy="4271963"/>
          </a:xfrm>
        </p:spPr>
        <p:txBody>
          <a:bodyPr>
            <a:normAutofit/>
          </a:bodyPr>
          <a:lstStyle>
            <a:lvl1pPr>
              <a:defRPr sz="1200"/>
            </a:lvl1pPr>
            <a:lvl2pPr>
              <a:defRPr sz="1200"/>
            </a:lvl2pPr>
            <a:lvl3pPr>
              <a:defRPr sz="1050"/>
            </a:lvl3pPr>
            <a:lvl4pPr>
              <a:defRPr sz="1050"/>
            </a:lvl4pPr>
            <a:lvl5pPr>
              <a:defRPr sz="900"/>
            </a:lvl5pPr>
          </a:lstStyle>
          <a:p>
            <a:pPr lvl="0"/>
            <a:r>
              <a:rPr lang="en-US" dirty="0"/>
              <a:t>Click to add content</a:t>
            </a:r>
          </a:p>
          <a:p>
            <a:pPr lvl="1"/>
            <a:r>
              <a:rPr lang="en-US" dirty="0"/>
              <a:t>Use the Increase/Decrease Indent control to select the second level content style  </a:t>
            </a:r>
          </a:p>
          <a:p>
            <a:pPr lvl="2"/>
            <a:r>
              <a:rPr lang="en-US" dirty="0"/>
              <a:t>Third level style uses bullets to separate ideas</a:t>
            </a:r>
          </a:p>
          <a:p>
            <a:pPr lvl="3"/>
            <a:r>
              <a:rPr lang="en-US" dirty="0"/>
              <a:t>Fourth level content</a:t>
            </a:r>
          </a:p>
          <a:p>
            <a:pPr lvl="4"/>
            <a:r>
              <a:rPr lang="en-US" dirty="0"/>
              <a:t>Fifth level content</a:t>
            </a:r>
          </a:p>
        </p:txBody>
      </p:sp>
      <p:sp>
        <p:nvSpPr>
          <p:cNvPr id="3" name="Title 2"/>
          <p:cNvSpPr>
            <a:spLocks noGrp="1"/>
          </p:cNvSpPr>
          <p:nvPr>
            <p:ph type="title" hasCustomPrompt="1"/>
          </p:nvPr>
        </p:nvSpPr>
        <p:spPr/>
        <p:txBody>
          <a:bodyPr/>
          <a:lstStyle/>
          <a:p>
            <a:r>
              <a:rPr lang="en-US" dirty="0"/>
              <a:t>Click to add a title</a:t>
            </a:r>
          </a:p>
        </p:txBody>
      </p:sp>
      <p:sp>
        <p:nvSpPr>
          <p:cNvPr id="7" name="Text Placeholder 5"/>
          <p:cNvSpPr>
            <a:spLocks noGrp="1"/>
          </p:cNvSpPr>
          <p:nvPr>
            <p:ph type="body" sz="quarter" idx="17" hasCustomPrompt="1"/>
          </p:nvPr>
        </p:nvSpPr>
        <p:spPr>
          <a:xfrm>
            <a:off x="500063" y="787384"/>
            <a:ext cx="11080828" cy="457200"/>
          </a:xfrm>
          <a:prstGeom prst="rect">
            <a:avLst/>
          </a:prstGeom>
        </p:spPr>
        <p:txBody>
          <a:bodyPr>
            <a:noAutofit/>
          </a:bodyPr>
          <a:lstStyle>
            <a:lvl1pPr>
              <a:spcBef>
                <a:spcPts val="0"/>
              </a:spcBef>
              <a:defRPr sz="1499" b="0" i="0" spc="-30">
                <a:solidFill>
                  <a:schemeClr val="tx1">
                    <a:lumMod val="65000"/>
                    <a:lumOff val="35000"/>
                  </a:schemeClr>
                </a:solidFill>
                <a:latin typeface="+mn-lt"/>
              </a:defRPr>
            </a:lvl1pPr>
            <a:lvl2pPr>
              <a:defRPr sz="1200" b="0" i="0">
                <a:solidFill>
                  <a:schemeClr val="bg2"/>
                </a:solidFill>
              </a:defRPr>
            </a:lvl2pPr>
            <a:lvl3pPr>
              <a:defRPr sz="1200" b="0" i="0">
                <a:solidFill>
                  <a:schemeClr val="bg2"/>
                </a:solidFill>
              </a:defRPr>
            </a:lvl3pPr>
            <a:lvl4pPr>
              <a:defRPr sz="1200" b="0" i="0">
                <a:solidFill>
                  <a:schemeClr val="bg2"/>
                </a:solidFill>
              </a:defRPr>
            </a:lvl4pPr>
            <a:lvl5pPr>
              <a:defRPr sz="1200" b="0" i="0">
                <a:solidFill>
                  <a:schemeClr val="bg2"/>
                </a:solidFill>
              </a:defRPr>
            </a:lvl5pPr>
          </a:lstStyle>
          <a:p>
            <a:pPr lvl="0"/>
            <a:r>
              <a:rPr lang="en-US" dirty="0"/>
              <a:t>Click to add a subtitle</a:t>
            </a:r>
          </a:p>
        </p:txBody>
      </p:sp>
    </p:spTree>
    <p:extLst>
      <p:ext uri="{BB962C8B-B14F-4D97-AF65-F5344CB8AC3E}">
        <p14:creationId xmlns:p14="http://schemas.microsoft.com/office/powerpoint/2010/main" val="3959750154"/>
      </p:ext>
    </p:extLst>
  </p:cSld>
  <p:clrMapOvr>
    <a:masterClrMapping/>
  </p:clrMapOvr>
  <p:transition spd="slow">
    <p:wipe dir="r"/>
  </p:transition>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Agenda">
    <p:bg>
      <p:bgPr>
        <a:solidFill>
          <a:srgbClr val="ECEEF1"/>
        </a:solid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9" hasCustomPrompt="1"/>
          </p:nvPr>
        </p:nvSpPr>
        <p:spPr>
          <a:xfrm>
            <a:off x="501307" y="1811134"/>
            <a:ext cx="11107933" cy="4268857"/>
          </a:xfrm>
        </p:spPr>
        <p:txBody>
          <a:bodyPr>
            <a:normAutofit/>
          </a:bodyPr>
          <a:lstStyle>
            <a:lvl1pPr>
              <a:defRPr sz="1949"/>
            </a:lvl1pPr>
            <a:lvl2pPr>
              <a:defRPr sz="1949"/>
            </a:lvl2pPr>
            <a:lvl3pPr>
              <a:defRPr sz="1649"/>
            </a:lvl3pPr>
            <a:lvl4pPr>
              <a:defRPr sz="1499"/>
            </a:lvl4pPr>
            <a:lvl5pPr>
              <a:defRPr sz="1200"/>
            </a:lvl5pPr>
          </a:lstStyle>
          <a:p>
            <a:pPr lvl="0"/>
            <a:r>
              <a:rPr lang="en-US" dirty="0"/>
              <a:t>Click to add agenda items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p:txBody>
          <a:bodyPr/>
          <a:lstStyle/>
          <a:p>
            <a:r>
              <a:rPr lang="en-US" dirty="0"/>
              <a:t>Click to add a title</a:t>
            </a:r>
          </a:p>
        </p:txBody>
      </p:sp>
    </p:spTree>
    <p:extLst>
      <p:ext uri="{BB962C8B-B14F-4D97-AF65-F5344CB8AC3E}">
        <p14:creationId xmlns:p14="http://schemas.microsoft.com/office/powerpoint/2010/main" val="3686568388"/>
      </p:ext>
    </p:extLst>
  </p:cSld>
  <p:clrMapOvr>
    <a:masterClrMapping/>
  </p:clrMapOvr>
  <p:transition spd="slow">
    <p:wipe dir="r"/>
  </p:transition>
  <p:hf sldNum="0"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Title 1">
    <p:spTree>
      <p:nvGrpSpPr>
        <p:cNvPr id="1" name=""/>
        <p:cNvGrpSpPr/>
        <p:nvPr/>
      </p:nvGrpSpPr>
      <p:grpSpPr>
        <a:xfrm>
          <a:off x="0" y="0"/>
          <a:ext cx="0" cy="0"/>
          <a:chOff x="0" y="0"/>
          <a:chExt cx="0" cy="0"/>
        </a:xfrm>
      </p:grpSpPr>
      <p:sp>
        <p:nvSpPr>
          <p:cNvPr id="7" name="Text Placeholder 9"/>
          <p:cNvSpPr>
            <a:spLocks noGrp="1"/>
          </p:cNvSpPr>
          <p:nvPr>
            <p:ph type="body" sz="quarter" idx="14" hasCustomPrompt="1"/>
          </p:nvPr>
        </p:nvSpPr>
        <p:spPr>
          <a:xfrm>
            <a:off x="6490568" y="2360542"/>
            <a:ext cx="5047488" cy="1938974"/>
          </a:xfrm>
        </p:spPr>
        <p:txBody>
          <a:bodyPr anchor="ctr"/>
          <a:lstStyle>
            <a:lvl1pPr>
              <a:lnSpc>
                <a:spcPct val="95000"/>
              </a:lnSpc>
              <a:defRPr sz="2999" b="0">
                <a:solidFill>
                  <a:schemeClr val="accent1"/>
                </a:solidFill>
              </a:defRPr>
            </a:lvl1pPr>
            <a:lvl2pPr>
              <a:lnSpc>
                <a:spcPct val="95000"/>
              </a:lnSpc>
              <a:defRPr sz="2399" baseline="0">
                <a:solidFill>
                  <a:schemeClr val="tx1"/>
                </a:solidFill>
              </a:defRPr>
            </a:lvl2pPr>
            <a:lvl3pPr marL="205672" indent="-205672">
              <a:lnSpc>
                <a:spcPct val="95000"/>
              </a:lnSpc>
              <a:buClrTx/>
              <a:buSzPct val="100000"/>
              <a:buFont typeface="Lucida Grande"/>
              <a:buChar char="–"/>
              <a:defRPr sz="1499" b="1" i="0">
                <a:solidFill>
                  <a:schemeClr val="tx1"/>
                </a:solidFill>
              </a:defRPr>
            </a:lvl3pPr>
            <a:lvl4pPr marL="205672" indent="0">
              <a:lnSpc>
                <a:spcPct val="95000"/>
              </a:lnSpc>
              <a:spcBef>
                <a:spcPts val="0"/>
              </a:spcBef>
              <a:buFontTx/>
              <a:buNone/>
              <a:defRPr sz="1349">
                <a:solidFill>
                  <a:schemeClr val="tx1"/>
                </a:solidFill>
              </a:defRPr>
            </a:lvl4pPr>
            <a:lvl5pPr marL="205672">
              <a:lnSpc>
                <a:spcPct val="95000"/>
              </a:lnSpc>
              <a:defRPr sz="1349" b="0" i="0">
                <a:solidFill>
                  <a:schemeClr val="tx1"/>
                </a:solidFill>
              </a:defRPr>
            </a:lvl5pPr>
          </a:lstStyle>
          <a:p>
            <a:pPr lvl="0"/>
            <a:r>
              <a:rPr lang="en-US" dirty="0"/>
              <a:t>Click to add a section title or quote</a:t>
            </a:r>
          </a:p>
        </p:txBody>
      </p:sp>
    </p:spTree>
    <p:extLst>
      <p:ext uri="{BB962C8B-B14F-4D97-AF65-F5344CB8AC3E}">
        <p14:creationId xmlns:p14="http://schemas.microsoft.com/office/powerpoint/2010/main" val="4100476870"/>
      </p:ext>
    </p:extLst>
  </p:cSld>
  <p:clrMapOvr>
    <a:masterClrMapping/>
  </p:clrMapOvr>
  <p:transition spd="slow">
    <p:wipe dir="r"/>
  </p:transition>
  <p:hf sldNum="0"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Title 2">
    <p:bg>
      <p:bgPr>
        <a:solidFill>
          <a:srgbClr val="ECEEF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4" hasCustomPrompt="1"/>
          </p:nvPr>
        </p:nvSpPr>
        <p:spPr>
          <a:xfrm>
            <a:off x="6490568" y="2360542"/>
            <a:ext cx="5047488" cy="1938974"/>
          </a:xfrm>
        </p:spPr>
        <p:txBody>
          <a:bodyPr anchor="ctr"/>
          <a:lstStyle>
            <a:lvl1pPr>
              <a:lnSpc>
                <a:spcPct val="95000"/>
              </a:lnSpc>
              <a:defRPr sz="2999" b="0">
                <a:solidFill>
                  <a:schemeClr val="accent1"/>
                </a:solidFill>
              </a:defRPr>
            </a:lvl1pPr>
            <a:lvl2pPr>
              <a:lnSpc>
                <a:spcPct val="95000"/>
              </a:lnSpc>
              <a:defRPr sz="2399" baseline="0">
                <a:solidFill>
                  <a:schemeClr val="tx1"/>
                </a:solidFill>
              </a:defRPr>
            </a:lvl2pPr>
            <a:lvl3pPr marL="205672" indent="-205672">
              <a:lnSpc>
                <a:spcPct val="95000"/>
              </a:lnSpc>
              <a:buClrTx/>
              <a:buSzPct val="100000"/>
              <a:buFont typeface="Lucida Grande"/>
              <a:buChar char="–"/>
              <a:defRPr sz="1499" b="1" i="0">
                <a:solidFill>
                  <a:schemeClr val="tx1"/>
                </a:solidFill>
              </a:defRPr>
            </a:lvl3pPr>
            <a:lvl4pPr marL="205672" indent="0">
              <a:lnSpc>
                <a:spcPct val="95000"/>
              </a:lnSpc>
              <a:spcBef>
                <a:spcPts val="0"/>
              </a:spcBef>
              <a:buFontTx/>
              <a:buNone/>
              <a:defRPr sz="1349">
                <a:solidFill>
                  <a:schemeClr val="tx1"/>
                </a:solidFill>
              </a:defRPr>
            </a:lvl4pPr>
            <a:lvl5pPr marL="205672">
              <a:lnSpc>
                <a:spcPct val="95000"/>
              </a:lnSpc>
              <a:defRPr sz="1349" b="0" i="0">
                <a:solidFill>
                  <a:schemeClr val="tx1"/>
                </a:solidFill>
              </a:defRPr>
            </a:lvl5pPr>
          </a:lstStyle>
          <a:p>
            <a:pPr lvl="0"/>
            <a:r>
              <a:rPr lang="en-US" dirty="0"/>
              <a:t>Click to add a section title or quote</a:t>
            </a:r>
          </a:p>
        </p:txBody>
      </p:sp>
    </p:spTree>
    <p:extLst>
      <p:ext uri="{BB962C8B-B14F-4D97-AF65-F5344CB8AC3E}">
        <p14:creationId xmlns:p14="http://schemas.microsoft.com/office/powerpoint/2010/main" val="3931334843"/>
      </p:ext>
    </p:extLst>
  </p:cSld>
  <p:clrMapOvr>
    <a:masterClrMapping/>
  </p:clrMapOvr>
  <p:transition spd="slow">
    <p:wipe dir="r"/>
  </p:transition>
  <p:hf sldNum="0"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Title 3">
    <p:bg>
      <p:bgPr>
        <a:solidFill>
          <a:srgbClr val="ECEEF1"/>
        </a:solid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5" hasCustomPrompt="1"/>
          </p:nvPr>
        </p:nvSpPr>
        <p:spPr>
          <a:xfrm>
            <a:off x="711632" y="2360542"/>
            <a:ext cx="10852029" cy="1938974"/>
          </a:xfrm>
        </p:spPr>
        <p:txBody>
          <a:bodyPr numCol="2" spcCol="914400" anchor="ctr"/>
          <a:lstStyle>
            <a:lvl1pPr>
              <a:lnSpc>
                <a:spcPct val="95000"/>
              </a:lnSpc>
              <a:defRPr sz="2999" b="0" baseline="0">
                <a:solidFill>
                  <a:schemeClr val="accent1"/>
                </a:solidFill>
              </a:defRPr>
            </a:lvl1pPr>
            <a:lvl2pPr>
              <a:lnSpc>
                <a:spcPct val="95000"/>
              </a:lnSpc>
              <a:defRPr sz="2399" baseline="0">
                <a:solidFill>
                  <a:schemeClr val="tx1"/>
                </a:solidFill>
              </a:defRPr>
            </a:lvl2pPr>
            <a:lvl3pPr marL="205672" indent="-205672">
              <a:lnSpc>
                <a:spcPct val="95000"/>
              </a:lnSpc>
              <a:buClrTx/>
              <a:buSzPct val="100000"/>
              <a:buFont typeface="Lucida Grande"/>
              <a:buChar char="–"/>
              <a:defRPr sz="1499" b="1" i="0">
                <a:solidFill>
                  <a:schemeClr val="tx1"/>
                </a:solidFill>
              </a:defRPr>
            </a:lvl3pPr>
            <a:lvl4pPr marL="205672" indent="0">
              <a:lnSpc>
                <a:spcPct val="95000"/>
              </a:lnSpc>
              <a:spcBef>
                <a:spcPts val="0"/>
              </a:spcBef>
              <a:buFontTx/>
              <a:buNone/>
              <a:defRPr sz="1349">
                <a:solidFill>
                  <a:schemeClr val="tx1"/>
                </a:solidFill>
              </a:defRPr>
            </a:lvl4pPr>
            <a:lvl5pPr marL="205672">
              <a:lnSpc>
                <a:spcPct val="95000"/>
              </a:lnSpc>
              <a:defRPr sz="1349" b="0" i="0">
                <a:solidFill>
                  <a:schemeClr val="tx1"/>
                </a:solidFill>
              </a:defRPr>
            </a:lvl5pPr>
          </a:lstStyle>
          <a:p>
            <a:pPr lvl="0"/>
            <a:r>
              <a:rPr lang="en-US" dirty="0"/>
              <a:t>Click to add a section title or quote	</a:t>
            </a:r>
          </a:p>
          <a:p>
            <a:pPr lvl="0"/>
            <a:r>
              <a:rPr lang="en-US" dirty="0"/>
              <a:t>Click to add a second section title or quote</a:t>
            </a:r>
          </a:p>
        </p:txBody>
      </p:sp>
    </p:spTree>
    <p:extLst>
      <p:ext uri="{BB962C8B-B14F-4D97-AF65-F5344CB8AC3E}">
        <p14:creationId xmlns:p14="http://schemas.microsoft.com/office/powerpoint/2010/main" val="2399428145"/>
      </p:ext>
    </p:extLst>
  </p:cSld>
  <p:clrMapOvr>
    <a:masterClrMapping/>
  </p:clrMapOvr>
  <p:transition spd="slow">
    <p:wipe dir="r"/>
  </p:transition>
  <p:hf sldNum="0"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Title 4">
    <p:bg>
      <p:bgPr>
        <a:solidFill>
          <a:srgbClr val="ECEEF1"/>
        </a:solid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5" hasCustomPrompt="1"/>
          </p:nvPr>
        </p:nvSpPr>
        <p:spPr>
          <a:xfrm>
            <a:off x="1406899" y="2757079"/>
            <a:ext cx="9342028" cy="530760"/>
          </a:xfrm>
        </p:spPr>
        <p:txBody>
          <a:bodyPr wrap="square" anchor="ctr">
            <a:spAutoFit/>
          </a:bodyPr>
          <a:lstStyle>
            <a:lvl1pPr>
              <a:lnSpc>
                <a:spcPct val="95000"/>
              </a:lnSpc>
              <a:defRPr sz="2999" b="0" baseline="0">
                <a:solidFill>
                  <a:schemeClr val="accent1"/>
                </a:solidFill>
              </a:defRPr>
            </a:lvl1pPr>
            <a:lvl2pPr>
              <a:lnSpc>
                <a:spcPct val="95000"/>
              </a:lnSpc>
              <a:defRPr sz="2399" baseline="0">
                <a:solidFill>
                  <a:schemeClr val="tx1"/>
                </a:solidFill>
              </a:defRPr>
            </a:lvl2pPr>
            <a:lvl3pPr marL="205672" indent="-205672">
              <a:lnSpc>
                <a:spcPct val="95000"/>
              </a:lnSpc>
              <a:buClrTx/>
              <a:buSzPct val="100000"/>
              <a:buFont typeface="Lucida Grande"/>
              <a:buChar char="–"/>
              <a:defRPr sz="1499" b="1" i="0">
                <a:solidFill>
                  <a:schemeClr val="tx1"/>
                </a:solidFill>
              </a:defRPr>
            </a:lvl3pPr>
            <a:lvl4pPr marL="205672" indent="0">
              <a:lnSpc>
                <a:spcPct val="95000"/>
              </a:lnSpc>
              <a:spcBef>
                <a:spcPts val="0"/>
              </a:spcBef>
              <a:buFontTx/>
              <a:buNone/>
              <a:defRPr sz="1349">
                <a:solidFill>
                  <a:schemeClr val="tx1"/>
                </a:solidFill>
              </a:defRPr>
            </a:lvl4pPr>
            <a:lvl5pPr marL="205672">
              <a:lnSpc>
                <a:spcPct val="95000"/>
              </a:lnSpc>
              <a:defRPr sz="1349" b="0" i="0">
                <a:solidFill>
                  <a:schemeClr val="tx1"/>
                </a:solidFill>
              </a:defRPr>
            </a:lvl5pPr>
          </a:lstStyle>
          <a:p>
            <a:pPr lvl="0"/>
            <a:r>
              <a:rPr lang="en-US" dirty="0"/>
              <a:t>Click to add a section title or quote</a:t>
            </a:r>
          </a:p>
        </p:txBody>
      </p:sp>
    </p:spTree>
    <p:extLst>
      <p:ext uri="{BB962C8B-B14F-4D97-AF65-F5344CB8AC3E}">
        <p14:creationId xmlns:p14="http://schemas.microsoft.com/office/powerpoint/2010/main" val="3836787093"/>
      </p:ext>
    </p:extLst>
  </p:cSld>
  <p:clrMapOvr>
    <a:masterClrMapping/>
  </p:clrMapOvr>
  <p:transition spd="slow">
    <p:wipe dir="r"/>
  </p:transition>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title"/>
          </p:nvPr>
        </p:nvSpPr>
        <p:spPr bwMode="auto">
          <a:xfrm>
            <a:off x="719669" y="379416"/>
            <a:ext cx="10850033" cy="64928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5" name="Rectangle 10"/>
          <p:cNvSpPr>
            <a:spLocks noGrp="1" noChangeArrowheads="1"/>
          </p:cNvSpPr>
          <p:nvPr>
            <p:ph type="dt" sz="half" idx="10"/>
          </p:nvPr>
        </p:nvSpPr>
        <p:spPr>
          <a:xfrm>
            <a:off x="603253" y="6542088"/>
            <a:ext cx="2849033" cy="201612"/>
          </a:xfrm>
          <a:prstGeom prst="rect">
            <a:avLst/>
          </a:prstGeom>
          <a:ln/>
        </p:spPr>
        <p:txBody>
          <a:bodyPr/>
          <a:lstStyle>
            <a:lvl1pPr>
              <a:defRPr/>
            </a:lvl1pPr>
          </a:lstStyle>
          <a:p>
            <a:pPr>
              <a:defRPr/>
            </a:pPr>
            <a:fld id="{52650325-735A-473A-BA95-2FED4A867F5E}" type="slidenum">
              <a:rPr lang="en-US" sz="1200" b="1" smtClean="0">
                <a:solidFill>
                  <a:srgbClr val="000000"/>
                </a:solidFill>
              </a:rPr>
              <a:pPr>
                <a:defRPr/>
              </a:pPr>
              <a:t>‹#›</a:t>
            </a:fld>
            <a:endParaRPr lang="en-US" sz="1200" b="1" dirty="0">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ection Title 5">
    <p:bg>
      <p:bgPr>
        <a:solidFill>
          <a:srgbClr val="ECEEF1"/>
        </a:solid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5" hasCustomPrompt="1"/>
          </p:nvPr>
        </p:nvSpPr>
        <p:spPr>
          <a:xfrm>
            <a:off x="1406899" y="2757019"/>
            <a:ext cx="9342028" cy="530888"/>
          </a:xfrm>
        </p:spPr>
        <p:txBody>
          <a:bodyPr wrap="square" anchor="ctr">
            <a:spAutoFit/>
          </a:bodyPr>
          <a:lstStyle>
            <a:lvl1pPr marL="0" indent="-102836" algn="l">
              <a:lnSpc>
                <a:spcPct val="95000"/>
              </a:lnSpc>
              <a:spcBef>
                <a:spcPts val="300"/>
              </a:spcBef>
              <a:spcAft>
                <a:spcPts val="300"/>
              </a:spcAft>
              <a:defRPr sz="3000" b="0" baseline="0">
                <a:solidFill>
                  <a:schemeClr val="tx1"/>
                </a:solidFill>
              </a:defRPr>
            </a:lvl1pPr>
            <a:lvl2pPr marL="0" indent="-102836" algn="l">
              <a:lnSpc>
                <a:spcPct val="95000"/>
              </a:lnSpc>
              <a:spcBef>
                <a:spcPts val="300"/>
              </a:spcBef>
              <a:spcAft>
                <a:spcPts val="300"/>
              </a:spcAft>
              <a:defRPr sz="2399" baseline="0">
                <a:solidFill>
                  <a:schemeClr val="tx1"/>
                </a:solidFill>
              </a:defRPr>
            </a:lvl2pPr>
            <a:lvl3pPr marL="0" indent="-102836" algn="l">
              <a:lnSpc>
                <a:spcPct val="95000"/>
              </a:lnSpc>
              <a:spcBef>
                <a:spcPts val="300"/>
              </a:spcBef>
              <a:spcAft>
                <a:spcPts val="300"/>
              </a:spcAft>
              <a:buClrTx/>
              <a:buSzPct val="100000"/>
              <a:buFont typeface="Lucida Grande"/>
              <a:buChar char="–"/>
              <a:defRPr sz="1499" b="1" i="0">
                <a:solidFill>
                  <a:schemeClr val="tx1"/>
                </a:solidFill>
              </a:defRPr>
            </a:lvl3pPr>
            <a:lvl4pPr marL="0" indent="-102836" algn="l">
              <a:lnSpc>
                <a:spcPct val="95000"/>
              </a:lnSpc>
              <a:spcBef>
                <a:spcPts val="300"/>
              </a:spcBef>
              <a:spcAft>
                <a:spcPts val="300"/>
              </a:spcAft>
              <a:buFontTx/>
              <a:buNone/>
              <a:defRPr sz="1349">
                <a:solidFill>
                  <a:schemeClr val="tx1"/>
                </a:solidFill>
              </a:defRPr>
            </a:lvl4pPr>
            <a:lvl5pPr marL="0" indent="-102836" algn="ctr">
              <a:lnSpc>
                <a:spcPct val="95000"/>
              </a:lnSpc>
              <a:spcBef>
                <a:spcPts val="300"/>
              </a:spcBef>
              <a:spcAft>
                <a:spcPts val="300"/>
              </a:spcAft>
              <a:defRPr sz="1349" b="0" i="0">
                <a:solidFill>
                  <a:schemeClr val="tx1"/>
                </a:solidFill>
              </a:defRPr>
            </a:lvl5pPr>
            <a:lvl6pPr marL="0" indent="-102836" algn="l">
              <a:lnSpc>
                <a:spcPct val="95000"/>
              </a:lnSpc>
              <a:spcBef>
                <a:spcPts val="300"/>
              </a:spcBef>
              <a:spcAft>
                <a:spcPts val="300"/>
              </a:spcAft>
              <a:defRPr/>
            </a:lvl6pPr>
          </a:lstStyle>
          <a:p>
            <a:pPr lvl="0"/>
            <a:r>
              <a:rPr lang="en-US" dirty="0"/>
              <a:t>Click to add a section title or quote</a:t>
            </a:r>
          </a:p>
        </p:txBody>
      </p:sp>
    </p:spTree>
    <p:extLst>
      <p:ext uri="{BB962C8B-B14F-4D97-AF65-F5344CB8AC3E}">
        <p14:creationId xmlns:p14="http://schemas.microsoft.com/office/powerpoint/2010/main" val="2552204562"/>
      </p:ext>
    </p:extLst>
  </p:cSld>
  <p:clrMapOvr>
    <a:masterClrMapping/>
  </p:clrMapOvr>
  <p:transition spd="slow">
    <p:wipe dir="r"/>
  </p:transition>
  <p:hf sldNum="0"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ection Title 6">
    <p:bg>
      <p:bgPr>
        <a:solidFill>
          <a:srgbClr val="ECEEF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61014" y="5889523"/>
            <a:ext cx="2069975" cy="657418"/>
          </a:xfrm>
          <a:prstGeom prst="rect">
            <a:avLst/>
          </a:prstGeom>
        </p:spPr>
      </p:pic>
      <p:sp>
        <p:nvSpPr>
          <p:cNvPr id="8" name="Text Placeholder 9"/>
          <p:cNvSpPr>
            <a:spLocks noGrp="1"/>
          </p:cNvSpPr>
          <p:nvPr>
            <p:ph type="body" sz="quarter" idx="15" hasCustomPrompt="1"/>
          </p:nvPr>
        </p:nvSpPr>
        <p:spPr>
          <a:xfrm>
            <a:off x="1" y="2756408"/>
            <a:ext cx="12192000" cy="1038618"/>
          </a:xfrm>
          <a:noFill/>
        </p:spPr>
        <p:txBody>
          <a:bodyPr wrap="square" lIns="457200" tIns="228600" rIns="457200" bIns="365760" anchor="ctr">
            <a:spAutoFit/>
          </a:bodyPr>
          <a:lstStyle>
            <a:lvl1pPr algn="ctr">
              <a:lnSpc>
                <a:spcPct val="95000"/>
              </a:lnSpc>
              <a:defRPr sz="2999" b="0" baseline="0">
                <a:solidFill>
                  <a:schemeClr val="accent1"/>
                </a:solidFill>
              </a:defRPr>
            </a:lvl1pPr>
            <a:lvl2pPr algn="ctr">
              <a:lnSpc>
                <a:spcPct val="95000"/>
              </a:lnSpc>
              <a:defRPr sz="2399" baseline="0">
                <a:solidFill>
                  <a:schemeClr val="tx1"/>
                </a:solidFill>
              </a:defRPr>
            </a:lvl2pPr>
            <a:lvl3pPr marL="205672" indent="-205672" algn="ctr">
              <a:lnSpc>
                <a:spcPct val="95000"/>
              </a:lnSpc>
              <a:buClrTx/>
              <a:buSzPct val="100000"/>
              <a:buFont typeface="Lucida Grande"/>
              <a:buChar char="–"/>
              <a:defRPr sz="1499" b="1" i="0">
                <a:solidFill>
                  <a:schemeClr val="tx1"/>
                </a:solidFill>
              </a:defRPr>
            </a:lvl3pPr>
            <a:lvl4pPr marL="205672" indent="0" algn="ctr">
              <a:lnSpc>
                <a:spcPct val="95000"/>
              </a:lnSpc>
              <a:spcBef>
                <a:spcPts val="0"/>
              </a:spcBef>
              <a:buFontTx/>
              <a:buNone/>
              <a:defRPr sz="1349">
                <a:solidFill>
                  <a:schemeClr val="tx1"/>
                </a:solidFill>
              </a:defRPr>
            </a:lvl4pPr>
            <a:lvl5pPr marL="205672" algn="ctr">
              <a:lnSpc>
                <a:spcPct val="95000"/>
              </a:lnSpc>
              <a:defRPr sz="1349" b="0" i="0">
                <a:solidFill>
                  <a:schemeClr val="tx1"/>
                </a:solidFill>
              </a:defRPr>
            </a:lvl5pPr>
            <a:lvl6pPr marL="0" indent="-102836" algn="ctr">
              <a:lnSpc>
                <a:spcPct val="95000"/>
              </a:lnSpc>
              <a:spcBef>
                <a:spcPts val="0"/>
              </a:spcBef>
              <a:defRPr/>
            </a:lvl6pPr>
            <a:lvl7pPr marL="0" indent="0" algn="ctr">
              <a:lnSpc>
                <a:spcPct val="95000"/>
              </a:lnSpc>
              <a:spcBef>
                <a:spcPts val="150"/>
              </a:spcBef>
              <a:buSzPct val="90000"/>
              <a:buFontTx/>
              <a:buNone/>
              <a:defRPr/>
            </a:lvl7pPr>
          </a:lstStyle>
          <a:p>
            <a:pPr lvl="0"/>
            <a:r>
              <a:rPr lang="en-US" dirty="0"/>
              <a:t>Click to add a sign off</a:t>
            </a:r>
          </a:p>
        </p:txBody>
      </p:sp>
    </p:spTree>
    <p:extLst>
      <p:ext uri="{BB962C8B-B14F-4D97-AF65-F5344CB8AC3E}">
        <p14:creationId xmlns:p14="http://schemas.microsoft.com/office/powerpoint/2010/main" val="1780118230"/>
      </p:ext>
    </p:extLst>
  </p:cSld>
  <p:clrMapOvr>
    <a:masterClrMapping/>
  </p:clrMapOvr>
  <p:transition spd="slow">
    <p:wipe dir="r"/>
  </p:transition>
  <p:hf sldNum="0"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ection Title Photo">
    <p:bg>
      <p:bgPr>
        <a:solidFill>
          <a:srgbClr val="ECEEF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 y="0"/>
            <a:ext cx="12192000" cy="6858000"/>
          </a:xfrm>
        </p:spPr>
        <p:txBody>
          <a:bodyPr lIns="182880" tIns="182880" rIns="182880"/>
          <a:lstStyle>
            <a:lvl1pPr>
              <a:defRPr>
                <a:solidFill>
                  <a:schemeClr val="bg1">
                    <a:lumMod val="85000"/>
                  </a:schemeClr>
                </a:solidFill>
              </a:defRPr>
            </a:lvl1pPr>
          </a:lstStyle>
          <a:p>
            <a:pPr lvl="0"/>
            <a:r>
              <a:rPr lang="en-US" dirty="0"/>
              <a:t>Click into background to insert charts, tables and images</a:t>
            </a:r>
          </a:p>
        </p:txBody>
      </p:sp>
      <p:sp>
        <p:nvSpPr>
          <p:cNvPr id="6" name="Text Placeholder 9"/>
          <p:cNvSpPr>
            <a:spLocks noGrp="1"/>
          </p:cNvSpPr>
          <p:nvPr>
            <p:ph type="body" sz="quarter" idx="15" hasCustomPrompt="1"/>
          </p:nvPr>
        </p:nvSpPr>
        <p:spPr>
          <a:xfrm>
            <a:off x="1" y="2756408"/>
            <a:ext cx="12192000" cy="1038618"/>
          </a:xfrm>
          <a:solidFill>
            <a:schemeClr val="bg1">
              <a:alpha val="90000"/>
            </a:schemeClr>
          </a:solidFill>
        </p:spPr>
        <p:txBody>
          <a:bodyPr wrap="square" lIns="457200" tIns="228600" rIns="457200" bIns="365760" anchor="ctr">
            <a:spAutoFit/>
          </a:bodyPr>
          <a:lstStyle>
            <a:lvl1pPr algn="ctr">
              <a:lnSpc>
                <a:spcPct val="95000"/>
              </a:lnSpc>
              <a:defRPr sz="2999" b="0" baseline="0">
                <a:solidFill>
                  <a:schemeClr val="accent1"/>
                </a:solidFill>
              </a:defRPr>
            </a:lvl1pPr>
            <a:lvl2pPr algn="ctr">
              <a:lnSpc>
                <a:spcPct val="95000"/>
              </a:lnSpc>
              <a:defRPr sz="2399" baseline="0">
                <a:solidFill>
                  <a:schemeClr val="tx1"/>
                </a:solidFill>
              </a:defRPr>
            </a:lvl2pPr>
            <a:lvl3pPr marL="205672" indent="-205672" algn="ctr">
              <a:lnSpc>
                <a:spcPct val="95000"/>
              </a:lnSpc>
              <a:buClrTx/>
              <a:buSzPct val="100000"/>
              <a:buFont typeface="Lucida Grande"/>
              <a:buChar char="–"/>
              <a:defRPr sz="1499" b="1" i="0">
                <a:solidFill>
                  <a:schemeClr val="tx1"/>
                </a:solidFill>
              </a:defRPr>
            </a:lvl3pPr>
            <a:lvl4pPr marL="205672" indent="0" algn="ctr">
              <a:lnSpc>
                <a:spcPct val="95000"/>
              </a:lnSpc>
              <a:spcBef>
                <a:spcPts val="0"/>
              </a:spcBef>
              <a:buFontTx/>
              <a:buNone/>
              <a:defRPr sz="1349">
                <a:solidFill>
                  <a:schemeClr val="tx1"/>
                </a:solidFill>
              </a:defRPr>
            </a:lvl4pPr>
            <a:lvl5pPr marL="205672" algn="ctr">
              <a:lnSpc>
                <a:spcPct val="95000"/>
              </a:lnSpc>
              <a:defRPr sz="1349" b="0" i="0">
                <a:solidFill>
                  <a:schemeClr val="tx1"/>
                </a:solidFill>
              </a:defRPr>
            </a:lvl5pPr>
            <a:lvl6pPr marL="0" indent="-102836" algn="ctr">
              <a:lnSpc>
                <a:spcPct val="95000"/>
              </a:lnSpc>
              <a:spcBef>
                <a:spcPts val="0"/>
              </a:spcBef>
              <a:defRPr/>
            </a:lvl6pPr>
            <a:lvl7pPr marL="0" indent="0" algn="ctr">
              <a:lnSpc>
                <a:spcPct val="95000"/>
              </a:lnSpc>
              <a:spcBef>
                <a:spcPts val="150"/>
              </a:spcBef>
              <a:buSzPct val="90000"/>
              <a:buFontTx/>
              <a:buNone/>
              <a:defRPr/>
            </a:lvl7pPr>
          </a:lstStyle>
          <a:p>
            <a:pPr lvl="0"/>
            <a:r>
              <a:rPr lang="en-US" dirty="0"/>
              <a:t>Click to add section title or quote</a:t>
            </a:r>
          </a:p>
        </p:txBody>
      </p:sp>
    </p:spTree>
    <p:extLst>
      <p:ext uri="{BB962C8B-B14F-4D97-AF65-F5344CB8AC3E}">
        <p14:creationId xmlns:p14="http://schemas.microsoft.com/office/powerpoint/2010/main" val="1603021735"/>
      </p:ext>
    </p:extLst>
  </p:cSld>
  <p:clrMapOvr>
    <a:masterClrMapping/>
  </p:clrMapOvr>
  <p:transition spd="slow">
    <p:wipe dir="r"/>
  </p:transition>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Full Screen Photo">
    <p:bg>
      <p:bgPr>
        <a:solidFill>
          <a:srgbClr val="ECEEF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1" y="0"/>
            <a:ext cx="12192000" cy="6858000"/>
          </a:xfrm>
        </p:spPr>
        <p:txBody>
          <a:bodyPr lIns="182880" tIns="182880" rIns="182880"/>
          <a:lstStyle>
            <a:lvl1pPr>
              <a:defRPr>
                <a:solidFill>
                  <a:schemeClr val="bg1">
                    <a:lumMod val="85000"/>
                  </a:schemeClr>
                </a:solidFill>
              </a:defRPr>
            </a:lvl1pPr>
          </a:lstStyle>
          <a:p>
            <a:pPr lvl="0"/>
            <a:r>
              <a:rPr lang="en-US" dirty="0"/>
              <a:t>Click into background to insert charts, tables and images</a:t>
            </a:r>
          </a:p>
        </p:txBody>
      </p:sp>
    </p:spTree>
    <p:extLst>
      <p:ext uri="{BB962C8B-B14F-4D97-AF65-F5344CB8AC3E}">
        <p14:creationId xmlns:p14="http://schemas.microsoft.com/office/powerpoint/2010/main" val="3049808871"/>
      </p:ext>
    </p:extLst>
  </p:cSld>
  <p:clrMapOvr>
    <a:masterClrMapping/>
  </p:clrMapOvr>
  <p:transition spd="slow">
    <p:wipe dir="r"/>
  </p:transition>
  <p:hf sldNum="0"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xfrm>
            <a:off x="603254" y="6542088"/>
            <a:ext cx="2849033" cy="201612"/>
          </a:xfrm>
          <a:prstGeom prst="rect">
            <a:avLst/>
          </a:prstGeom>
          <a:ln/>
        </p:spPr>
        <p:txBody>
          <a:bodyPr/>
          <a:lstStyle>
            <a:lvl1pPr>
              <a:defRPr/>
            </a:lvl1pPr>
          </a:lstStyle>
          <a:p>
            <a:pPr>
              <a:defRPr/>
            </a:pPr>
            <a:fld id="{D9870C8E-868B-4420-A420-9352689BBE41}" type="slidenum">
              <a:rPr lang="en-US" smtClean="0"/>
              <a:pPr>
                <a:defRPr/>
              </a:pPr>
              <a:t>‹#›</a:t>
            </a:fld>
            <a:endParaRPr lang="en-US" dirty="0"/>
          </a:p>
        </p:txBody>
      </p:sp>
    </p:spTree>
    <p:extLst>
      <p:ext uri="{BB962C8B-B14F-4D97-AF65-F5344CB8AC3E}">
        <p14:creationId xmlns:p14="http://schemas.microsoft.com/office/powerpoint/2010/main" val="24808374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graphicFrame>
        <p:nvGraphicFramePr>
          <p:cNvPr id="178" name="Rectangle 773" hidden="1"/>
          <p:cNvGraphicFramePr>
            <a:graphicFrameLocks/>
          </p:cNvGraphicFramePr>
          <p:nvPr>
            <p:custDataLst>
              <p:tags r:id="rId2"/>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1306170" r:id="rId5" imgW="0" imgH="0" progId="">
                  <p:embed/>
                </p:oleObj>
              </mc:Choice>
              <mc:Fallback>
                <p:oleObj r:id="rId5" imgW="0" imgH="0" progId="">
                  <p:embed/>
                  <p:pic>
                    <p:nvPicPr>
                      <p:cNvPr id="0" name="AutoShape 24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Lst>
                    </p:spPr>
                  </p:pic>
                </p:oleObj>
              </mc:Fallback>
            </mc:AlternateContent>
          </a:graphicData>
        </a:graphic>
      </p:graphicFrame>
      <p:sp>
        <p:nvSpPr>
          <p:cNvPr id="183" name="Rectangle 1"/>
          <p:cNvSpPr>
            <a:spLocks noChangeArrowheads="1"/>
          </p:cNvSpPr>
          <p:nvPr userDrawn="1"/>
        </p:nvSpPr>
        <p:spPr bwMode="auto">
          <a:xfrm>
            <a:off x="0" y="0"/>
            <a:ext cx="12192000" cy="6858000"/>
          </a:xfrm>
          <a:prstGeom prst="rect">
            <a:avLst/>
          </a:prstGeom>
          <a:solidFill>
            <a:schemeClr val="bg1"/>
          </a:solidFill>
          <a:ln>
            <a:noFill/>
          </a:ln>
          <a:extLst/>
        </p:spPr>
        <p:txBody>
          <a:bodyPr wrap="none" anchor="ctr"/>
          <a:lstStyle/>
          <a:p>
            <a:endParaRPr lang="en-US" sz="1200" dirty="0">
              <a:solidFill>
                <a:srgbClr val="000000"/>
              </a:solidFill>
              <a:latin typeface="Verdana" charset="0"/>
              <a:ea typeface="ＭＳ Ｐゴシック" charset="0"/>
            </a:endParaRPr>
          </a:p>
        </p:txBody>
      </p:sp>
      <p:sp>
        <p:nvSpPr>
          <p:cNvPr id="184" name="Rectangle 37"/>
          <p:cNvSpPr>
            <a:spLocks noChangeArrowheads="1"/>
          </p:cNvSpPr>
          <p:nvPr userDrawn="1">
            <p:custDataLst>
              <p:tags r:id="rId3"/>
            </p:custDataLst>
          </p:nvPr>
        </p:nvSpPr>
        <p:spPr bwMode="auto">
          <a:xfrm>
            <a:off x="558802" y="3049591"/>
            <a:ext cx="10960100" cy="471487"/>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0" tIns="0" rIns="0" bIns="0" anchor="b"/>
          <a:lstStyle/>
          <a:p>
            <a:pPr algn="l" eaLnBrk="1" hangingPunct="1">
              <a:spcBef>
                <a:spcPct val="0"/>
              </a:spcBef>
            </a:pPr>
            <a:r>
              <a:rPr lang="fr-CA" sz="4000" b="0" dirty="0">
                <a:solidFill>
                  <a:srgbClr val="FFFFFF"/>
                </a:solidFill>
                <a:latin typeface="Helvetica Light" charset="0"/>
              </a:rPr>
              <a:t>Plans de lancement de Harmony</a:t>
            </a:r>
          </a:p>
          <a:p>
            <a:pPr algn="l" eaLnBrk="1" hangingPunct="1">
              <a:spcBef>
                <a:spcPct val="0"/>
              </a:spcBef>
            </a:pPr>
            <a:r>
              <a:rPr lang="fr-CA" sz="2800" b="0" dirty="0">
                <a:solidFill>
                  <a:srgbClr val="FFFFFF"/>
                </a:solidFill>
                <a:latin typeface="Helvetica Light" charset="0"/>
              </a:rPr>
              <a:t>Août 2013</a:t>
            </a:r>
          </a:p>
        </p:txBody>
      </p:sp>
      <p:pic>
        <p:nvPicPr>
          <p:cNvPr id="185" name="Picture 3"/>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9573685" y="263526"/>
            <a:ext cx="2167467" cy="474663"/>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pic>
        <p:nvPicPr>
          <p:cNvPr id="187" name="Picture 186"/>
          <p:cNvPicPr>
            <a:picLocks noChangeAspect="1"/>
          </p:cNvPicPr>
          <p:nvPr userDrawn="1"/>
        </p:nvPicPr>
        <p:blipFill>
          <a:blip r:embed="rId7" cstate="print"/>
          <a:stretch>
            <a:fillRect/>
          </a:stretch>
        </p:blipFill>
        <p:spPr>
          <a:xfrm>
            <a:off x="0" y="1457161"/>
            <a:ext cx="12192000" cy="2205789"/>
          </a:xfrm>
          <a:prstGeom prst="rect">
            <a:avLst/>
          </a:prstGeom>
        </p:spPr>
      </p:pic>
      <p:sp>
        <p:nvSpPr>
          <p:cNvPr id="188" name="TextBox 187"/>
          <p:cNvSpPr txBox="1"/>
          <p:nvPr userDrawn="1"/>
        </p:nvSpPr>
        <p:spPr>
          <a:xfrm>
            <a:off x="757020" y="3039345"/>
            <a:ext cx="6926480" cy="461665"/>
          </a:xfrm>
          <a:prstGeom prst="rect">
            <a:avLst/>
          </a:prstGeom>
          <a:noFill/>
        </p:spPr>
        <p:txBody>
          <a:bodyPr wrap="square" rtlCol="0">
            <a:spAutoFit/>
          </a:bodyPr>
          <a:lstStyle/>
          <a:p>
            <a:pPr algn="l" eaLnBrk="1" fontAlgn="auto" hangingPunct="1">
              <a:spcBef>
                <a:spcPts val="0"/>
              </a:spcBef>
              <a:spcAft>
                <a:spcPts val="0"/>
              </a:spcAft>
            </a:pPr>
            <a:r>
              <a:rPr lang="fr-CA" sz="2400" b="0" dirty="0">
                <a:solidFill>
                  <a:schemeClr val="bg1"/>
                </a:solidFill>
                <a:latin typeface="Avenir Book"/>
              </a:rPr>
              <a:t>Suivi sur place auprès des dirigeants</a:t>
            </a:r>
            <a:r>
              <a:rPr lang="en-US" smtClean="0"/>
              <a:t>	</a:t>
            </a:r>
            <a:r>
              <a:rPr lang="fr-CA" smtClean="0"/>
              <a:t>      </a:t>
            </a:r>
          </a:p>
        </p:txBody>
      </p:sp>
      <p:pic>
        <p:nvPicPr>
          <p:cNvPr id="3" name="Picture 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62324" y="1590841"/>
            <a:ext cx="7221176" cy="1477059"/>
          </a:xfrm>
          <a:prstGeom prst="rect">
            <a:avLst/>
          </a:prstGeom>
        </p:spPr>
      </p:pic>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2" y="1436688"/>
            <a:ext cx="5380567" cy="4729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9" y="1436688"/>
            <a:ext cx="5380567" cy="4729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title"/>
          </p:nvPr>
        </p:nvSpPr>
        <p:spPr bwMode="auto">
          <a:xfrm>
            <a:off x="719669" y="379416"/>
            <a:ext cx="10850033" cy="64928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248358" y="1388533"/>
            <a:ext cx="11334044" cy="473763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3253" y="6542088"/>
            <a:ext cx="2849033" cy="201612"/>
          </a:xfrm>
          <a:prstGeom prst="rect">
            <a:avLst/>
          </a:prstGeom>
        </p:spPr>
        <p:txBody>
          <a:bodyPr/>
          <a:lstStyle>
            <a:lvl1pPr eaLnBrk="1" hangingPunct="1">
              <a:defRPr>
                <a:solidFill>
                  <a:srgbClr val="000000"/>
                </a:solidFill>
              </a:defRPr>
            </a:lvl1pPr>
          </a:lstStyle>
          <a:p>
            <a:pPr>
              <a:defRPr/>
            </a:pPr>
            <a:endParaRPr lang="en-US" sz="1200" b="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856" name="Rectangle 808"/>
          <p:cNvSpPr>
            <a:spLocks noGrp="1" noChangeArrowheads="1"/>
          </p:cNvSpPr>
          <p:nvPr>
            <p:ph type="ctrTitle" sz="quarter"/>
            <p:custDataLst>
              <p:tags r:id="rId2"/>
            </p:custDataLst>
          </p:nvPr>
        </p:nvSpPr>
        <p:spPr>
          <a:xfrm>
            <a:off x="615955" y="1466847"/>
            <a:ext cx="10960100" cy="681038"/>
          </a:xfrm>
        </p:spPr>
        <p:txBody>
          <a:bodyPr/>
          <a:lstStyle>
            <a:lvl1pPr>
              <a:defRPr sz="3400" b="0"/>
            </a:lvl1pPr>
          </a:lstStyle>
          <a:p>
            <a:r>
              <a:rPr lang="en-US"/>
              <a:t>Click to edit Master title style</a:t>
            </a:r>
          </a:p>
        </p:txBody>
      </p:sp>
      <p:sp>
        <p:nvSpPr>
          <p:cNvPr id="2857" name="Rectangle 809"/>
          <p:cNvSpPr>
            <a:spLocks noGrp="1" noChangeArrowheads="1"/>
          </p:cNvSpPr>
          <p:nvPr>
            <p:ph type="subTitle" sz="quarter" idx="1"/>
            <p:custDataLst>
              <p:tags r:id="rId3"/>
            </p:custDataLst>
          </p:nvPr>
        </p:nvSpPr>
        <p:spPr>
          <a:xfrm>
            <a:off x="637122" y="2201867"/>
            <a:ext cx="10957983" cy="388937"/>
          </a:xfrm>
        </p:spPr>
        <p:txBody>
          <a:bodyPr tIns="0" bIns="0"/>
          <a:lstStyle>
            <a:lvl1pPr marL="0" indent="0">
              <a:buFont typeface="Times" pitchFamily="-64" charset="0"/>
              <a:buNone/>
              <a:defRPr sz="2400">
                <a:solidFill>
                  <a:srgbClr val="2F5EBF"/>
                </a:solidFill>
              </a:defRPr>
            </a:lvl1pPr>
          </a:lstStyle>
          <a:p>
            <a:r>
              <a:rPr lang="en-US"/>
              <a:t>Click to edit Master subtitle style</a:t>
            </a:r>
            <a:endParaRPr lang="en-US" dirty="0"/>
          </a:p>
        </p:txBody>
      </p:sp>
      <p:sp>
        <p:nvSpPr>
          <p:cNvPr id="2858" name="Rectangle 810"/>
          <p:cNvSpPr>
            <a:spLocks noGrp="1" noChangeArrowheads="1"/>
          </p:cNvSpPr>
          <p:nvPr>
            <p:ph type="dt" sz="quarter" idx="2"/>
            <p:custDataLst>
              <p:tags r:id="rId4"/>
            </p:custDataLst>
          </p:nvPr>
        </p:nvSpPr>
        <p:spPr>
          <a:xfrm>
            <a:off x="677333" y="2971800"/>
            <a:ext cx="5708952" cy="304800"/>
          </a:xfrm>
          <a:noFill/>
          <a:ln w="9525">
            <a:noFill/>
            <a:miter lim="800000"/>
            <a:headEnd/>
            <a:tailEnd/>
          </a:ln>
          <a:effectLst/>
        </p:spPr>
        <p:txBody>
          <a:bodyPr vert="horz" wrap="square" lIns="0" tIns="0" rIns="0" bIns="0" numCol="1" anchor="t" anchorCtr="0" compatLnSpc="1">
            <a:prstTxWarp prst="textNoShape">
              <a:avLst/>
            </a:prstTxWarp>
          </a:bodyPr>
          <a:lstStyle>
            <a:lvl1pPr algn="ctr">
              <a:defRPr lang="en-US" sz="2000" smtClean="0">
                <a:solidFill>
                  <a:srgbClr val="2F5EBF"/>
                </a:solidFill>
                <a:latin typeface="+mn-lt"/>
                <a:ea typeface="+mn-ea"/>
                <a:cs typeface="+mn-cs"/>
              </a:defRPr>
            </a:lvl1pPr>
          </a:lstStyle>
          <a:p>
            <a:pPr algn="l">
              <a:spcBef>
                <a:spcPct val="20000"/>
              </a:spcBef>
              <a:buClr>
                <a:srgbClr val="3860B8"/>
              </a:buClr>
            </a:pPr>
            <a:fld id="{94F04DCF-EC11-4614-BA72-5D5396C3D084}" type="datetime4">
              <a:rPr lang="en-US"/>
              <a:pPr algn="l">
                <a:spcBef>
                  <a:spcPct val="20000"/>
                </a:spcBef>
                <a:buClr>
                  <a:srgbClr val="3860B8"/>
                </a:buClr>
              </a:pPr>
              <a:t>April 9, 2019</a:t>
            </a:fld>
            <a:endParaRPr dirty="0"/>
          </a:p>
        </p:txBody>
      </p:sp>
      <p:pic>
        <p:nvPicPr>
          <p:cNvPr id="3034" name="Picture 986" descr="intuit_c_r"/>
          <p:cNvPicPr>
            <a:picLocks noChangeAspect="1" noChangeArrowheads="1"/>
          </p:cNvPicPr>
          <p:nvPr>
            <p:custDataLst>
              <p:tags r:id="rId5"/>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9224438" y="392113"/>
            <a:ext cx="2595033" cy="704850"/>
          </a:xfrm>
          <a:prstGeom prst="rect">
            <a:avLst/>
          </a:prstGeom>
          <a:noFill/>
        </p:spPr>
      </p:pic>
      <p:grpSp>
        <p:nvGrpSpPr>
          <p:cNvPr id="2" name="Group 998"/>
          <p:cNvGrpSpPr>
            <a:grpSpLocks/>
          </p:cNvGrpSpPr>
          <p:nvPr>
            <p:custDataLst>
              <p:tags r:id="rId6"/>
            </p:custDataLst>
          </p:nvPr>
        </p:nvGrpSpPr>
        <p:grpSpPr bwMode="auto">
          <a:xfrm>
            <a:off x="622301" y="1303338"/>
            <a:ext cx="10905067" cy="19050"/>
            <a:chOff x="290" y="806"/>
            <a:chExt cx="5152" cy="12"/>
          </a:xfrm>
        </p:grpSpPr>
        <p:sp>
          <p:nvSpPr>
            <p:cNvPr id="3047" name="Oval 999"/>
            <p:cNvSpPr>
              <a:spLocks noChangeArrowheads="1"/>
            </p:cNvSpPr>
            <p:nvPr userDrawn="1"/>
          </p:nvSpPr>
          <p:spPr bwMode="auto">
            <a:xfrm>
              <a:off x="29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48" name="Oval 1000"/>
            <p:cNvSpPr>
              <a:spLocks noChangeArrowheads="1"/>
            </p:cNvSpPr>
            <p:nvPr userDrawn="1"/>
          </p:nvSpPr>
          <p:spPr bwMode="auto">
            <a:xfrm>
              <a:off x="35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49" name="Oval 1001"/>
            <p:cNvSpPr>
              <a:spLocks noChangeArrowheads="1"/>
            </p:cNvSpPr>
            <p:nvPr userDrawn="1"/>
          </p:nvSpPr>
          <p:spPr bwMode="auto">
            <a:xfrm>
              <a:off x="41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50" name="Oval 1002"/>
            <p:cNvSpPr>
              <a:spLocks noChangeArrowheads="1"/>
            </p:cNvSpPr>
            <p:nvPr userDrawn="1"/>
          </p:nvSpPr>
          <p:spPr bwMode="auto">
            <a:xfrm>
              <a:off x="47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51" name="Oval 1003"/>
            <p:cNvSpPr>
              <a:spLocks noChangeArrowheads="1"/>
            </p:cNvSpPr>
            <p:nvPr userDrawn="1"/>
          </p:nvSpPr>
          <p:spPr bwMode="auto">
            <a:xfrm>
              <a:off x="53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52" name="Oval 1004"/>
            <p:cNvSpPr>
              <a:spLocks noChangeArrowheads="1"/>
            </p:cNvSpPr>
            <p:nvPr userDrawn="1"/>
          </p:nvSpPr>
          <p:spPr bwMode="auto">
            <a:xfrm>
              <a:off x="60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53" name="Oval 1005"/>
            <p:cNvSpPr>
              <a:spLocks noChangeArrowheads="1"/>
            </p:cNvSpPr>
            <p:nvPr userDrawn="1"/>
          </p:nvSpPr>
          <p:spPr bwMode="auto">
            <a:xfrm>
              <a:off x="66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54" name="Oval 1006"/>
            <p:cNvSpPr>
              <a:spLocks noChangeArrowheads="1"/>
            </p:cNvSpPr>
            <p:nvPr userDrawn="1"/>
          </p:nvSpPr>
          <p:spPr bwMode="auto">
            <a:xfrm>
              <a:off x="72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55" name="Oval 1007"/>
            <p:cNvSpPr>
              <a:spLocks noChangeArrowheads="1"/>
            </p:cNvSpPr>
            <p:nvPr userDrawn="1"/>
          </p:nvSpPr>
          <p:spPr bwMode="auto">
            <a:xfrm>
              <a:off x="78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56" name="Oval 1008"/>
            <p:cNvSpPr>
              <a:spLocks noChangeArrowheads="1"/>
            </p:cNvSpPr>
            <p:nvPr userDrawn="1"/>
          </p:nvSpPr>
          <p:spPr bwMode="auto">
            <a:xfrm>
              <a:off x="84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57" name="Oval 1009"/>
            <p:cNvSpPr>
              <a:spLocks noChangeArrowheads="1"/>
            </p:cNvSpPr>
            <p:nvPr userDrawn="1"/>
          </p:nvSpPr>
          <p:spPr bwMode="auto">
            <a:xfrm>
              <a:off x="91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58" name="Oval 1010"/>
            <p:cNvSpPr>
              <a:spLocks noChangeArrowheads="1"/>
            </p:cNvSpPr>
            <p:nvPr userDrawn="1"/>
          </p:nvSpPr>
          <p:spPr bwMode="auto">
            <a:xfrm>
              <a:off x="97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59" name="Oval 1011"/>
            <p:cNvSpPr>
              <a:spLocks noChangeArrowheads="1"/>
            </p:cNvSpPr>
            <p:nvPr userDrawn="1"/>
          </p:nvSpPr>
          <p:spPr bwMode="auto">
            <a:xfrm>
              <a:off x="103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60" name="Oval 1012"/>
            <p:cNvSpPr>
              <a:spLocks noChangeArrowheads="1"/>
            </p:cNvSpPr>
            <p:nvPr userDrawn="1"/>
          </p:nvSpPr>
          <p:spPr bwMode="auto">
            <a:xfrm>
              <a:off x="109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61" name="Oval 1013"/>
            <p:cNvSpPr>
              <a:spLocks noChangeArrowheads="1"/>
            </p:cNvSpPr>
            <p:nvPr userDrawn="1"/>
          </p:nvSpPr>
          <p:spPr bwMode="auto">
            <a:xfrm>
              <a:off x="115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62" name="Oval 1014"/>
            <p:cNvSpPr>
              <a:spLocks noChangeArrowheads="1"/>
            </p:cNvSpPr>
            <p:nvPr userDrawn="1"/>
          </p:nvSpPr>
          <p:spPr bwMode="auto">
            <a:xfrm>
              <a:off x="122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63" name="Oval 1015"/>
            <p:cNvSpPr>
              <a:spLocks noChangeArrowheads="1"/>
            </p:cNvSpPr>
            <p:nvPr userDrawn="1"/>
          </p:nvSpPr>
          <p:spPr bwMode="auto">
            <a:xfrm>
              <a:off x="128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64" name="Oval 1016"/>
            <p:cNvSpPr>
              <a:spLocks noChangeArrowheads="1"/>
            </p:cNvSpPr>
            <p:nvPr userDrawn="1"/>
          </p:nvSpPr>
          <p:spPr bwMode="auto">
            <a:xfrm>
              <a:off x="134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65" name="Oval 1017"/>
            <p:cNvSpPr>
              <a:spLocks noChangeArrowheads="1"/>
            </p:cNvSpPr>
            <p:nvPr userDrawn="1"/>
          </p:nvSpPr>
          <p:spPr bwMode="auto">
            <a:xfrm>
              <a:off x="140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66" name="Oval 1018"/>
            <p:cNvSpPr>
              <a:spLocks noChangeArrowheads="1"/>
            </p:cNvSpPr>
            <p:nvPr userDrawn="1"/>
          </p:nvSpPr>
          <p:spPr bwMode="auto">
            <a:xfrm>
              <a:off x="146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67" name="Oval 1019"/>
            <p:cNvSpPr>
              <a:spLocks noChangeArrowheads="1"/>
            </p:cNvSpPr>
            <p:nvPr userDrawn="1"/>
          </p:nvSpPr>
          <p:spPr bwMode="auto">
            <a:xfrm>
              <a:off x="152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68" name="Oval 1020"/>
            <p:cNvSpPr>
              <a:spLocks noChangeArrowheads="1"/>
            </p:cNvSpPr>
            <p:nvPr userDrawn="1"/>
          </p:nvSpPr>
          <p:spPr bwMode="auto">
            <a:xfrm>
              <a:off x="158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69" name="Oval 1021"/>
            <p:cNvSpPr>
              <a:spLocks noChangeArrowheads="1"/>
            </p:cNvSpPr>
            <p:nvPr userDrawn="1"/>
          </p:nvSpPr>
          <p:spPr bwMode="auto">
            <a:xfrm>
              <a:off x="164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70" name="Oval 1022"/>
            <p:cNvSpPr>
              <a:spLocks noChangeArrowheads="1"/>
            </p:cNvSpPr>
            <p:nvPr userDrawn="1"/>
          </p:nvSpPr>
          <p:spPr bwMode="auto">
            <a:xfrm>
              <a:off x="170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3071" name="Oval 1023"/>
            <p:cNvSpPr>
              <a:spLocks noChangeArrowheads="1"/>
            </p:cNvSpPr>
            <p:nvPr userDrawn="1"/>
          </p:nvSpPr>
          <p:spPr bwMode="auto">
            <a:xfrm>
              <a:off x="177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12" name="Oval 1024"/>
            <p:cNvSpPr>
              <a:spLocks noChangeArrowheads="1"/>
            </p:cNvSpPr>
            <p:nvPr userDrawn="1"/>
          </p:nvSpPr>
          <p:spPr bwMode="auto">
            <a:xfrm>
              <a:off x="183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13" name="Oval 1025"/>
            <p:cNvSpPr>
              <a:spLocks noChangeArrowheads="1"/>
            </p:cNvSpPr>
            <p:nvPr userDrawn="1"/>
          </p:nvSpPr>
          <p:spPr bwMode="auto">
            <a:xfrm>
              <a:off x="189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14" name="Oval 1026"/>
            <p:cNvSpPr>
              <a:spLocks noChangeArrowheads="1"/>
            </p:cNvSpPr>
            <p:nvPr userDrawn="1"/>
          </p:nvSpPr>
          <p:spPr bwMode="auto">
            <a:xfrm>
              <a:off x="195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15" name="Oval 1027"/>
            <p:cNvSpPr>
              <a:spLocks noChangeArrowheads="1"/>
            </p:cNvSpPr>
            <p:nvPr userDrawn="1"/>
          </p:nvSpPr>
          <p:spPr bwMode="auto">
            <a:xfrm>
              <a:off x="201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16" name="Oval 1028"/>
            <p:cNvSpPr>
              <a:spLocks noChangeArrowheads="1"/>
            </p:cNvSpPr>
            <p:nvPr userDrawn="1"/>
          </p:nvSpPr>
          <p:spPr bwMode="auto">
            <a:xfrm>
              <a:off x="207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17" name="Oval 1029"/>
            <p:cNvSpPr>
              <a:spLocks noChangeArrowheads="1"/>
            </p:cNvSpPr>
            <p:nvPr userDrawn="1"/>
          </p:nvSpPr>
          <p:spPr bwMode="auto">
            <a:xfrm>
              <a:off x="213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18" name="Oval 1030"/>
            <p:cNvSpPr>
              <a:spLocks noChangeArrowheads="1"/>
            </p:cNvSpPr>
            <p:nvPr userDrawn="1"/>
          </p:nvSpPr>
          <p:spPr bwMode="auto">
            <a:xfrm>
              <a:off x="219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19" name="Oval 1031"/>
            <p:cNvSpPr>
              <a:spLocks noChangeArrowheads="1"/>
            </p:cNvSpPr>
            <p:nvPr userDrawn="1"/>
          </p:nvSpPr>
          <p:spPr bwMode="auto">
            <a:xfrm>
              <a:off x="225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20" name="Oval 1032"/>
            <p:cNvSpPr>
              <a:spLocks noChangeArrowheads="1"/>
            </p:cNvSpPr>
            <p:nvPr userDrawn="1"/>
          </p:nvSpPr>
          <p:spPr bwMode="auto">
            <a:xfrm>
              <a:off x="231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21" name="Oval 1033"/>
            <p:cNvSpPr>
              <a:spLocks noChangeArrowheads="1"/>
            </p:cNvSpPr>
            <p:nvPr userDrawn="1"/>
          </p:nvSpPr>
          <p:spPr bwMode="auto">
            <a:xfrm>
              <a:off x="238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22" name="Oval 1034"/>
            <p:cNvSpPr>
              <a:spLocks noChangeArrowheads="1"/>
            </p:cNvSpPr>
            <p:nvPr userDrawn="1"/>
          </p:nvSpPr>
          <p:spPr bwMode="auto">
            <a:xfrm>
              <a:off x="244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23" name="Oval 1035"/>
            <p:cNvSpPr>
              <a:spLocks noChangeArrowheads="1"/>
            </p:cNvSpPr>
            <p:nvPr userDrawn="1"/>
          </p:nvSpPr>
          <p:spPr bwMode="auto">
            <a:xfrm>
              <a:off x="250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24" name="Oval 1036"/>
            <p:cNvSpPr>
              <a:spLocks noChangeArrowheads="1"/>
            </p:cNvSpPr>
            <p:nvPr userDrawn="1"/>
          </p:nvSpPr>
          <p:spPr bwMode="auto">
            <a:xfrm>
              <a:off x="256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25" name="Oval 1037"/>
            <p:cNvSpPr>
              <a:spLocks noChangeArrowheads="1"/>
            </p:cNvSpPr>
            <p:nvPr userDrawn="1"/>
          </p:nvSpPr>
          <p:spPr bwMode="auto">
            <a:xfrm>
              <a:off x="262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26" name="Oval 1038"/>
            <p:cNvSpPr>
              <a:spLocks noChangeArrowheads="1"/>
            </p:cNvSpPr>
            <p:nvPr userDrawn="1"/>
          </p:nvSpPr>
          <p:spPr bwMode="auto">
            <a:xfrm>
              <a:off x="268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27" name="Oval 1039"/>
            <p:cNvSpPr>
              <a:spLocks noChangeArrowheads="1"/>
            </p:cNvSpPr>
            <p:nvPr userDrawn="1"/>
          </p:nvSpPr>
          <p:spPr bwMode="auto">
            <a:xfrm>
              <a:off x="274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28" name="Oval 1040"/>
            <p:cNvSpPr>
              <a:spLocks noChangeArrowheads="1"/>
            </p:cNvSpPr>
            <p:nvPr userDrawn="1"/>
          </p:nvSpPr>
          <p:spPr bwMode="auto">
            <a:xfrm>
              <a:off x="280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29" name="Oval 1041"/>
            <p:cNvSpPr>
              <a:spLocks noChangeArrowheads="1"/>
            </p:cNvSpPr>
            <p:nvPr userDrawn="1"/>
          </p:nvSpPr>
          <p:spPr bwMode="auto">
            <a:xfrm>
              <a:off x="286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30" name="Oval 1042"/>
            <p:cNvSpPr>
              <a:spLocks noChangeArrowheads="1"/>
            </p:cNvSpPr>
            <p:nvPr userDrawn="1"/>
          </p:nvSpPr>
          <p:spPr bwMode="auto">
            <a:xfrm>
              <a:off x="292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31" name="Oval 1043"/>
            <p:cNvSpPr>
              <a:spLocks noChangeArrowheads="1"/>
            </p:cNvSpPr>
            <p:nvPr userDrawn="1"/>
          </p:nvSpPr>
          <p:spPr bwMode="auto">
            <a:xfrm>
              <a:off x="299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32" name="Oval 1044"/>
            <p:cNvSpPr>
              <a:spLocks noChangeArrowheads="1"/>
            </p:cNvSpPr>
            <p:nvPr userDrawn="1"/>
          </p:nvSpPr>
          <p:spPr bwMode="auto">
            <a:xfrm>
              <a:off x="305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33" name="Oval 1045"/>
            <p:cNvSpPr>
              <a:spLocks noChangeArrowheads="1"/>
            </p:cNvSpPr>
            <p:nvPr userDrawn="1"/>
          </p:nvSpPr>
          <p:spPr bwMode="auto">
            <a:xfrm>
              <a:off x="311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34" name="Oval 1046"/>
            <p:cNvSpPr>
              <a:spLocks noChangeArrowheads="1"/>
            </p:cNvSpPr>
            <p:nvPr userDrawn="1"/>
          </p:nvSpPr>
          <p:spPr bwMode="auto">
            <a:xfrm>
              <a:off x="317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35" name="Oval 1047"/>
            <p:cNvSpPr>
              <a:spLocks noChangeArrowheads="1"/>
            </p:cNvSpPr>
            <p:nvPr userDrawn="1"/>
          </p:nvSpPr>
          <p:spPr bwMode="auto">
            <a:xfrm>
              <a:off x="323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36" name="Oval 1048"/>
            <p:cNvSpPr>
              <a:spLocks noChangeArrowheads="1"/>
            </p:cNvSpPr>
            <p:nvPr userDrawn="1"/>
          </p:nvSpPr>
          <p:spPr bwMode="auto">
            <a:xfrm>
              <a:off x="329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37" name="Oval 1049"/>
            <p:cNvSpPr>
              <a:spLocks noChangeArrowheads="1"/>
            </p:cNvSpPr>
            <p:nvPr userDrawn="1"/>
          </p:nvSpPr>
          <p:spPr bwMode="auto">
            <a:xfrm>
              <a:off x="335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38" name="Oval 1050"/>
            <p:cNvSpPr>
              <a:spLocks noChangeArrowheads="1"/>
            </p:cNvSpPr>
            <p:nvPr userDrawn="1"/>
          </p:nvSpPr>
          <p:spPr bwMode="auto">
            <a:xfrm>
              <a:off x="341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39" name="Oval 1051"/>
            <p:cNvSpPr>
              <a:spLocks noChangeArrowheads="1"/>
            </p:cNvSpPr>
            <p:nvPr userDrawn="1"/>
          </p:nvSpPr>
          <p:spPr bwMode="auto">
            <a:xfrm>
              <a:off x="347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40" name="Oval 1052"/>
            <p:cNvSpPr>
              <a:spLocks noChangeArrowheads="1"/>
            </p:cNvSpPr>
            <p:nvPr userDrawn="1"/>
          </p:nvSpPr>
          <p:spPr bwMode="auto">
            <a:xfrm>
              <a:off x="353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41" name="Oval 1053"/>
            <p:cNvSpPr>
              <a:spLocks noChangeArrowheads="1"/>
            </p:cNvSpPr>
            <p:nvPr userDrawn="1"/>
          </p:nvSpPr>
          <p:spPr bwMode="auto">
            <a:xfrm>
              <a:off x="360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42" name="Oval 1054"/>
            <p:cNvSpPr>
              <a:spLocks noChangeArrowheads="1"/>
            </p:cNvSpPr>
            <p:nvPr userDrawn="1"/>
          </p:nvSpPr>
          <p:spPr bwMode="auto">
            <a:xfrm>
              <a:off x="366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43" name="Oval 1055"/>
            <p:cNvSpPr>
              <a:spLocks noChangeArrowheads="1"/>
            </p:cNvSpPr>
            <p:nvPr userDrawn="1"/>
          </p:nvSpPr>
          <p:spPr bwMode="auto">
            <a:xfrm>
              <a:off x="372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44" name="Oval 1056"/>
            <p:cNvSpPr>
              <a:spLocks noChangeArrowheads="1"/>
            </p:cNvSpPr>
            <p:nvPr userDrawn="1"/>
          </p:nvSpPr>
          <p:spPr bwMode="auto">
            <a:xfrm>
              <a:off x="378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45" name="Oval 1057"/>
            <p:cNvSpPr>
              <a:spLocks noChangeArrowheads="1"/>
            </p:cNvSpPr>
            <p:nvPr userDrawn="1"/>
          </p:nvSpPr>
          <p:spPr bwMode="auto">
            <a:xfrm>
              <a:off x="384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46" name="Oval 1058"/>
            <p:cNvSpPr>
              <a:spLocks noChangeArrowheads="1"/>
            </p:cNvSpPr>
            <p:nvPr userDrawn="1"/>
          </p:nvSpPr>
          <p:spPr bwMode="auto">
            <a:xfrm>
              <a:off x="390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47" name="Oval 1059"/>
            <p:cNvSpPr>
              <a:spLocks noChangeArrowheads="1"/>
            </p:cNvSpPr>
            <p:nvPr userDrawn="1"/>
          </p:nvSpPr>
          <p:spPr bwMode="auto">
            <a:xfrm>
              <a:off x="396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48" name="Oval 1060"/>
            <p:cNvSpPr>
              <a:spLocks noChangeArrowheads="1"/>
            </p:cNvSpPr>
            <p:nvPr userDrawn="1"/>
          </p:nvSpPr>
          <p:spPr bwMode="auto">
            <a:xfrm>
              <a:off x="402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49" name="Oval 1061"/>
            <p:cNvSpPr>
              <a:spLocks noChangeArrowheads="1"/>
            </p:cNvSpPr>
            <p:nvPr userDrawn="1"/>
          </p:nvSpPr>
          <p:spPr bwMode="auto">
            <a:xfrm>
              <a:off x="408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50" name="Oval 1062"/>
            <p:cNvSpPr>
              <a:spLocks noChangeArrowheads="1"/>
            </p:cNvSpPr>
            <p:nvPr userDrawn="1"/>
          </p:nvSpPr>
          <p:spPr bwMode="auto">
            <a:xfrm>
              <a:off x="414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51" name="Oval 1063"/>
            <p:cNvSpPr>
              <a:spLocks noChangeArrowheads="1"/>
            </p:cNvSpPr>
            <p:nvPr userDrawn="1"/>
          </p:nvSpPr>
          <p:spPr bwMode="auto">
            <a:xfrm>
              <a:off x="421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52" name="Oval 1064"/>
            <p:cNvSpPr>
              <a:spLocks noChangeArrowheads="1"/>
            </p:cNvSpPr>
            <p:nvPr userDrawn="1"/>
          </p:nvSpPr>
          <p:spPr bwMode="auto">
            <a:xfrm>
              <a:off x="427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53" name="Oval 1065"/>
            <p:cNvSpPr>
              <a:spLocks noChangeArrowheads="1"/>
            </p:cNvSpPr>
            <p:nvPr userDrawn="1"/>
          </p:nvSpPr>
          <p:spPr bwMode="auto">
            <a:xfrm>
              <a:off x="433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54" name="Oval 1066"/>
            <p:cNvSpPr>
              <a:spLocks noChangeArrowheads="1"/>
            </p:cNvSpPr>
            <p:nvPr userDrawn="1"/>
          </p:nvSpPr>
          <p:spPr bwMode="auto">
            <a:xfrm>
              <a:off x="439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55" name="Oval 1067"/>
            <p:cNvSpPr>
              <a:spLocks noChangeArrowheads="1"/>
            </p:cNvSpPr>
            <p:nvPr userDrawn="1"/>
          </p:nvSpPr>
          <p:spPr bwMode="auto">
            <a:xfrm>
              <a:off x="445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56" name="Oval 1068"/>
            <p:cNvSpPr>
              <a:spLocks noChangeArrowheads="1"/>
            </p:cNvSpPr>
            <p:nvPr userDrawn="1"/>
          </p:nvSpPr>
          <p:spPr bwMode="auto">
            <a:xfrm>
              <a:off x="451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57" name="Oval 1069"/>
            <p:cNvSpPr>
              <a:spLocks noChangeArrowheads="1"/>
            </p:cNvSpPr>
            <p:nvPr userDrawn="1"/>
          </p:nvSpPr>
          <p:spPr bwMode="auto">
            <a:xfrm>
              <a:off x="457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58" name="Oval 1070"/>
            <p:cNvSpPr>
              <a:spLocks noChangeArrowheads="1"/>
            </p:cNvSpPr>
            <p:nvPr userDrawn="1"/>
          </p:nvSpPr>
          <p:spPr bwMode="auto">
            <a:xfrm>
              <a:off x="463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59" name="Oval 1071"/>
            <p:cNvSpPr>
              <a:spLocks noChangeArrowheads="1"/>
            </p:cNvSpPr>
            <p:nvPr userDrawn="1"/>
          </p:nvSpPr>
          <p:spPr bwMode="auto">
            <a:xfrm>
              <a:off x="469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60" name="Oval 1072"/>
            <p:cNvSpPr>
              <a:spLocks noChangeArrowheads="1"/>
            </p:cNvSpPr>
            <p:nvPr userDrawn="1"/>
          </p:nvSpPr>
          <p:spPr bwMode="auto">
            <a:xfrm>
              <a:off x="475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61" name="Oval 1073"/>
            <p:cNvSpPr>
              <a:spLocks noChangeArrowheads="1"/>
            </p:cNvSpPr>
            <p:nvPr userDrawn="1"/>
          </p:nvSpPr>
          <p:spPr bwMode="auto">
            <a:xfrm>
              <a:off x="482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62" name="Oval 1074"/>
            <p:cNvSpPr>
              <a:spLocks noChangeArrowheads="1"/>
            </p:cNvSpPr>
            <p:nvPr userDrawn="1"/>
          </p:nvSpPr>
          <p:spPr bwMode="auto">
            <a:xfrm>
              <a:off x="488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63" name="Oval 1075"/>
            <p:cNvSpPr>
              <a:spLocks noChangeArrowheads="1"/>
            </p:cNvSpPr>
            <p:nvPr userDrawn="1"/>
          </p:nvSpPr>
          <p:spPr bwMode="auto">
            <a:xfrm>
              <a:off x="494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64" name="Oval 1076"/>
            <p:cNvSpPr>
              <a:spLocks noChangeArrowheads="1"/>
            </p:cNvSpPr>
            <p:nvPr userDrawn="1"/>
          </p:nvSpPr>
          <p:spPr bwMode="auto">
            <a:xfrm>
              <a:off x="500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65" name="Oval 1077"/>
            <p:cNvSpPr>
              <a:spLocks noChangeArrowheads="1"/>
            </p:cNvSpPr>
            <p:nvPr userDrawn="1"/>
          </p:nvSpPr>
          <p:spPr bwMode="auto">
            <a:xfrm>
              <a:off x="506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66" name="Oval 1078"/>
            <p:cNvSpPr>
              <a:spLocks noChangeArrowheads="1"/>
            </p:cNvSpPr>
            <p:nvPr userDrawn="1"/>
          </p:nvSpPr>
          <p:spPr bwMode="auto">
            <a:xfrm>
              <a:off x="512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67" name="Oval 1079"/>
            <p:cNvSpPr>
              <a:spLocks noChangeArrowheads="1"/>
            </p:cNvSpPr>
            <p:nvPr userDrawn="1"/>
          </p:nvSpPr>
          <p:spPr bwMode="auto">
            <a:xfrm>
              <a:off x="518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68" name="Oval 1080"/>
            <p:cNvSpPr>
              <a:spLocks noChangeArrowheads="1"/>
            </p:cNvSpPr>
            <p:nvPr userDrawn="1"/>
          </p:nvSpPr>
          <p:spPr bwMode="auto">
            <a:xfrm>
              <a:off x="524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69" name="Oval 1081"/>
            <p:cNvSpPr>
              <a:spLocks noChangeArrowheads="1"/>
            </p:cNvSpPr>
            <p:nvPr userDrawn="1"/>
          </p:nvSpPr>
          <p:spPr bwMode="auto">
            <a:xfrm>
              <a:off x="530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70" name="Oval 1082"/>
            <p:cNvSpPr>
              <a:spLocks noChangeArrowheads="1"/>
            </p:cNvSpPr>
            <p:nvPr userDrawn="1"/>
          </p:nvSpPr>
          <p:spPr bwMode="auto">
            <a:xfrm>
              <a:off x="536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71" name="Oval 1083"/>
            <p:cNvSpPr>
              <a:spLocks noChangeArrowheads="1"/>
            </p:cNvSpPr>
            <p:nvPr userDrawn="1"/>
          </p:nvSpPr>
          <p:spPr bwMode="auto">
            <a:xfrm>
              <a:off x="543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grpSp>
      <p:grpSp>
        <p:nvGrpSpPr>
          <p:cNvPr id="3" name="Group 1084"/>
          <p:cNvGrpSpPr>
            <a:grpSpLocks/>
          </p:cNvGrpSpPr>
          <p:nvPr>
            <p:custDataLst>
              <p:tags r:id="rId7"/>
            </p:custDataLst>
          </p:nvPr>
        </p:nvGrpSpPr>
        <p:grpSpPr bwMode="auto">
          <a:xfrm>
            <a:off x="622301" y="3321050"/>
            <a:ext cx="10905067" cy="19050"/>
            <a:chOff x="290" y="806"/>
            <a:chExt cx="5152" cy="12"/>
          </a:xfrm>
        </p:grpSpPr>
        <p:sp>
          <p:nvSpPr>
            <p:cNvPr id="141373" name="Oval 1085"/>
            <p:cNvSpPr>
              <a:spLocks noChangeArrowheads="1"/>
            </p:cNvSpPr>
            <p:nvPr userDrawn="1"/>
          </p:nvSpPr>
          <p:spPr bwMode="auto">
            <a:xfrm>
              <a:off x="29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74" name="Oval 1086"/>
            <p:cNvSpPr>
              <a:spLocks noChangeArrowheads="1"/>
            </p:cNvSpPr>
            <p:nvPr userDrawn="1"/>
          </p:nvSpPr>
          <p:spPr bwMode="auto">
            <a:xfrm>
              <a:off x="35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75" name="Oval 1087"/>
            <p:cNvSpPr>
              <a:spLocks noChangeArrowheads="1"/>
            </p:cNvSpPr>
            <p:nvPr userDrawn="1"/>
          </p:nvSpPr>
          <p:spPr bwMode="auto">
            <a:xfrm>
              <a:off x="41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76" name="Oval 1088"/>
            <p:cNvSpPr>
              <a:spLocks noChangeArrowheads="1"/>
            </p:cNvSpPr>
            <p:nvPr userDrawn="1"/>
          </p:nvSpPr>
          <p:spPr bwMode="auto">
            <a:xfrm>
              <a:off x="47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77" name="Oval 1089"/>
            <p:cNvSpPr>
              <a:spLocks noChangeArrowheads="1"/>
            </p:cNvSpPr>
            <p:nvPr userDrawn="1"/>
          </p:nvSpPr>
          <p:spPr bwMode="auto">
            <a:xfrm>
              <a:off x="53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78" name="Oval 1090"/>
            <p:cNvSpPr>
              <a:spLocks noChangeArrowheads="1"/>
            </p:cNvSpPr>
            <p:nvPr userDrawn="1"/>
          </p:nvSpPr>
          <p:spPr bwMode="auto">
            <a:xfrm>
              <a:off x="60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79" name="Oval 1091"/>
            <p:cNvSpPr>
              <a:spLocks noChangeArrowheads="1"/>
            </p:cNvSpPr>
            <p:nvPr userDrawn="1"/>
          </p:nvSpPr>
          <p:spPr bwMode="auto">
            <a:xfrm>
              <a:off x="66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80" name="Oval 1092"/>
            <p:cNvSpPr>
              <a:spLocks noChangeArrowheads="1"/>
            </p:cNvSpPr>
            <p:nvPr userDrawn="1"/>
          </p:nvSpPr>
          <p:spPr bwMode="auto">
            <a:xfrm>
              <a:off x="72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81" name="Oval 1093"/>
            <p:cNvSpPr>
              <a:spLocks noChangeArrowheads="1"/>
            </p:cNvSpPr>
            <p:nvPr userDrawn="1"/>
          </p:nvSpPr>
          <p:spPr bwMode="auto">
            <a:xfrm>
              <a:off x="78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82" name="Oval 1094"/>
            <p:cNvSpPr>
              <a:spLocks noChangeArrowheads="1"/>
            </p:cNvSpPr>
            <p:nvPr userDrawn="1"/>
          </p:nvSpPr>
          <p:spPr bwMode="auto">
            <a:xfrm>
              <a:off x="84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83" name="Oval 1095"/>
            <p:cNvSpPr>
              <a:spLocks noChangeArrowheads="1"/>
            </p:cNvSpPr>
            <p:nvPr userDrawn="1"/>
          </p:nvSpPr>
          <p:spPr bwMode="auto">
            <a:xfrm>
              <a:off x="91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84" name="Oval 1096"/>
            <p:cNvSpPr>
              <a:spLocks noChangeArrowheads="1"/>
            </p:cNvSpPr>
            <p:nvPr userDrawn="1"/>
          </p:nvSpPr>
          <p:spPr bwMode="auto">
            <a:xfrm>
              <a:off x="97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85" name="Oval 1097"/>
            <p:cNvSpPr>
              <a:spLocks noChangeArrowheads="1"/>
            </p:cNvSpPr>
            <p:nvPr userDrawn="1"/>
          </p:nvSpPr>
          <p:spPr bwMode="auto">
            <a:xfrm>
              <a:off x="103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86" name="Oval 1098"/>
            <p:cNvSpPr>
              <a:spLocks noChangeArrowheads="1"/>
            </p:cNvSpPr>
            <p:nvPr userDrawn="1"/>
          </p:nvSpPr>
          <p:spPr bwMode="auto">
            <a:xfrm>
              <a:off x="109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87" name="Oval 1099"/>
            <p:cNvSpPr>
              <a:spLocks noChangeArrowheads="1"/>
            </p:cNvSpPr>
            <p:nvPr userDrawn="1"/>
          </p:nvSpPr>
          <p:spPr bwMode="auto">
            <a:xfrm>
              <a:off x="115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88" name="Oval 1100"/>
            <p:cNvSpPr>
              <a:spLocks noChangeArrowheads="1"/>
            </p:cNvSpPr>
            <p:nvPr userDrawn="1"/>
          </p:nvSpPr>
          <p:spPr bwMode="auto">
            <a:xfrm>
              <a:off x="122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89" name="Oval 1101"/>
            <p:cNvSpPr>
              <a:spLocks noChangeArrowheads="1"/>
            </p:cNvSpPr>
            <p:nvPr userDrawn="1"/>
          </p:nvSpPr>
          <p:spPr bwMode="auto">
            <a:xfrm>
              <a:off x="128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90" name="Oval 1102"/>
            <p:cNvSpPr>
              <a:spLocks noChangeArrowheads="1"/>
            </p:cNvSpPr>
            <p:nvPr userDrawn="1"/>
          </p:nvSpPr>
          <p:spPr bwMode="auto">
            <a:xfrm>
              <a:off x="134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91" name="Oval 1103"/>
            <p:cNvSpPr>
              <a:spLocks noChangeArrowheads="1"/>
            </p:cNvSpPr>
            <p:nvPr userDrawn="1"/>
          </p:nvSpPr>
          <p:spPr bwMode="auto">
            <a:xfrm>
              <a:off x="140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92" name="Oval 1104"/>
            <p:cNvSpPr>
              <a:spLocks noChangeArrowheads="1"/>
            </p:cNvSpPr>
            <p:nvPr userDrawn="1"/>
          </p:nvSpPr>
          <p:spPr bwMode="auto">
            <a:xfrm>
              <a:off x="146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93" name="Oval 1105"/>
            <p:cNvSpPr>
              <a:spLocks noChangeArrowheads="1"/>
            </p:cNvSpPr>
            <p:nvPr userDrawn="1"/>
          </p:nvSpPr>
          <p:spPr bwMode="auto">
            <a:xfrm>
              <a:off x="152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94" name="Oval 1106"/>
            <p:cNvSpPr>
              <a:spLocks noChangeArrowheads="1"/>
            </p:cNvSpPr>
            <p:nvPr userDrawn="1"/>
          </p:nvSpPr>
          <p:spPr bwMode="auto">
            <a:xfrm>
              <a:off x="158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95" name="Oval 1107"/>
            <p:cNvSpPr>
              <a:spLocks noChangeArrowheads="1"/>
            </p:cNvSpPr>
            <p:nvPr userDrawn="1"/>
          </p:nvSpPr>
          <p:spPr bwMode="auto">
            <a:xfrm>
              <a:off x="164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96" name="Oval 1108"/>
            <p:cNvSpPr>
              <a:spLocks noChangeArrowheads="1"/>
            </p:cNvSpPr>
            <p:nvPr userDrawn="1"/>
          </p:nvSpPr>
          <p:spPr bwMode="auto">
            <a:xfrm>
              <a:off x="170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97" name="Oval 1109"/>
            <p:cNvSpPr>
              <a:spLocks noChangeArrowheads="1"/>
            </p:cNvSpPr>
            <p:nvPr userDrawn="1"/>
          </p:nvSpPr>
          <p:spPr bwMode="auto">
            <a:xfrm>
              <a:off x="177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98" name="Oval 1110"/>
            <p:cNvSpPr>
              <a:spLocks noChangeArrowheads="1"/>
            </p:cNvSpPr>
            <p:nvPr userDrawn="1"/>
          </p:nvSpPr>
          <p:spPr bwMode="auto">
            <a:xfrm>
              <a:off x="183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399" name="Oval 1111"/>
            <p:cNvSpPr>
              <a:spLocks noChangeArrowheads="1"/>
            </p:cNvSpPr>
            <p:nvPr userDrawn="1"/>
          </p:nvSpPr>
          <p:spPr bwMode="auto">
            <a:xfrm>
              <a:off x="189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00" name="Oval 1112"/>
            <p:cNvSpPr>
              <a:spLocks noChangeArrowheads="1"/>
            </p:cNvSpPr>
            <p:nvPr userDrawn="1"/>
          </p:nvSpPr>
          <p:spPr bwMode="auto">
            <a:xfrm>
              <a:off x="195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01" name="Oval 1113"/>
            <p:cNvSpPr>
              <a:spLocks noChangeArrowheads="1"/>
            </p:cNvSpPr>
            <p:nvPr userDrawn="1"/>
          </p:nvSpPr>
          <p:spPr bwMode="auto">
            <a:xfrm>
              <a:off x="201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02" name="Oval 1114"/>
            <p:cNvSpPr>
              <a:spLocks noChangeArrowheads="1"/>
            </p:cNvSpPr>
            <p:nvPr userDrawn="1"/>
          </p:nvSpPr>
          <p:spPr bwMode="auto">
            <a:xfrm>
              <a:off x="207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03" name="Oval 1115"/>
            <p:cNvSpPr>
              <a:spLocks noChangeArrowheads="1"/>
            </p:cNvSpPr>
            <p:nvPr userDrawn="1"/>
          </p:nvSpPr>
          <p:spPr bwMode="auto">
            <a:xfrm>
              <a:off x="213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04" name="Oval 1116"/>
            <p:cNvSpPr>
              <a:spLocks noChangeArrowheads="1"/>
            </p:cNvSpPr>
            <p:nvPr userDrawn="1"/>
          </p:nvSpPr>
          <p:spPr bwMode="auto">
            <a:xfrm>
              <a:off x="219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05" name="Oval 1117"/>
            <p:cNvSpPr>
              <a:spLocks noChangeArrowheads="1"/>
            </p:cNvSpPr>
            <p:nvPr userDrawn="1"/>
          </p:nvSpPr>
          <p:spPr bwMode="auto">
            <a:xfrm>
              <a:off x="225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06" name="Oval 1118"/>
            <p:cNvSpPr>
              <a:spLocks noChangeArrowheads="1"/>
            </p:cNvSpPr>
            <p:nvPr userDrawn="1"/>
          </p:nvSpPr>
          <p:spPr bwMode="auto">
            <a:xfrm>
              <a:off x="231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07" name="Oval 1119"/>
            <p:cNvSpPr>
              <a:spLocks noChangeArrowheads="1"/>
            </p:cNvSpPr>
            <p:nvPr userDrawn="1"/>
          </p:nvSpPr>
          <p:spPr bwMode="auto">
            <a:xfrm>
              <a:off x="238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08" name="Oval 1120"/>
            <p:cNvSpPr>
              <a:spLocks noChangeArrowheads="1"/>
            </p:cNvSpPr>
            <p:nvPr userDrawn="1"/>
          </p:nvSpPr>
          <p:spPr bwMode="auto">
            <a:xfrm>
              <a:off x="244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09" name="Oval 1121"/>
            <p:cNvSpPr>
              <a:spLocks noChangeArrowheads="1"/>
            </p:cNvSpPr>
            <p:nvPr userDrawn="1"/>
          </p:nvSpPr>
          <p:spPr bwMode="auto">
            <a:xfrm>
              <a:off x="250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10" name="Oval 1122"/>
            <p:cNvSpPr>
              <a:spLocks noChangeArrowheads="1"/>
            </p:cNvSpPr>
            <p:nvPr userDrawn="1"/>
          </p:nvSpPr>
          <p:spPr bwMode="auto">
            <a:xfrm>
              <a:off x="256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11" name="Oval 1123"/>
            <p:cNvSpPr>
              <a:spLocks noChangeArrowheads="1"/>
            </p:cNvSpPr>
            <p:nvPr userDrawn="1"/>
          </p:nvSpPr>
          <p:spPr bwMode="auto">
            <a:xfrm>
              <a:off x="262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12" name="Oval 1124"/>
            <p:cNvSpPr>
              <a:spLocks noChangeArrowheads="1"/>
            </p:cNvSpPr>
            <p:nvPr userDrawn="1"/>
          </p:nvSpPr>
          <p:spPr bwMode="auto">
            <a:xfrm>
              <a:off x="268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13" name="Oval 1125"/>
            <p:cNvSpPr>
              <a:spLocks noChangeArrowheads="1"/>
            </p:cNvSpPr>
            <p:nvPr userDrawn="1"/>
          </p:nvSpPr>
          <p:spPr bwMode="auto">
            <a:xfrm>
              <a:off x="274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14" name="Oval 1126"/>
            <p:cNvSpPr>
              <a:spLocks noChangeArrowheads="1"/>
            </p:cNvSpPr>
            <p:nvPr userDrawn="1"/>
          </p:nvSpPr>
          <p:spPr bwMode="auto">
            <a:xfrm>
              <a:off x="280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15" name="Oval 1127"/>
            <p:cNvSpPr>
              <a:spLocks noChangeArrowheads="1"/>
            </p:cNvSpPr>
            <p:nvPr userDrawn="1"/>
          </p:nvSpPr>
          <p:spPr bwMode="auto">
            <a:xfrm>
              <a:off x="286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16" name="Oval 1128"/>
            <p:cNvSpPr>
              <a:spLocks noChangeArrowheads="1"/>
            </p:cNvSpPr>
            <p:nvPr userDrawn="1"/>
          </p:nvSpPr>
          <p:spPr bwMode="auto">
            <a:xfrm>
              <a:off x="292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17" name="Oval 1129"/>
            <p:cNvSpPr>
              <a:spLocks noChangeArrowheads="1"/>
            </p:cNvSpPr>
            <p:nvPr userDrawn="1"/>
          </p:nvSpPr>
          <p:spPr bwMode="auto">
            <a:xfrm>
              <a:off x="299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18" name="Oval 1130"/>
            <p:cNvSpPr>
              <a:spLocks noChangeArrowheads="1"/>
            </p:cNvSpPr>
            <p:nvPr userDrawn="1"/>
          </p:nvSpPr>
          <p:spPr bwMode="auto">
            <a:xfrm>
              <a:off x="305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19" name="Oval 1131"/>
            <p:cNvSpPr>
              <a:spLocks noChangeArrowheads="1"/>
            </p:cNvSpPr>
            <p:nvPr userDrawn="1"/>
          </p:nvSpPr>
          <p:spPr bwMode="auto">
            <a:xfrm>
              <a:off x="311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20" name="Oval 1132"/>
            <p:cNvSpPr>
              <a:spLocks noChangeArrowheads="1"/>
            </p:cNvSpPr>
            <p:nvPr userDrawn="1"/>
          </p:nvSpPr>
          <p:spPr bwMode="auto">
            <a:xfrm>
              <a:off x="317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21" name="Oval 1133"/>
            <p:cNvSpPr>
              <a:spLocks noChangeArrowheads="1"/>
            </p:cNvSpPr>
            <p:nvPr userDrawn="1"/>
          </p:nvSpPr>
          <p:spPr bwMode="auto">
            <a:xfrm>
              <a:off x="323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22" name="Oval 1134"/>
            <p:cNvSpPr>
              <a:spLocks noChangeArrowheads="1"/>
            </p:cNvSpPr>
            <p:nvPr userDrawn="1"/>
          </p:nvSpPr>
          <p:spPr bwMode="auto">
            <a:xfrm>
              <a:off x="329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23" name="Oval 1135"/>
            <p:cNvSpPr>
              <a:spLocks noChangeArrowheads="1"/>
            </p:cNvSpPr>
            <p:nvPr userDrawn="1"/>
          </p:nvSpPr>
          <p:spPr bwMode="auto">
            <a:xfrm>
              <a:off x="335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24" name="Oval 1136"/>
            <p:cNvSpPr>
              <a:spLocks noChangeArrowheads="1"/>
            </p:cNvSpPr>
            <p:nvPr userDrawn="1"/>
          </p:nvSpPr>
          <p:spPr bwMode="auto">
            <a:xfrm>
              <a:off x="341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25" name="Oval 1137"/>
            <p:cNvSpPr>
              <a:spLocks noChangeArrowheads="1"/>
            </p:cNvSpPr>
            <p:nvPr userDrawn="1"/>
          </p:nvSpPr>
          <p:spPr bwMode="auto">
            <a:xfrm>
              <a:off x="347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26" name="Oval 1138"/>
            <p:cNvSpPr>
              <a:spLocks noChangeArrowheads="1"/>
            </p:cNvSpPr>
            <p:nvPr userDrawn="1"/>
          </p:nvSpPr>
          <p:spPr bwMode="auto">
            <a:xfrm>
              <a:off x="353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27" name="Oval 1139"/>
            <p:cNvSpPr>
              <a:spLocks noChangeArrowheads="1"/>
            </p:cNvSpPr>
            <p:nvPr userDrawn="1"/>
          </p:nvSpPr>
          <p:spPr bwMode="auto">
            <a:xfrm>
              <a:off x="360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28" name="Oval 1140"/>
            <p:cNvSpPr>
              <a:spLocks noChangeArrowheads="1"/>
            </p:cNvSpPr>
            <p:nvPr userDrawn="1"/>
          </p:nvSpPr>
          <p:spPr bwMode="auto">
            <a:xfrm>
              <a:off x="366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29" name="Oval 1141"/>
            <p:cNvSpPr>
              <a:spLocks noChangeArrowheads="1"/>
            </p:cNvSpPr>
            <p:nvPr userDrawn="1"/>
          </p:nvSpPr>
          <p:spPr bwMode="auto">
            <a:xfrm>
              <a:off x="372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30" name="Oval 1142"/>
            <p:cNvSpPr>
              <a:spLocks noChangeArrowheads="1"/>
            </p:cNvSpPr>
            <p:nvPr userDrawn="1"/>
          </p:nvSpPr>
          <p:spPr bwMode="auto">
            <a:xfrm>
              <a:off x="378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31" name="Oval 1143"/>
            <p:cNvSpPr>
              <a:spLocks noChangeArrowheads="1"/>
            </p:cNvSpPr>
            <p:nvPr userDrawn="1"/>
          </p:nvSpPr>
          <p:spPr bwMode="auto">
            <a:xfrm>
              <a:off x="384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32" name="Oval 1144"/>
            <p:cNvSpPr>
              <a:spLocks noChangeArrowheads="1"/>
            </p:cNvSpPr>
            <p:nvPr userDrawn="1"/>
          </p:nvSpPr>
          <p:spPr bwMode="auto">
            <a:xfrm>
              <a:off x="390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33" name="Oval 1145"/>
            <p:cNvSpPr>
              <a:spLocks noChangeArrowheads="1"/>
            </p:cNvSpPr>
            <p:nvPr userDrawn="1"/>
          </p:nvSpPr>
          <p:spPr bwMode="auto">
            <a:xfrm>
              <a:off x="396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34" name="Oval 1146"/>
            <p:cNvSpPr>
              <a:spLocks noChangeArrowheads="1"/>
            </p:cNvSpPr>
            <p:nvPr userDrawn="1"/>
          </p:nvSpPr>
          <p:spPr bwMode="auto">
            <a:xfrm>
              <a:off x="402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35" name="Oval 1147"/>
            <p:cNvSpPr>
              <a:spLocks noChangeArrowheads="1"/>
            </p:cNvSpPr>
            <p:nvPr userDrawn="1"/>
          </p:nvSpPr>
          <p:spPr bwMode="auto">
            <a:xfrm>
              <a:off x="408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36" name="Oval 1148"/>
            <p:cNvSpPr>
              <a:spLocks noChangeArrowheads="1"/>
            </p:cNvSpPr>
            <p:nvPr userDrawn="1"/>
          </p:nvSpPr>
          <p:spPr bwMode="auto">
            <a:xfrm>
              <a:off x="414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37" name="Oval 1149"/>
            <p:cNvSpPr>
              <a:spLocks noChangeArrowheads="1"/>
            </p:cNvSpPr>
            <p:nvPr userDrawn="1"/>
          </p:nvSpPr>
          <p:spPr bwMode="auto">
            <a:xfrm>
              <a:off x="421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38" name="Oval 1150"/>
            <p:cNvSpPr>
              <a:spLocks noChangeArrowheads="1"/>
            </p:cNvSpPr>
            <p:nvPr userDrawn="1"/>
          </p:nvSpPr>
          <p:spPr bwMode="auto">
            <a:xfrm>
              <a:off x="427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39" name="Oval 1151"/>
            <p:cNvSpPr>
              <a:spLocks noChangeArrowheads="1"/>
            </p:cNvSpPr>
            <p:nvPr userDrawn="1"/>
          </p:nvSpPr>
          <p:spPr bwMode="auto">
            <a:xfrm>
              <a:off x="433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40" name="Oval 1152"/>
            <p:cNvSpPr>
              <a:spLocks noChangeArrowheads="1"/>
            </p:cNvSpPr>
            <p:nvPr userDrawn="1"/>
          </p:nvSpPr>
          <p:spPr bwMode="auto">
            <a:xfrm>
              <a:off x="439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41" name="Oval 1153"/>
            <p:cNvSpPr>
              <a:spLocks noChangeArrowheads="1"/>
            </p:cNvSpPr>
            <p:nvPr userDrawn="1"/>
          </p:nvSpPr>
          <p:spPr bwMode="auto">
            <a:xfrm>
              <a:off x="445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42" name="Oval 1154"/>
            <p:cNvSpPr>
              <a:spLocks noChangeArrowheads="1"/>
            </p:cNvSpPr>
            <p:nvPr userDrawn="1"/>
          </p:nvSpPr>
          <p:spPr bwMode="auto">
            <a:xfrm>
              <a:off x="451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43" name="Oval 1155"/>
            <p:cNvSpPr>
              <a:spLocks noChangeArrowheads="1"/>
            </p:cNvSpPr>
            <p:nvPr userDrawn="1"/>
          </p:nvSpPr>
          <p:spPr bwMode="auto">
            <a:xfrm>
              <a:off x="457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44" name="Oval 1156"/>
            <p:cNvSpPr>
              <a:spLocks noChangeArrowheads="1"/>
            </p:cNvSpPr>
            <p:nvPr userDrawn="1"/>
          </p:nvSpPr>
          <p:spPr bwMode="auto">
            <a:xfrm>
              <a:off x="463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45" name="Oval 1157"/>
            <p:cNvSpPr>
              <a:spLocks noChangeArrowheads="1"/>
            </p:cNvSpPr>
            <p:nvPr userDrawn="1"/>
          </p:nvSpPr>
          <p:spPr bwMode="auto">
            <a:xfrm>
              <a:off x="469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46" name="Oval 1158"/>
            <p:cNvSpPr>
              <a:spLocks noChangeArrowheads="1"/>
            </p:cNvSpPr>
            <p:nvPr userDrawn="1"/>
          </p:nvSpPr>
          <p:spPr bwMode="auto">
            <a:xfrm>
              <a:off x="475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47" name="Oval 1159"/>
            <p:cNvSpPr>
              <a:spLocks noChangeArrowheads="1"/>
            </p:cNvSpPr>
            <p:nvPr userDrawn="1"/>
          </p:nvSpPr>
          <p:spPr bwMode="auto">
            <a:xfrm>
              <a:off x="482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48" name="Oval 1160"/>
            <p:cNvSpPr>
              <a:spLocks noChangeArrowheads="1"/>
            </p:cNvSpPr>
            <p:nvPr userDrawn="1"/>
          </p:nvSpPr>
          <p:spPr bwMode="auto">
            <a:xfrm>
              <a:off x="488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49" name="Oval 1161"/>
            <p:cNvSpPr>
              <a:spLocks noChangeArrowheads="1"/>
            </p:cNvSpPr>
            <p:nvPr userDrawn="1"/>
          </p:nvSpPr>
          <p:spPr bwMode="auto">
            <a:xfrm>
              <a:off x="494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50" name="Oval 1162"/>
            <p:cNvSpPr>
              <a:spLocks noChangeArrowheads="1"/>
            </p:cNvSpPr>
            <p:nvPr userDrawn="1"/>
          </p:nvSpPr>
          <p:spPr bwMode="auto">
            <a:xfrm>
              <a:off x="500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51" name="Oval 1163"/>
            <p:cNvSpPr>
              <a:spLocks noChangeArrowheads="1"/>
            </p:cNvSpPr>
            <p:nvPr userDrawn="1"/>
          </p:nvSpPr>
          <p:spPr bwMode="auto">
            <a:xfrm>
              <a:off x="506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52" name="Oval 1164"/>
            <p:cNvSpPr>
              <a:spLocks noChangeArrowheads="1"/>
            </p:cNvSpPr>
            <p:nvPr userDrawn="1"/>
          </p:nvSpPr>
          <p:spPr bwMode="auto">
            <a:xfrm>
              <a:off x="512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53" name="Oval 1165"/>
            <p:cNvSpPr>
              <a:spLocks noChangeArrowheads="1"/>
            </p:cNvSpPr>
            <p:nvPr userDrawn="1"/>
          </p:nvSpPr>
          <p:spPr bwMode="auto">
            <a:xfrm>
              <a:off x="518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54" name="Oval 1166"/>
            <p:cNvSpPr>
              <a:spLocks noChangeArrowheads="1"/>
            </p:cNvSpPr>
            <p:nvPr userDrawn="1"/>
          </p:nvSpPr>
          <p:spPr bwMode="auto">
            <a:xfrm>
              <a:off x="524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55" name="Oval 1167"/>
            <p:cNvSpPr>
              <a:spLocks noChangeArrowheads="1"/>
            </p:cNvSpPr>
            <p:nvPr userDrawn="1"/>
          </p:nvSpPr>
          <p:spPr bwMode="auto">
            <a:xfrm>
              <a:off x="530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56" name="Oval 1168"/>
            <p:cNvSpPr>
              <a:spLocks noChangeArrowheads="1"/>
            </p:cNvSpPr>
            <p:nvPr userDrawn="1"/>
          </p:nvSpPr>
          <p:spPr bwMode="auto">
            <a:xfrm>
              <a:off x="536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41457" name="Oval 1169"/>
            <p:cNvSpPr>
              <a:spLocks noChangeArrowheads="1"/>
            </p:cNvSpPr>
            <p:nvPr userDrawn="1"/>
          </p:nvSpPr>
          <p:spPr bwMode="auto">
            <a:xfrm>
              <a:off x="543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grpSp>
      <p:sp>
        <p:nvSpPr>
          <p:cNvPr id="2861" name="Text Box 813"/>
          <p:cNvSpPr txBox="1">
            <a:spLocks noChangeArrowheads="1"/>
          </p:cNvSpPr>
          <p:nvPr>
            <p:custDataLst>
              <p:tags r:id="rId8"/>
            </p:custDataLst>
          </p:nvPr>
        </p:nvSpPr>
        <p:spPr bwMode="auto">
          <a:xfrm>
            <a:off x="4872570" y="4511681"/>
            <a:ext cx="1880643" cy="769441"/>
          </a:xfrm>
          <a:prstGeom prst="rect">
            <a:avLst/>
          </a:prstGeom>
          <a:noFill/>
          <a:ln w="9525">
            <a:noFill/>
            <a:miter lim="800000"/>
            <a:headEnd type="none" w="sm" len="sm"/>
            <a:tailEnd type="none" w="sm" len="sm"/>
          </a:ln>
          <a:effectLst/>
        </p:spPr>
        <p:txBody>
          <a:bodyPr wrap="none">
            <a:spAutoFit/>
          </a:bodyPr>
          <a:lstStyle/>
          <a:p>
            <a:pPr eaLnBrk="0" hangingPunct="0"/>
            <a:r>
              <a:rPr lang="fr-CA" sz="4400" b="0" dirty="0">
                <a:solidFill>
                  <a:srgbClr val="FFFFFF"/>
                </a:solidFill>
                <a:latin typeface="Arial" charset="0"/>
              </a:rPr>
              <a:t>personnes</a:t>
            </a:r>
          </a:p>
        </p:txBody>
      </p:sp>
      <p:graphicFrame>
        <p:nvGraphicFramePr>
          <p:cNvPr id="2821" name="Rectangle 773" hidden="1"/>
          <p:cNvGraphicFramePr>
            <a:graphicFrameLocks/>
          </p:cNvGraphicFramePr>
          <p:nvPr>
            <p:custDataLst>
              <p:tags r:id="rId9"/>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1308182" name="think-cell Slide" r:id="rId12" imgW="0" imgH="0" progId="">
                  <p:embed/>
                </p:oleObj>
              </mc:Choice>
              <mc:Fallback>
                <p:oleObj name="think-cell Slide" r:id="rId12" imgW="0" imgH="0" progId="">
                  <p:embed/>
                  <p:pic>
                    <p:nvPicPr>
                      <p:cNvPr id="0" name="AutoShape 21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extLst>
                        <a:ext uri="{909E8E84-426E-40dd-AFC4-6F175D3DCCD1}">
                          <a14:hiddenFil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Lst>
                    </p:spPr>
                  </p:pic>
                </p:oleObj>
              </mc:Fallback>
            </mc:AlternateContent>
          </a:graphicData>
        </a:graphic>
      </p:graphicFrame>
      <p:pic>
        <p:nvPicPr>
          <p:cNvPr id="141458" name="Picture 1170"/>
          <p:cNvPicPr>
            <a:picLocks noChangeAspect="1" noChangeArrowheads="1"/>
          </p:cNvPicPr>
          <p:nvPr userDrawn="1"/>
        </p:nvPicPr>
        <p:blipFill>
          <a:blip r:embed="rId13" cstate="screen">
            <a:extLst>
              <a:ext uri="{28A0092B-C50C-407E-A947-70E740481C1C}">
                <a14:useLocalDpi xmlns:a14="http://schemas.microsoft.com/office/drawing/2010/main"/>
              </a:ext>
            </a:extLst>
          </a:blip>
          <a:srcRect l="11984" r="11996"/>
          <a:stretch>
            <a:fillRect/>
          </a:stretch>
        </p:blipFill>
        <p:spPr bwMode="auto">
          <a:xfrm>
            <a:off x="0" y="3663950"/>
            <a:ext cx="12192000" cy="2465388"/>
          </a:xfrm>
          <a:prstGeom prst="rect">
            <a:avLst/>
          </a:prstGeom>
          <a:noFill/>
          <a:ln w="9525" algn="ctr">
            <a:noFill/>
            <a:miter lim="800000"/>
            <a:headEnd type="none" w="sm" len="sm"/>
            <a:tailEnd type="none" w="sm" len="sm"/>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E746A4B-2390-4FE3-9EAC-891E46707B3F}" type="slidenum">
              <a:rPr lang="en-US" smtClean="0">
                <a:solidFill>
                  <a:srgbClr val="000000"/>
                </a:solidFill>
                <a:latin typeface="Arial" charset="0"/>
              </a:rPr>
              <a:pPr/>
              <a:t>‹#›</a:t>
            </a:fld>
            <a:endParaRPr lang="en-US" dirty="0">
              <a:solidFill>
                <a:srgbClr val="000000"/>
              </a:solidFill>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image" Target="../media/image5.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tags" Target="../tags/tag25.xml"/><Relationship Id="rId38" Type="http://schemas.openxmlformats.org/officeDocument/2006/relationships/image" Target="../media/image7.png"/><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vmlDrawing" Target="../drawings/vmlDrawing4.vml"/><Relationship Id="rId37" Type="http://schemas.openxmlformats.org/officeDocument/2006/relationships/image" Target="../media/image6.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image" Target="../media/image4.emf"/><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title"/>
          </p:nvPr>
        </p:nvSpPr>
        <p:spPr bwMode="auto">
          <a:xfrm>
            <a:off x="601135" y="379418"/>
            <a:ext cx="10968567" cy="649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33" name="Rectangle 9"/>
          <p:cNvSpPr>
            <a:spLocks noGrp="1" noChangeArrowheads="1"/>
          </p:cNvSpPr>
          <p:nvPr>
            <p:ph type="body" idx="1"/>
          </p:nvPr>
        </p:nvSpPr>
        <p:spPr bwMode="auto">
          <a:xfrm>
            <a:off x="609603" y="1436688"/>
            <a:ext cx="10964333" cy="4729162"/>
          </a:xfrm>
          <a:prstGeom prst="rect">
            <a:avLst/>
          </a:prstGeom>
          <a:noFill/>
          <a:ln w="9525">
            <a:noFill/>
            <a:miter lim="800000"/>
            <a:headEnd/>
            <a:tailEnd/>
          </a:ln>
          <a:effectLst/>
        </p:spPr>
        <p:txBody>
          <a:bodyPr vert="horz" wrap="square" lIns="0" tIns="46038" rIns="0"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Grp="1" noChangeArrowheads="1"/>
          </p:cNvSpPr>
          <p:nvPr>
            <p:ph type="dt" sz="half" idx="2"/>
          </p:nvPr>
        </p:nvSpPr>
        <p:spPr bwMode="auto">
          <a:xfrm>
            <a:off x="603253" y="6542088"/>
            <a:ext cx="2849033" cy="2016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spcBef>
                <a:spcPct val="0"/>
              </a:spcBef>
              <a:defRPr sz="800" b="0">
                <a:ea typeface="Arial Unicode MS" pitchFamily="34" charset="-128"/>
                <a:cs typeface="Arial Unicode MS" pitchFamily="34" charset="-128"/>
              </a:defRPr>
            </a:lvl1pPr>
          </a:lstStyle>
          <a:p>
            <a:fld id="{2326BA4B-0285-4A90-B7A4-69428B5CE063}" type="slidenum">
              <a:rPr lang="en-US" smtClean="0">
                <a:solidFill>
                  <a:srgbClr val="000000"/>
                </a:solidFill>
                <a:latin typeface="Arial" charset="0"/>
              </a:rPr>
              <a:pPr/>
              <a:t>‹#›</a:t>
            </a:fld>
            <a:endParaRPr lang="en-US" dirty="0">
              <a:solidFill>
                <a:srgbClr val="000000"/>
              </a:solidFill>
              <a:latin typeface="Arial" charset="0"/>
            </a:endParaRPr>
          </a:p>
        </p:txBody>
      </p:sp>
      <p:grpSp>
        <p:nvGrpSpPr>
          <p:cNvPr id="2" name="Group 229"/>
          <p:cNvGrpSpPr>
            <a:grpSpLocks/>
          </p:cNvGrpSpPr>
          <p:nvPr/>
        </p:nvGrpSpPr>
        <p:grpSpPr bwMode="auto">
          <a:xfrm>
            <a:off x="622301" y="1111250"/>
            <a:ext cx="10905067" cy="19050"/>
            <a:chOff x="290" y="806"/>
            <a:chExt cx="5152" cy="12"/>
          </a:xfrm>
        </p:grpSpPr>
        <p:sp>
          <p:nvSpPr>
            <p:cNvPr id="1254" name="Oval 230"/>
            <p:cNvSpPr>
              <a:spLocks noChangeArrowheads="1"/>
            </p:cNvSpPr>
            <p:nvPr userDrawn="1"/>
          </p:nvSpPr>
          <p:spPr bwMode="auto">
            <a:xfrm>
              <a:off x="29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55" name="Oval 231"/>
            <p:cNvSpPr>
              <a:spLocks noChangeArrowheads="1"/>
            </p:cNvSpPr>
            <p:nvPr userDrawn="1"/>
          </p:nvSpPr>
          <p:spPr bwMode="auto">
            <a:xfrm>
              <a:off x="35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56" name="Oval 232"/>
            <p:cNvSpPr>
              <a:spLocks noChangeArrowheads="1"/>
            </p:cNvSpPr>
            <p:nvPr userDrawn="1"/>
          </p:nvSpPr>
          <p:spPr bwMode="auto">
            <a:xfrm>
              <a:off x="41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57" name="Oval 233"/>
            <p:cNvSpPr>
              <a:spLocks noChangeArrowheads="1"/>
            </p:cNvSpPr>
            <p:nvPr userDrawn="1"/>
          </p:nvSpPr>
          <p:spPr bwMode="auto">
            <a:xfrm>
              <a:off x="47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58" name="Oval 234"/>
            <p:cNvSpPr>
              <a:spLocks noChangeArrowheads="1"/>
            </p:cNvSpPr>
            <p:nvPr userDrawn="1"/>
          </p:nvSpPr>
          <p:spPr bwMode="auto">
            <a:xfrm>
              <a:off x="53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59" name="Oval 235"/>
            <p:cNvSpPr>
              <a:spLocks noChangeArrowheads="1"/>
            </p:cNvSpPr>
            <p:nvPr userDrawn="1"/>
          </p:nvSpPr>
          <p:spPr bwMode="auto">
            <a:xfrm>
              <a:off x="60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60" name="Oval 236"/>
            <p:cNvSpPr>
              <a:spLocks noChangeArrowheads="1"/>
            </p:cNvSpPr>
            <p:nvPr userDrawn="1"/>
          </p:nvSpPr>
          <p:spPr bwMode="auto">
            <a:xfrm>
              <a:off x="66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61" name="Oval 237"/>
            <p:cNvSpPr>
              <a:spLocks noChangeArrowheads="1"/>
            </p:cNvSpPr>
            <p:nvPr userDrawn="1"/>
          </p:nvSpPr>
          <p:spPr bwMode="auto">
            <a:xfrm>
              <a:off x="72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62" name="Oval 238"/>
            <p:cNvSpPr>
              <a:spLocks noChangeArrowheads="1"/>
            </p:cNvSpPr>
            <p:nvPr userDrawn="1"/>
          </p:nvSpPr>
          <p:spPr bwMode="auto">
            <a:xfrm>
              <a:off x="78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63" name="Oval 239"/>
            <p:cNvSpPr>
              <a:spLocks noChangeArrowheads="1"/>
            </p:cNvSpPr>
            <p:nvPr userDrawn="1"/>
          </p:nvSpPr>
          <p:spPr bwMode="auto">
            <a:xfrm>
              <a:off x="84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64" name="Oval 240"/>
            <p:cNvSpPr>
              <a:spLocks noChangeArrowheads="1"/>
            </p:cNvSpPr>
            <p:nvPr userDrawn="1"/>
          </p:nvSpPr>
          <p:spPr bwMode="auto">
            <a:xfrm>
              <a:off x="91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65" name="Oval 241"/>
            <p:cNvSpPr>
              <a:spLocks noChangeArrowheads="1"/>
            </p:cNvSpPr>
            <p:nvPr userDrawn="1"/>
          </p:nvSpPr>
          <p:spPr bwMode="auto">
            <a:xfrm>
              <a:off x="97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66" name="Oval 242"/>
            <p:cNvSpPr>
              <a:spLocks noChangeArrowheads="1"/>
            </p:cNvSpPr>
            <p:nvPr userDrawn="1"/>
          </p:nvSpPr>
          <p:spPr bwMode="auto">
            <a:xfrm>
              <a:off x="103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67" name="Oval 243"/>
            <p:cNvSpPr>
              <a:spLocks noChangeArrowheads="1"/>
            </p:cNvSpPr>
            <p:nvPr userDrawn="1"/>
          </p:nvSpPr>
          <p:spPr bwMode="auto">
            <a:xfrm>
              <a:off x="109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68" name="Oval 244"/>
            <p:cNvSpPr>
              <a:spLocks noChangeArrowheads="1"/>
            </p:cNvSpPr>
            <p:nvPr userDrawn="1"/>
          </p:nvSpPr>
          <p:spPr bwMode="auto">
            <a:xfrm>
              <a:off x="115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69" name="Oval 245"/>
            <p:cNvSpPr>
              <a:spLocks noChangeArrowheads="1"/>
            </p:cNvSpPr>
            <p:nvPr userDrawn="1"/>
          </p:nvSpPr>
          <p:spPr bwMode="auto">
            <a:xfrm>
              <a:off x="122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70" name="Oval 246"/>
            <p:cNvSpPr>
              <a:spLocks noChangeArrowheads="1"/>
            </p:cNvSpPr>
            <p:nvPr userDrawn="1"/>
          </p:nvSpPr>
          <p:spPr bwMode="auto">
            <a:xfrm>
              <a:off x="128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71" name="Oval 247"/>
            <p:cNvSpPr>
              <a:spLocks noChangeArrowheads="1"/>
            </p:cNvSpPr>
            <p:nvPr userDrawn="1"/>
          </p:nvSpPr>
          <p:spPr bwMode="auto">
            <a:xfrm>
              <a:off x="134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72" name="Oval 248"/>
            <p:cNvSpPr>
              <a:spLocks noChangeArrowheads="1"/>
            </p:cNvSpPr>
            <p:nvPr userDrawn="1"/>
          </p:nvSpPr>
          <p:spPr bwMode="auto">
            <a:xfrm>
              <a:off x="140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73" name="Oval 249"/>
            <p:cNvSpPr>
              <a:spLocks noChangeArrowheads="1"/>
            </p:cNvSpPr>
            <p:nvPr userDrawn="1"/>
          </p:nvSpPr>
          <p:spPr bwMode="auto">
            <a:xfrm>
              <a:off x="146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74" name="Oval 250"/>
            <p:cNvSpPr>
              <a:spLocks noChangeArrowheads="1"/>
            </p:cNvSpPr>
            <p:nvPr userDrawn="1"/>
          </p:nvSpPr>
          <p:spPr bwMode="auto">
            <a:xfrm>
              <a:off x="152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75" name="Oval 251"/>
            <p:cNvSpPr>
              <a:spLocks noChangeArrowheads="1"/>
            </p:cNvSpPr>
            <p:nvPr userDrawn="1"/>
          </p:nvSpPr>
          <p:spPr bwMode="auto">
            <a:xfrm>
              <a:off x="158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76" name="Oval 252"/>
            <p:cNvSpPr>
              <a:spLocks noChangeArrowheads="1"/>
            </p:cNvSpPr>
            <p:nvPr userDrawn="1"/>
          </p:nvSpPr>
          <p:spPr bwMode="auto">
            <a:xfrm>
              <a:off x="164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77" name="Oval 253"/>
            <p:cNvSpPr>
              <a:spLocks noChangeArrowheads="1"/>
            </p:cNvSpPr>
            <p:nvPr userDrawn="1"/>
          </p:nvSpPr>
          <p:spPr bwMode="auto">
            <a:xfrm>
              <a:off x="170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78" name="Oval 254"/>
            <p:cNvSpPr>
              <a:spLocks noChangeArrowheads="1"/>
            </p:cNvSpPr>
            <p:nvPr userDrawn="1"/>
          </p:nvSpPr>
          <p:spPr bwMode="auto">
            <a:xfrm>
              <a:off x="177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79" name="Oval 255"/>
            <p:cNvSpPr>
              <a:spLocks noChangeArrowheads="1"/>
            </p:cNvSpPr>
            <p:nvPr userDrawn="1"/>
          </p:nvSpPr>
          <p:spPr bwMode="auto">
            <a:xfrm>
              <a:off x="183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80" name="Oval 256"/>
            <p:cNvSpPr>
              <a:spLocks noChangeArrowheads="1"/>
            </p:cNvSpPr>
            <p:nvPr userDrawn="1"/>
          </p:nvSpPr>
          <p:spPr bwMode="auto">
            <a:xfrm>
              <a:off x="189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81" name="Oval 257"/>
            <p:cNvSpPr>
              <a:spLocks noChangeArrowheads="1"/>
            </p:cNvSpPr>
            <p:nvPr userDrawn="1"/>
          </p:nvSpPr>
          <p:spPr bwMode="auto">
            <a:xfrm>
              <a:off x="195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82" name="Oval 258"/>
            <p:cNvSpPr>
              <a:spLocks noChangeArrowheads="1"/>
            </p:cNvSpPr>
            <p:nvPr userDrawn="1"/>
          </p:nvSpPr>
          <p:spPr bwMode="auto">
            <a:xfrm>
              <a:off x="201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83" name="Oval 259"/>
            <p:cNvSpPr>
              <a:spLocks noChangeArrowheads="1"/>
            </p:cNvSpPr>
            <p:nvPr userDrawn="1"/>
          </p:nvSpPr>
          <p:spPr bwMode="auto">
            <a:xfrm>
              <a:off x="207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84" name="Oval 260"/>
            <p:cNvSpPr>
              <a:spLocks noChangeArrowheads="1"/>
            </p:cNvSpPr>
            <p:nvPr userDrawn="1"/>
          </p:nvSpPr>
          <p:spPr bwMode="auto">
            <a:xfrm>
              <a:off x="213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85" name="Oval 261"/>
            <p:cNvSpPr>
              <a:spLocks noChangeArrowheads="1"/>
            </p:cNvSpPr>
            <p:nvPr userDrawn="1"/>
          </p:nvSpPr>
          <p:spPr bwMode="auto">
            <a:xfrm>
              <a:off x="219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86" name="Oval 262"/>
            <p:cNvSpPr>
              <a:spLocks noChangeArrowheads="1"/>
            </p:cNvSpPr>
            <p:nvPr userDrawn="1"/>
          </p:nvSpPr>
          <p:spPr bwMode="auto">
            <a:xfrm>
              <a:off x="225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87" name="Oval 263"/>
            <p:cNvSpPr>
              <a:spLocks noChangeArrowheads="1"/>
            </p:cNvSpPr>
            <p:nvPr userDrawn="1"/>
          </p:nvSpPr>
          <p:spPr bwMode="auto">
            <a:xfrm>
              <a:off x="231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88" name="Oval 264"/>
            <p:cNvSpPr>
              <a:spLocks noChangeArrowheads="1"/>
            </p:cNvSpPr>
            <p:nvPr userDrawn="1"/>
          </p:nvSpPr>
          <p:spPr bwMode="auto">
            <a:xfrm>
              <a:off x="238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89" name="Oval 265"/>
            <p:cNvSpPr>
              <a:spLocks noChangeArrowheads="1"/>
            </p:cNvSpPr>
            <p:nvPr userDrawn="1"/>
          </p:nvSpPr>
          <p:spPr bwMode="auto">
            <a:xfrm>
              <a:off x="244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90" name="Oval 266"/>
            <p:cNvSpPr>
              <a:spLocks noChangeArrowheads="1"/>
            </p:cNvSpPr>
            <p:nvPr userDrawn="1"/>
          </p:nvSpPr>
          <p:spPr bwMode="auto">
            <a:xfrm>
              <a:off x="250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91" name="Oval 267"/>
            <p:cNvSpPr>
              <a:spLocks noChangeArrowheads="1"/>
            </p:cNvSpPr>
            <p:nvPr userDrawn="1"/>
          </p:nvSpPr>
          <p:spPr bwMode="auto">
            <a:xfrm>
              <a:off x="256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92" name="Oval 268"/>
            <p:cNvSpPr>
              <a:spLocks noChangeArrowheads="1"/>
            </p:cNvSpPr>
            <p:nvPr userDrawn="1"/>
          </p:nvSpPr>
          <p:spPr bwMode="auto">
            <a:xfrm>
              <a:off x="262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93" name="Oval 269"/>
            <p:cNvSpPr>
              <a:spLocks noChangeArrowheads="1"/>
            </p:cNvSpPr>
            <p:nvPr userDrawn="1"/>
          </p:nvSpPr>
          <p:spPr bwMode="auto">
            <a:xfrm>
              <a:off x="268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94" name="Oval 270"/>
            <p:cNvSpPr>
              <a:spLocks noChangeArrowheads="1"/>
            </p:cNvSpPr>
            <p:nvPr userDrawn="1"/>
          </p:nvSpPr>
          <p:spPr bwMode="auto">
            <a:xfrm>
              <a:off x="274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95" name="Oval 271"/>
            <p:cNvSpPr>
              <a:spLocks noChangeArrowheads="1"/>
            </p:cNvSpPr>
            <p:nvPr userDrawn="1"/>
          </p:nvSpPr>
          <p:spPr bwMode="auto">
            <a:xfrm>
              <a:off x="280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96" name="Oval 272"/>
            <p:cNvSpPr>
              <a:spLocks noChangeArrowheads="1"/>
            </p:cNvSpPr>
            <p:nvPr userDrawn="1"/>
          </p:nvSpPr>
          <p:spPr bwMode="auto">
            <a:xfrm>
              <a:off x="286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97" name="Oval 273"/>
            <p:cNvSpPr>
              <a:spLocks noChangeArrowheads="1"/>
            </p:cNvSpPr>
            <p:nvPr userDrawn="1"/>
          </p:nvSpPr>
          <p:spPr bwMode="auto">
            <a:xfrm>
              <a:off x="292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98" name="Oval 274"/>
            <p:cNvSpPr>
              <a:spLocks noChangeArrowheads="1"/>
            </p:cNvSpPr>
            <p:nvPr userDrawn="1"/>
          </p:nvSpPr>
          <p:spPr bwMode="auto">
            <a:xfrm>
              <a:off x="299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299" name="Oval 275"/>
            <p:cNvSpPr>
              <a:spLocks noChangeArrowheads="1"/>
            </p:cNvSpPr>
            <p:nvPr userDrawn="1"/>
          </p:nvSpPr>
          <p:spPr bwMode="auto">
            <a:xfrm>
              <a:off x="305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00" name="Oval 276"/>
            <p:cNvSpPr>
              <a:spLocks noChangeArrowheads="1"/>
            </p:cNvSpPr>
            <p:nvPr userDrawn="1"/>
          </p:nvSpPr>
          <p:spPr bwMode="auto">
            <a:xfrm>
              <a:off x="311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01" name="Oval 277"/>
            <p:cNvSpPr>
              <a:spLocks noChangeArrowheads="1"/>
            </p:cNvSpPr>
            <p:nvPr userDrawn="1"/>
          </p:nvSpPr>
          <p:spPr bwMode="auto">
            <a:xfrm>
              <a:off x="317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02" name="Oval 278"/>
            <p:cNvSpPr>
              <a:spLocks noChangeArrowheads="1"/>
            </p:cNvSpPr>
            <p:nvPr userDrawn="1"/>
          </p:nvSpPr>
          <p:spPr bwMode="auto">
            <a:xfrm>
              <a:off x="323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03" name="Oval 279"/>
            <p:cNvSpPr>
              <a:spLocks noChangeArrowheads="1"/>
            </p:cNvSpPr>
            <p:nvPr userDrawn="1"/>
          </p:nvSpPr>
          <p:spPr bwMode="auto">
            <a:xfrm>
              <a:off x="329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04" name="Oval 280"/>
            <p:cNvSpPr>
              <a:spLocks noChangeArrowheads="1"/>
            </p:cNvSpPr>
            <p:nvPr userDrawn="1"/>
          </p:nvSpPr>
          <p:spPr bwMode="auto">
            <a:xfrm>
              <a:off x="335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05" name="Oval 281"/>
            <p:cNvSpPr>
              <a:spLocks noChangeArrowheads="1"/>
            </p:cNvSpPr>
            <p:nvPr userDrawn="1"/>
          </p:nvSpPr>
          <p:spPr bwMode="auto">
            <a:xfrm>
              <a:off x="341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06" name="Oval 282"/>
            <p:cNvSpPr>
              <a:spLocks noChangeArrowheads="1"/>
            </p:cNvSpPr>
            <p:nvPr userDrawn="1"/>
          </p:nvSpPr>
          <p:spPr bwMode="auto">
            <a:xfrm>
              <a:off x="347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07" name="Oval 283"/>
            <p:cNvSpPr>
              <a:spLocks noChangeArrowheads="1"/>
            </p:cNvSpPr>
            <p:nvPr userDrawn="1"/>
          </p:nvSpPr>
          <p:spPr bwMode="auto">
            <a:xfrm>
              <a:off x="353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08" name="Oval 284"/>
            <p:cNvSpPr>
              <a:spLocks noChangeArrowheads="1"/>
            </p:cNvSpPr>
            <p:nvPr userDrawn="1"/>
          </p:nvSpPr>
          <p:spPr bwMode="auto">
            <a:xfrm>
              <a:off x="360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09" name="Oval 285"/>
            <p:cNvSpPr>
              <a:spLocks noChangeArrowheads="1"/>
            </p:cNvSpPr>
            <p:nvPr userDrawn="1"/>
          </p:nvSpPr>
          <p:spPr bwMode="auto">
            <a:xfrm>
              <a:off x="366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10" name="Oval 286"/>
            <p:cNvSpPr>
              <a:spLocks noChangeArrowheads="1"/>
            </p:cNvSpPr>
            <p:nvPr userDrawn="1"/>
          </p:nvSpPr>
          <p:spPr bwMode="auto">
            <a:xfrm>
              <a:off x="372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11" name="Oval 287"/>
            <p:cNvSpPr>
              <a:spLocks noChangeArrowheads="1"/>
            </p:cNvSpPr>
            <p:nvPr userDrawn="1"/>
          </p:nvSpPr>
          <p:spPr bwMode="auto">
            <a:xfrm>
              <a:off x="378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12" name="Oval 288"/>
            <p:cNvSpPr>
              <a:spLocks noChangeArrowheads="1"/>
            </p:cNvSpPr>
            <p:nvPr userDrawn="1"/>
          </p:nvSpPr>
          <p:spPr bwMode="auto">
            <a:xfrm>
              <a:off x="384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13" name="Oval 289"/>
            <p:cNvSpPr>
              <a:spLocks noChangeArrowheads="1"/>
            </p:cNvSpPr>
            <p:nvPr userDrawn="1"/>
          </p:nvSpPr>
          <p:spPr bwMode="auto">
            <a:xfrm>
              <a:off x="390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14" name="Oval 290"/>
            <p:cNvSpPr>
              <a:spLocks noChangeArrowheads="1"/>
            </p:cNvSpPr>
            <p:nvPr userDrawn="1"/>
          </p:nvSpPr>
          <p:spPr bwMode="auto">
            <a:xfrm>
              <a:off x="396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15" name="Oval 291"/>
            <p:cNvSpPr>
              <a:spLocks noChangeArrowheads="1"/>
            </p:cNvSpPr>
            <p:nvPr userDrawn="1"/>
          </p:nvSpPr>
          <p:spPr bwMode="auto">
            <a:xfrm>
              <a:off x="402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16" name="Oval 292"/>
            <p:cNvSpPr>
              <a:spLocks noChangeArrowheads="1"/>
            </p:cNvSpPr>
            <p:nvPr userDrawn="1"/>
          </p:nvSpPr>
          <p:spPr bwMode="auto">
            <a:xfrm>
              <a:off x="408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17" name="Oval 293"/>
            <p:cNvSpPr>
              <a:spLocks noChangeArrowheads="1"/>
            </p:cNvSpPr>
            <p:nvPr userDrawn="1"/>
          </p:nvSpPr>
          <p:spPr bwMode="auto">
            <a:xfrm>
              <a:off x="414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18" name="Oval 294"/>
            <p:cNvSpPr>
              <a:spLocks noChangeArrowheads="1"/>
            </p:cNvSpPr>
            <p:nvPr userDrawn="1"/>
          </p:nvSpPr>
          <p:spPr bwMode="auto">
            <a:xfrm>
              <a:off x="421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19" name="Oval 295"/>
            <p:cNvSpPr>
              <a:spLocks noChangeArrowheads="1"/>
            </p:cNvSpPr>
            <p:nvPr userDrawn="1"/>
          </p:nvSpPr>
          <p:spPr bwMode="auto">
            <a:xfrm>
              <a:off x="427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20" name="Oval 296"/>
            <p:cNvSpPr>
              <a:spLocks noChangeArrowheads="1"/>
            </p:cNvSpPr>
            <p:nvPr userDrawn="1"/>
          </p:nvSpPr>
          <p:spPr bwMode="auto">
            <a:xfrm>
              <a:off x="433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21" name="Oval 297"/>
            <p:cNvSpPr>
              <a:spLocks noChangeArrowheads="1"/>
            </p:cNvSpPr>
            <p:nvPr userDrawn="1"/>
          </p:nvSpPr>
          <p:spPr bwMode="auto">
            <a:xfrm>
              <a:off x="439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22" name="Oval 298"/>
            <p:cNvSpPr>
              <a:spLocks noChangeArrowheads="1"/>
            </p:cNvSpPr>
            <p:nvPr userDrawn="1"/>
          </p:nvSpPr>
          <p:spPr bwMode="auto">
            <a:xfrm>
              <a:off x="445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23" name="Oval 299"/>
            <p:cNvSpPr>
              <a:spLocks noChangeArrowheads="1"/>
            </p:cNvSpPr>
            <p:nvPr userDrawn="1"/>
          </p:nvSpPr>
          <p:spPr bwMode="auto">
            <a:xfrm>
              <a:off x="451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24" name="Oval 300"/>
            <p:cNvSpPr>
              <a:spLocks noChangeArrowheads="1"/>
            </p:cNvSpPr>
            <p:nvPr userDrawn="1"/>
          </p:nvSpPr>
          <p:spPr bwMode="auto">
            <a:xfrm>
              <a:off x="457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25" name="Oval 301"/>
            <p:cNvSpPr>
              <a:spLocks noChangeArrowheads="1"/>
            </p:cNvSpPr>
            <p:nvPr userDrawn="1"/>
          </p:nvSpPr>
          <p:spPr bwMode="auto">
            <a:xfrm>
              <a:off x="463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26" name="Oval 302"/>
            <p:cNvSpPr>
              <a:spLocks noChangeArrowheads="1"/>
            </p:cNvSpPr>
            <p:nvPr userDrawn="1"/>
          </p:nvSpPr>
          <p:spPr bwMode="auto">
            <a:xfrm>
              <a:off x="469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27" name="Oval 303"/>
            <p:cNvSpPr>
              <a:spLocks noChangeArrowheads="1"/>
            </p:cNvSpPr>
            <p:nvPr userDrawn="1"/>
          </p:nvSpPr>
          <p:spPr bwMode="auto">
            <a:xfrm>
              <a:off x="475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28" name="Oval 304"/>
            <p:cNvSpPr>
              <a:spLocks noChangeArrowheads="1"/>
            </p:cNvSpPr>
            <p:nvPr userDrawn="1"/>
          </p:nvSpPr>
          <p:spPr bwMode="auto">
            <a:xfrm>
              <a:off x="482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29" name="Oval 305"/>
            <p:cNvSpPr>
              <a:spLocks noChangeArrowheads="1"/>
            </p:cNvSpPr>
            <p:nvPr userDrawn="1"/>
          </p:nvSpPr>
          <p:spPr bwMode="auto">
            <a:xfrm>
              <a:off x="488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30" name="Oval 306"/>
            <p:cNvSpPr>
              <a:spLocks noChangeArrowheads="1"/>
            </p:cNvSpPr>
            <p:nvPr userDrawn="1"/>
          </p:nvSpPr>
          <p:spPr bwMode="auto">
            <a:xfrm>
              <a:off x="494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31" name="Oval 307"/>
            <p:cNvSpPr>
              <a:spLocks noChangeArrowheads="1"/>
            </p:cNvSpPr>
            <p:nvPr userDrawn="1"/>
          </p:nvSpPr>
          <p:spPr bwMode="auto">
            <a:xfrm>
              <a:off x="500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32" name="Oval 308"/>
            <p:cNvSpPr>
              <a:spLocks noChangeArrowheads="1"/>
            </p:cNvSpPr>
            <p:nvPr userDrawn="1"/>
          </p:nvSpPr>
          <p:spPr bwMode="auto">
            <a:xfrm>
              <a:off x="506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33" name="Oval 309"/>
            <p:cNvSpPr>
              <a:spLocks noChangeArrowheads="1"/>
            </p:cNvSpPr>
            <p:nvPr userDrawn="1"/>
          </p:nvSpPr>
          <p:spPr bwMode="auto">
            <a:xfrm>
              <a:off x="512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34" name="Oval 310"/>
            <p:cNvSpPr>
              <a:spLocks noChangeArrowheads="1"/>
            </p:cNvSpPr>
            <p:nvPr userDrawn="1"/>
          </p:nvSpPr>
          <p:spPr bwMode="auto">
            <a:xfrm>
              <a:off x="518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35" name="Oval 311"/>
            <p:cNvSpPr>
              <a:spLocks noChangeArrowheads="1"/>
            </p:cNvSpPr>
            <p:nvPr userDrawn="1"/>
          </p:nvSpPr>
          <p:spPr bwMode="auto">
            <a:xfrm>
              <a:off x="524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36" name="Oval 312"/>
            <p:cNvSpPr>
              <a:spLocks noChangeArrowheads="1"/>
            </p:cNvSpPr>
            <p:nvPr userDrawn="1"/>
          </p:nvSpPr>
          <p:spPr bwMode="auto">
            <a:xfrm>
              <a:off x="530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37" name="Oval 313"/>
            <p:cNvSpPr>
              <a:spLocks noChangeArrowheads="1"/>
            </p:cNvSpPr>
            <p:nvPr userDrawn="1"/>
          </p:nvSpPr>
          <p:spPr bwMode="auto">
            <a:xfrm>
              <a:off x="536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sp>
          <p:nvSpPr>
            <p:cNvPr id="1338" name="Oval 314"/>
            <p:cNvSpPr>
              <a:spLocks noChangeArrowheads="1"/>
            </p:cNvSpPr>
            <p:nvPr userDrawn="1"/>
          </p:nvSpPr>
          <p:spPr bwMode="auto">
            <a:xfrm>
              <a:off x="543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Arial" charset="0"/>
                <a:cs typeface="Arial" charset="0"/>
              </a:endParaRPr>
            </a:p>
          </p:txBody>
        </p:sp>
      </p:grpSp>
      <p:pic>
        <p:nvPicPr>
          <p:cNvPr id="1339" name="Picture 315" descr="intuit_c(56_96_18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687053" y="6453193"/>
            <a:ext cx="1316567" cy="357187"/>
          </a:xfrm>
          <a:prstGeom prst="rect">
            <a:avLst/>
          </a:prstGeom>
          <a:noFill/>
        </p:spPr>
      </p:pic>
      <p:sp>
        <p:nvSpPr>
          <p:cNvPr id="1340" name="Rectangle 316"/>
          <p:cNvSpPr>
            <a:spLocks noChangeArrowheads="1"/>
          </p:cNvSpPr>
          <p:nvPr/>
        </p:nvSpPr>
        <p:spPr bwMode="auto">
          <a:xfrm>
            <a:off x="4671486" y="6542088"/>
            <a:ext cx="2849033" cy="201612"/>
          </a:xfrm>
          <a:prstGeom prst="rect">
            <a:avLst/>
          </a:prstGeom>
          <a:noFill/>
          <a:ln w="9525">
            <a:noFill/>
            <a:miter lim="800000"/>
            <a:headEnd/>
            <a:tailEnd/>
          </a:ln>
          <a:effectLst/>
        </p:spPr>
        <p:txBody>
          <a:bodyPr lIns="0" tIns="0" rIns="0" bIns="0" anchor="b"/>
          <a:lstStyle/>
          <a:p>
            <a:pPr algn="ctr"/>
            <a:r>
              <a:rPr lang="fr-CA" sz="800" b="0" dirty="0">
                <a:solidFill>
                  <a:srgbClr val="000000"/>
                </a:solidFill>
                <a:latin typeface="Verdana"/>
              </a:rPr>
              <a:t>Contenu confidentiel et exclusif à Intuit</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hf hdr="0" ftr="0"/>
  <p:txStyles>
    <p:titleStyle>
      <a:lvl1pPr algn="l" rtl="0" eaLnBrk="1" fontAlgn="base" hangingPunct="1">
        <a:spcBef>
          <a:spcPct val="0"/>
        </a:spcBef>
        <a:spcAft>
          <a:spcPct val="0"/>
        </a:spcAft>
        <a:defRPr sz="2800" b="1">
          <a:solidFill>
            <a:srgbClr val="2F5EBF"/>
          </a:solidFill>
          <a:latin typeface="+mj-lt"/>
          <a:ea typeface="+mj-ea"/>
          <a:cs typeface="+mj-cs"/>
        </a:defRPr>
      </a:lvl1pPr>
      <a:lvl2pPr algn="l" rtl="0" eaLnBrk="1" fontAlgn="base" hangingPunct="1">
        <a:spcBef>
          <a:spcPct val="0"/>
        </a:spcBef>
        <a:spcAft>
          <a:spcPct val="0"/>
        </a:spcAft>
        <a:defRPr sz="2800" b="1">
          <a:solidFill>
            <a:srgbClr val="2F5EBF"/>
          </a:solidFill>
          <a:latin typeface="Verdana" pitchFamily="34" charset="0"/>
        </a:defRPr>
      </a:lvl2pPr>
      <a:lvl3pPr algn="l" rtl="0" eaLnBrk="1" fontAlgn="base" hangingPunct="1">
        <a:spcBef>
          <a:spcPct val="0"/>
        </a:spcBef>
        <a:spcAft>
          <a:spcPct val="0"/>
        </a:spcAft>
        <a:defRPr sz="2800" b="1">
          <a:solidFill>
            <a:srgbClr val="2F5EBF"/>
          </a:solidFill>
          <a:latin typeface="Verdana" pitchFamily="34" charset="0"/>
        </a:defRPr>
      </a:lvl3pPr>
      <a:lvl4pPr algn="l" rtl="0" eaLnBrk="1" fontAlgn="base" hangingPunct="1">
        <a:spcBef>
          <a:spcPct val="0"/>
        </a:spcBef>
        <a:spcAft>
          <a:spcPct val="0"/>
        </a:spcAft>
        <a:defRPr sz="2800" b="1">
          <a:solidFill>
            <a:srgbClr val="2F5EBF"/>
          </a:solidFill>
          <a:latin typeface="Verdana" pitchFamily="34" charset="0"/>
        </a:defRPr>
      </a:lvl4pPr>
      <a:lvl5pPr algn="l" rtl="0" eaLnBrk="1" fontAlgn="base" hangingPunct="1">
        <a:spcBef>
          <a:spcPct val="0"/>
        </a:spcBef>
        <a:spcAft>
          <a:spcPct val="0"/>
        </a:spcAft>
        <a:defRPr sz="2800" b="1">
          <a:solidFill>
            <a:srgbClr val="2F5EBF"/>
          </a:solidFill>
          <a:latin typeface="Verdana" pitchFamily="34" charset="0"/>
        </a:defRPr>
      </a:lvl5pPr>
      <a:lvl6pPr marL="457200" algn="l" rtl="0" eaLnBrk="1" fontAlgn="base" hangingPunct="1">
        <a:spcBef>
          <a:spcPct val="0"/>
        </a:spcBef>
        <a:spcAft>
          <a:spcPct val="0"/>
        </a:spcAft>
        <a:defRPr sz="2800" b="1">
          <a:solidFill>
            <a:srgbClr val="2F5EBF"/>
          </a:solidFill>
          <a:latin typeface="Verdana" pitchFamily="34" charset="0"/>
        </a:defRPr>
      </a:lvl6pPr>
      <a:lvl7pPr marL="914400" algn="l" rtl="0" eaLnBrk="1" fontAlgn="base" hangingPunct="1">
        <a:spcBef>
          <a:spcPct val="0"/>
        </a:spcBef>
        <a:spcAft>
          <a:spcPct val="0"/>
        </a:spcAft>
        <a:defRPr sz="2800" b="1">
          <a:solidFill>
            <a:srgbClr val="2F5EBF"/>
          </a:solidFill>
          <a:latin typeface="Verdana" pitchFamily="34" charset="0"/>
        </a:defRPr>
      </a:lvl7pPr>
      <a:lvl8pPr marL="1371600" algn="l" rtl="0" eaLnBrk="1" fontAlgn="base" hangingPunct="1">
        <a:spcBef>
          <a:spcPct val="0"/>
        </a:spcBef>
        <a:spcAft>
          <a:spcPct val="0"/>
        </a:spcAft>
        <a:defRPr sz="2800" b="1">
          <a:solidFill>
            <a:srgbClr val="2F5EBF"/>
          </a:solidFill>
          <a:latin typeface="Verdana" pitchFamily="34" charset="0"/>
        </a:defRPr>
      </a:lvl8pPr>
      <a:lvl9pPr marL="1828800" algn="l" rtl="0" eaLnBrk="1" fontAlgn="base" hangingPunct="1">
        <a:spcBef>
          <a:spcPct val="0"/>
        </a:spcBef>
        <a:spcAft>
          <a:spcPct val="0"/>
        </a:spcAft>
        <a:defRPr sz="2800" b="1">
          <a:solidFill>
            <a:srgbClr val="2F5EBF"/>
          </a:solidFill>
          <a:latin typeface="Verdana" pitchFamily="34" charset="0"/>
        </a:defRPr>
      </a:lvl9pPr>
    </p:titleStyle>
    <p:bodyStyle>
      <a:lvl1pPr marL="168275" indent="-168275" algn="l" rtl="0" eaLnBrk="1" fontAlgn="base" hangingPunct="1">
        <a:spcBef>
          <a:spcPct val="20000"/>
        </a:spcBef>
        <a:spcAft>
          <a:spcPct val="0"/>
        </a:spcAft>
        <a:buClr>
          <a:schemeClr val="accent1"/>
        </a:buClr>
        <a:buFont typeface="Times" pitchFamily="-64" charset="0"/>
        <a:buChar char="•"/>
        <a:defRPr sz="2000">
          <a:solidFill>
            <a:srgbClr val="000000"/>
          </a:solidFill>
          <a:latin typeface="+mn-lt"/>
          <a:ea typeface="+mn-ea"/>
          <a:cs typeface="+mn-cs"/>
        </a:defRPr>
      </a:lvl1pPr>
      <a:lvl2pPr marL="450850" indent="-168275" algn="l" rtl="0" eaLnBrk="1" fontAlgn="base" hangingPunct="1">
        <a:spcBef>
          <a:spcPct val="20000"/>
        </a:spcBef>
        <a:spcAft>
          <a:spcPct val="0"/>
        </a:spcAft>
        <a:buClr>
          <a:schemeClr val="accent1"/>
        </a:buClr>
        <a:buFont typeface="Times" pitchFamily="-64" charset="0"/>
        <a:buChar char="–"/>
        <a:defRPr>
          <a:solidFill>
            <a:srgbClr val="000000"/>
          </a:solidFill>
          <a:latin typeface="+mn-lt"/>
        </a:defRPr>
      </a:lvl2pPr>
      <a:lvl3pPr marL="684213" indent="-119063" algn="l" rtl="0" eaLnBrk="1" fontAlgn="base" hangingPunct="1">
        <a:spcBef>
          <a:spcPct val="20000"/>
        </a:spcBef>
        <a:spcAft>
          <a:spcPct val="0"/>
        </a:spcAft>
        <a:buClr>
          <a:schemeClr val="accent1"/>
        </a:buClr>
        <a:buFont typeface="Times" pitchFamily="-64" charset="0"/>
        <a:buChar char="•"/>
        <a:defRPr sz="1600">
          <a:solidFill>
            <a:srgbClr val="000000"/>
          </a:solidFill>
          <a:latin typeface="+mn-lt"/>
        </a:defRPr>
      </a:lvl3pPr>
      <a:lvl4pPr marL="911225" indent="-112713" algn="l" rtl="0" eaLnBrk="1" fontAlgn="base" hangingPunct="1">
        <a:spcBef>
          <a:spcPct val="20000"/>
        </a:spcBef>
        <a:spcAft>
          <a:spcPct val="0"/>
        </a:spcAft>
        <a:buClr>
          <a:schemeClr val="accent1"/>
        </a:buClr>
        <a:buFont typeface="Times" pitchFamily="-64" charset="0"/>
        <a:buChar char="-"/>
        <a:defRPr sz="1400">
          <a:solidFill>
            <a:srgbClr val="000000"/>
          </a:solidFill>
          <a:latin typeface="+mn-lt"/>
        </a:defRPr>
      </a:lvl4pPr>
      <a:lvl5pPr marL="1143000" indent="-111125" algn="l" rtl="0" eaLnBrk="1" fontAlgn="base" hangingPunct="1">
        <a:spcBef>
          <a:spcPct val="20000"/>
        </a:spcBef>
        <a:spcAft>
          <a:spcPct val="0"/>
        </a:spcAft>
        <a:buClr>
          <a:schemeClr val="accent1"/>
        </a:buClr>
        <a:buFont typeface="Times" pitchFamily="-64" charset="0"/>
        <a:buChar char="•"/>
        <a:defRPr sz="1200">
          <a:solidFill>
            <a:srgbClr val="000000"/>
          </a:solidFill>
          <a:latin typeface="+mn-lt"/>
        </a:defRPr>
      </a:lvl5pPr>
      <a:lvl6pPr marL="1600200" indent="-111125" algn="l" rtl="0" eaLnBrk="1" fontAlgn="base" hangingPunct="1">
        <a:spcBef>
          <a:spcPct val="20000"/>
        </a:spcBef>
        <a:spcAft>
          <a:spcPct val="0"/>
        </a:spcAft>
        <a:buClr>
          <a:schemeClr val="accent1"/>
        </a:buClr>
        <a:buFont typeface="Times" pitchFamily="-64" charset="0"/>
        <a:buChar char="•"/>
        <a:defRPr sz="1200">
          <a:solidFill>
            <a:srgbClr val="000000"/>
          </a:solidFill>
          <a:latin typeface="+mn-lt"/>
        </a:defRPr>
      </a:lvl6pPr>
      <a:lvl7pPr marL="2057400" indent="-111125" algn="l" rtl="0" eaLnBrk="1" fontAlgn="base" hangingPunct="1">
        <a:spcBef>
          <a:spcPct val="20000"/>
        </a:spcBef>
        <a:spcAft>
          <a:spcPct val="0"/>
        </a:spcAft>
        <a:buClr>
          <a:schemeClr val="accent1"/>
        </a:buClr>
        <a:buFont typeface="Times" pitchFamily="-64" charset="0"/>
        <a:buChar char="•"/>
        <a:defRPr sz="1200">
          <a:solidFill>
            <a:srgbClr val="000000"/>
          </a:solidFill>
          <a:latin typeface="+mn-lt"/>
        </a:defRPr>
      </a:lvl7pPr>
      <a:lvl8pPr marL="2514600" indent="-111125" algn="l" rtl="0" eaLnBrk="1" fontAlgn="base" hangingPunct="1">
        <a:spcBef>
          <a:spcPct val="20000"/>
        </a:spcBef>
        <a:spcAft>
          <a:spcPct val="0"/>
        </a:spcAft>
        <a:buClr>
          <a:schemeClr val="accent1"/>
        </a:buClr>
        <a:buFont typeface="Times" pitchFamily="-64" charset="0"/>
        <a:buChar char="•"/>
        <a:defRPr sz="1200">
          <a:solidFill>
            <a:srgbClr val="000000"/>
          </a:solidFill>
          <a:latin typeface="+mn-lt"/>
        </a:defRPr>
      </a:lvl8pPr>
      <a:lvl9pPr marL="2971800" indent="-111125" algn="l" rtl="0" eaLnBrk="1" fontAlgn="base" hangingPunct="1">
        <a:spcBef>
          <a:spcPct val="20000"/>
        </a:spcBef>
        <a:spcAft>
          <a:spcPct val="0"/>
        </a:spcAft>
        <a:buClr>
          <a:schemeClr val="accent1"/>
        </a:buClr>
        <a:buFont typeface="Times" pitchFamily="-64" charset="0"/>
        <a:buChar char="•"/>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title"/>
          </p:nvPr>
        </p:nvSpPr>
        <p:spPr bwMode="auto">
          <a:xfrm>
            <a:off x="601135" y="379418"/>
            <a:ext cx="10968567" cy="649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09603" y="1436688"/>
            <a:ext cx="10964333" cy="4729162"/>
          </a:xfrm>
          <a:prstGeom prst="rect">
            <a:avLst/>
          </a:prstGeom>
          <a:noFill/>
          <a:ln w="9525">
            <a:noFill/>
            <a:miter lim="800000"/>
            <a:headEnd/>
            <a:tailEnd/>
          </a:ln>
          <a:effectLst/>
        </p:spPr>
        <p:txBody>
          <a:bodyPr vert="horz" wrap="square" lIns="0" tIns="46038" rIns="0"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Grp="1" noChangeArrowheads="1"/>
          </p:cNvSpPr>
          <p:nvPr>
            <p:ph type="dt" sz="half" idx="2"/>
          </p:nvPr>
        </p:nvSpPr>
        <p:spPr bwMode="auto">
          <a:xfrm>
            <a:off x="603253" y="6542088"/>
            <a:ext cx="2849033" cy="2016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spcBef>
                <a:spcPct val="0"/>
              </a:spcBef>
              <a:defRPr sz="800" b="0">
                <a:ea typeface="Arial Unicode MS" pitchFamily="34" charset="-128"/>
                <a:cs typeface="Arial Unicode MS" pitchFamily="34" charset="-128"/>
              </a:defRPr>
            </a:lvl1pPr>
          </a:lstStyle>
          <a:p>
            <a:pPr eaLnBrk="0" hangingPunct="0"/>
            <a:fld id="{2326BA4B-0285-4A90-B7A4-69428B5CE063}" type="slidenum">
              <a:rPr lang="en-US" smtClean="0">
                <a:solidFill>
                  <a:srgbClr val="000000"/>
                </a:solidFill>
                <a:latin typeface="Arial" charset="0"/>
              </a:rPr>
              <a:pPr eaLnBrk="0" hangingPunct="0"/>
              <a:t>‹#›</a:t>
            </a:fld>
            <a:endParaRPr lang="en-US" dirty="0">
              <a:solidFill>
                <a:srgbClr val="000000"/>
              </a:solidFill>
              <a:latin typeface="Arial" charset="0"/>
            </a:endParaRPr>
          </a:p>
        </p:txBody>
      </p:sp>
      <p:grpSp>
        <p:nvGrpSpPr>
          <p:cNvPr id="2" name="Group 229"/>
          <p:cNvGrpSpPr>
            <a:grpSpLocks/>
          </p:cNvGrpSpPr>
          <p:nvPr/>
        </p:nvGrpSpPr>
        <p:grpSpPr bwMode="auto">
          <a:xfrm>
            <a:off x="622301" y="1111250"/>
            <a:ext cx="10905067" cy="19050"/>
            <a:chOff x="290" y="806"/>
            <a:chExt cx="5152" cy="12"/>
          </a:xfrm>
        </p:grpSpPr>
        <p:sp>
          <p:nvSpPr>
            <p:cNvPr id="1254" name="Oval 230"/>
            <p:cNvSpPr>
              <a:spLocks noChangeArrowheads="1"/>
            </p:cNvSpPr>
            <p:nvPr userDrawn="1"/>
          </p:nvSpPr>
          <p:spPr bwMode="auto">
            <a:xfrm>
              <a:off x="29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55" name="Oval 231"/>
            <p:cNvSpPr>
              <a:spLocks noChangeArrowheads="1"/>
            </p:cNvSpPr>
            <p:nvPr userDrawn="1"/>
          </p:nvSpPr>
          <p:spPr bwMode="auto">
            <a:xfrm>
              <a:off x="35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56" name="Oval 232"/>
            <p:cNvSpPr>
              <a:spLocks noChangeArrowheads="1"/>
            </p:cNvSpPr>
            <p:nvPr userDrawn="1"/>
          </p:nvSpPr>
          <p:spPr bwMode="auto">
            <a:xfrm>
              <a:off x="41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57" name="Oval 233"/>
            <p:cNvSpPr>
              <a:spLocks noChangeArrowheads="1"/>
            </p:cNvSpPr>
            <p:nvPr userDrawn="1"/>
          </p:nvSpPr>
          <p:spPr bwMode="auto">
            <a:xfrm>
              <a:off x="47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58" name="Oval 234"/>
            <p:cNvSpPr>
              <a:spLocks noChangeArrowheads="1"/>
            </p:cNvSpPr>
            <p:nvPr userDrawn="1"/>
          </p:nvSpPr>
          <p:spPr bwMode="auto">
            <a:xfrm>
              <a:off x="53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59" name="Oval 235"/>
            <p:cNvSpPr>
              <a:spLocks noChangeArrowheads="1"/>
            </p:cNvSpPr>
            <p:nvPr userDrawn="1"/>
          </p:nvSpPr>
          <p:spPr bwMode="auto">
            <a:xfrm>
              <a:off x="60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60" name="Oval 236"/>
            <p:cNvSpPr>
              <a:spLocks noChangeArrowheads="1"/>
            </p:cNvSpPr>
            <p:nvPr userDrawn="1"/>
          </p:nvSpPr>
          <p:spPr bwMode="auto">
            <a:xfrm>
              <a:off x="66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61" name="Oval 237"/>
            <p:cNvSpPr>
              <a:spLocks noChangeArrowheads="1"/>
            </p:cNvSpPr>
            <p:nvPr userDrawn="1"/>
          </p:nvSpPr>
          <p:spPr bwMode="auto">
            <a:xfrm>
              <a:off x="72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62" name="Oval 238"/>
            <p:cNvSpPr>
              <a:spLocks noChangeArrowheads="1"/>
            </p:cNvSpPr>
            <p:nvPr userDrawn="1"/>
          </p:nvSpPr>
          <p:spPr bwMode="auto">
            <a:xfrm>
              <a:off x="78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63" name="Oval 239"/>
            <p:cNvSpPr>
              <a:spLocks noChangeArrowheads="1"/>
            </p:cNvSpPr>
            <p:nvPr userDrawn="1"/>
          </p:nvSpPr>
          <p:spPr bwMode="auto">
            <a:xfrm>
              <a:off x="84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64" name="Oval 240"/>
            <p:cNvSpPr>
              <a:spLocks noChangeArrowheads="1"/>
            </p:cNvSpPr>
            <p:nvPr userDrawn="1"/>
          </p:nvSpPr>
          <p:spPr bwMode="auto">
            <a:xfrm>
              <a:off x="91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65" name="Oval 241"/>
            <p:cNvSpPr>
              <a:spLocks noChangeArrowheads="1"/>
            </p:cNvSpPr>
            <p:nvPr userDrawn="1"/>
          </p:nvSpPr>
          <p:spPr bwMode="auto">
            <a:xfrm>
              <a:off x="97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66" name="Oval 242"/>
            <p:cNvSpPr>
              <a:spLocks noChangeArrowheads="1"/>
            </p:cNvSpPr>
            <p:nvPr userDrawn="1"/>
          </p:nvSpPr>
          <p:spPr bwMode="auto">
            <a:xfrm>
              <a:off x="103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67" name="Oval 243"/>
            <p:cNvSpPr>
              <a:spLocks noChangeArrowheads="1"/>
            </p:cNvSpPr>
            <p:nvPr userDrawn="1"/>
          </p:nvSpPr>
          <p:spPr bwMode="auto">
            <a:xfrm>
              <a:off x="109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68" name="Oval 244"/>
            <p:cNvSpPr>
              <a:spLocks noChangeArrowheads="1"/>
            </p:cNvSpPr>
            <p:nvPr userDrawn="1"/>
          </p:nvSpPr>
          <p:spPr bwMode="auto">
            <a:xfrm>
              <a:off x="115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69" name="Oval 245"/>
            <p:cNvSpPr>
              <a:spLocks noChangeArrowheads="1"/>
            </p:cNvSpPr>
            <p:nvPr userDrawn="1"/>
          </p:nvSpPr>
          <p:spPr bwMode="auto">
            <a:xfrm>
              <a:off x="122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70" name="Oval 246"/>
            <p:cNvSpPr>
              <a:spLocks noChangeArrowheads="1"/>
            </p:cNvSpPr>
            <p:nvPr userDrawn="1"/>
          </p:nvSpPr>
          <p:spPr bwMode="auto">
            <a:xfrm>
              <a:off x="128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71" name="Oval 247"/>
            <p:cNvSpPr>
              <a:spLocks noChangeArrowheads="1"/>
            </p:cNvSpPr>
            <p:nvPr userDrawn="1"/>
          </p:nvSpPr>
          <p:spPr bwMode="auto">
            <a:xfrm>
              <a:off x="134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72" name="Oval 248"/>
            <p:cNvSpPr>
              <a:spLocks noChangeArrowheads="1"/>
            </p:cNvSpPr>
            <p:nvPr userDrawn="1"/>
          </p:nvSpPr>
          <p:spPr bwMode="auto">
            <a:xfrm>
              <a:off x="140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73" name="Oval 249"/>
            <p:cNvSpPr>
              <a:spLocks noChangeArrowheads="1"/>
            </p:cNvSpPr>
            <p:nvPr userDrawn="1"/>
          </p:nvSpPr>
          <p:spPr bwMode="auto">
            <a:xfrm>
              <a:off x="146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74" name="Oval 250"/>
            <p:cNvSpPr>
              <a:spLocks noChangeArrowheads="1"/>
            </p:cNvSpPr>
            <p:nvPr userDrawn="1"/>
          </p:nvSpPr>
          <p:spPr bwMode="auto">
            <a:xfrm>
              <a:off x="152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75" name="Oval 251"/>
            <p:cNvSpPr>
              <a:spLocks noChangeArrowheads="1"/>
            </p:cNvSpPr>
            <p:nvPr userDrawn="1"/>
          </p:nvSpPr>
          <p:spPr bwMode="auto">
            <a:xfrm>
              <a:off x="158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76" name="Oval 252"/>
            <p:cNvSpPr>
              <a:spLocks noChangeArrowheads="1"/>
            </p:cNvSpPr>
            <p:nvPr userDrawn="1"/>
          </p:nvSpPr>
          <p:spPr bwMode="auto">
            <a:xfrm>
              <a:off x="164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77" name="Oval 253"/>
            <p:cNvSpPr>
              <a:spLocks noChangeArrowheads="1"/>
            </p:cNvSpPr>
            <p:nvPr userDrawn="1"/>
          </p:nvSpPr>
          <p:spPr bwMode="auto">
            <a:xfrm>
              <a:off x="170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78" name="Oval 254"/>
            <p:cNvSpPr>
              <a:spLocks noChangeArrowheads="1"/>
            </p:cNvSpPr>
            <p:nvPr userDrawn="1"/>
          </p:nvSpPr>
          <p:spPr bwMode="auto">
            <a:xfrm>
              <a:off x="177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79" name="Oval 255"/>
            <p:cNvSpPr>
              <a:spLocks noChangeArrowheads="1"/>
            </p:cNvSpPr>
            <p:nvPr userDrawn="1"/>
          </p:nvSpPr>
          <p:spPr bwMode="auto">
            <a:xfrm>
              <a:off x="183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80" name="Oval 256"/>
            <p:cNvSpPr>
              <a:spLocks noChangeArrowheads="1"/>
            </p:cNvSpPr>
            <p:nvPr userDrawn="1"/>
          </p:nvSpPr>
          <p:spPr bwMode="auto">
            <a:xfrm>
              <a:off x="189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81" name="Oval 257"/>
            <p:cNvSpPr>
              <a:spLocks noChangeArrowheads="1"/>
            </p:cNvSpPr>
            <p:nvPr userDrawn="1"/>
          </p:nvSpPr>
          <p:spPr bwMode="auto">
            <a:xfrm>
              <a:off x="195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82" name="Oval 258"/>
            <p:cNvSpPr>
              <a:spLocks noChangeArrowheads="1"/>
            </p:cNvSpPr>
            <p:nvPr userDrawn="1"/>
          </p:nvSpPr>
          <p:spPr bwMode="auto">
            <a:xfrm>
              <a:off x="201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83" name="Oval 259"/>
            <p:cNvSpPr>
              <a:spLocks noChangeArrowheads="1"/>
            </p:cNvSpPr>
            <p:nvPr userDrawn="1"/>
          </p:nvSpPr>
          <p:spPr bwMode="auto">
            <a:xfrm>
              <a:off x="207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84" name="Oval 260"/>
            <p:cNvSpPr>
              <a:spLocks noChangeArrowheads="1"/>
            </p:cNvSpPr>
            <p:nvPr userDrawn="1"/>
          </p:nvSpPr>
          <p:spPr bwMode="auto">
            <a:xfrm>
              <a:off x="213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85" name="Oval 261"/>
            <p:cNvSpPr>
              <a:spLocks noChangeArrowheads="1"/>
            </p:cNvSpPr>
            <p:nvPr userDrawn="1"/>
          </p:nvSpPr>
          <p:spPr bwMode="auto">
            <a:xfrm>
              <a:off x="219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86" name="Oval 262"/>
            <p:cNvSpPr>
              <a:spLocks noChangeArrowheads="1"/>
            </p:cNvSpPr>
            <p:nvPr userDrawn="1"/>
          </p:nvSpPr>
          <p:spPr bwMode="auto">
            <a:xfrm>
              <a:off x="225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87" name="Oval 263"/>
            <p:cNvSpPr>
              <a:spLocks noChangeArrowheads="1"/>
            </p:cNvSpPr>
            <p:nvPr userDrawn="1"/>
          </p:nvSpPr>
          <p:spPr bwMode="auto">
            <a:xfrm>
              <a:off x="231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88" name="Oval 264"/>
            <p:cNvSpPr>
              <a:spLocks noChangeArrowheads="1"/>
            </p:cNvSpPr>
            <p:nvPr userDrawn="1"/>
          </p:nvSpPr>
          <p:spPr bwMode="auto">
            <a:xfrm>
              <a:off x="238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89" name="Oval 265"/>
            <p:cNvSpPr>
              <a:spLocks noChangeArrowheads="1"/>
            </p:cNvSpPr>
            <p:nvPr userDrawn="1"/>
          </p:nvSpPr>
          <p:spPr bwMode="auto">
            <a:xfrm>
              <a:off x="244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90" name="Oval 266"/>
            <p:cNvSpPr>
              <a:spLocks noChangeArrowheads="1"/>
            </p:cNvSpPr>
            <p:nvPr userDrawn="1"/>
          </p:nvSpPr>
          <p:spPr bwMode="auto">
            <a:xfrm>
              <a:off x="250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91" name="Oval 267"/>
            <p:cNvSpPr>
              <a:spLocks noChangeArrowheads="1"/>
            </p:cNvSpPr>
            <p:nvPr userDrawn="1"/>
          </p:nvSpPr>
          <p:spPr bwMode="auto">
            <a:xfrm>
              <a:off x="256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92" name="Oval 268"/>
            <p:cNvSpPr>
              <a:spLocks noChangeArrowheads="1"/>
            </p:cNvSpPr>
            <p:nvPr userDrawn="1"/>
          </p:nvSpPr>
          <p:spPr bwMode="auto">
            <a:xfrm>
              <a:off x="262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93" name="Oval 269"/>
            <p:cNvSpPr>
              <a:spLocks noChangeArrowheads="1"/>
            </p:cNvSpPr>
            <p:nvPr userDrawn="1"/>
          </p:nvSpPr>
          <p:spPr bwMode="auto">
            <a:xfrm>
              <a:off x="268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94" name="Oval 270"/>
            <p:cNvSpPr>
              <a:spLocks noChangeArrowheads="1"/>
            </p:cNvSpPr>
            <p:nvPr userDrawn="1"/>
          </p:nvSpPr>
          <p:spPr bwMode="auto">
            <a:xfrm>
              <a:off x="274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95" name="Oval 271"/>
            <p:cNvSpPr>
              <a:spLocks noChangeArrowheads="1"/>
            </p:cNvSpPr>
            <p:nvPr userDrawn="1"/>
          </p:nvSpPr>
          <p:spPr bwMode="auto">
            <a:xfrm>
              <a:off x="280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96" name="Oval 272"/>
            <p:cNvSpPr>
              <a:spLocks noChangeArrowheads="1"/>
            </p:cNvSpPr>
            <p:nvPr userDrawn="1"/>
          </p:nvSpPr>
          <p:spPr bwMode="auto">
            <a:xfrm>
              <a:off x="286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97" name="Oval 273"/>
            <p:cNvSpPr>
              <a:spLocks noChangeArrowheads="1"/>
            </p:cNvSpPr>
            <p:nvPr userDrawn="1"/>
          </p:nvSpPr>
          <p:spPr bwMode="auto">
            <a:xfrm>
              <a:off x="292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98" name="Oval 274"/>
            <p:cNvSpPr>
              <a:spLocks noChangeArrowheads="1"/>
            </p:cNvSpPr>
            <p:nvPr userDrawn="1"/>
          </p:nvSpPr>
          <p:spPr bwMode="auto">
            <a:xfrm>
              <a:off x="299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299" name="Oval 275"/>
            <p:cNvSpPr>
              <a:spLocks noChangeArrowheads="1"/>
            </p:cNvSpPr>
            <p:nvPr userDrawn="1"/>
          </p:nvSpPr>
          <p:spPr bwMode="auto">
            <a:xfrm>
              <a:off x="305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00" name="Oval 276"/>
            <p:cNvSpPr>
              <a:spLocks noChangeArrowheads="1"/>
            </p:cNvSpPr>
            <p:nvPr userDrawn="1"/>
          </p:nvSpPr>
          <p:spPr bwMode="auto">
            <a:xfrm>
              <a:off x="311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01" name="Oval 277"/>
            <p:cNvSpPr>
              <a:spLocks noChangeArrowheads="1"/>
            </p:cNvSpPr>
            <p:nvPr userDrawn="1"/>
          </p:nvSpPr>
          <p:spPr bwMode="auto">
            <a:xfrm>
              <a:off x="317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02" name="Oval 278"/>
            <p:cNvSpPr>
              <a:spLocks noChangeArrowheads="1"/>
            </p:cNvSpPr>
            <p:nvPr userDrawn="1"/>
          </p:nvSpPr>
          <p:spPr bwMode="auto">
            <a:xfrm>
              <a:off x="323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03" name="Oval 279"/>
            <p:cNvSpPr>
              <a:spLocks noChangeArrowheads="1"/>
            </p:cNvSpPr>
            <p:nvPr userDrawn="1"/>
          </p:nvSpPr>
          <p:spPr bwMode="auto">
            <a:xfrm>
              <a:off x="329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04" name="Oval 280"/>
            <p:cNvSpPr>
              <a:spLocks noChangeArrowheads="1"/>
            </p:cNvSpPr>
            <p:nvPr userDrawn="1"/>
          </p:nvSpPr>
          <p:spPr bwMode="auto">
            <a:xfrm>
              <a:off x="335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05" name="Oval 281"/>
            <p:cNvSpPr>
              <a:spLocks noChangeArrowheads="1"/>
            </p:cNvSpPr>
            <p:nvPr userDrawn="1"/>
          </p:nvSpPr>
          <p:spPr bwMode="auto">
            <a:xfrm>
              <a:off x="341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06" name="Oval 282"/>
            <p:cNvSpPr>
              <a:spLocks noChangeArrowheads="1"/>
            </p:cNvSpPr>
            <p:nvPr userDrawn="1"/>
          </p:nvSpPr>
          <p:spPr bwMode="auto">
            <a:xfrm>
              <a:off x="347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07" name="Oval 283"/>
            <p:cNvSpPr>
              <a:spLocks noChangeArrowheads="1"/>
            </p:cNvSpPr>
            <p:nvPr userDrawn="1"/>
          </p:nvSpPr>
          <p:spPr bwMode="auto">
            <a:xfrm>
              <a:off x="353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08" name="Oval 284"/>
            <p:cNvSpPr>
              <a:spLocks noChangeArrowheads="1"/>
            </p:cNvSpPr>
            <p:nvPr userDrawn="1"/>
          </p:nvSpPr>
          <p:spPr bwMode="auto">
            <a:xfrm>
              <a:off x="360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09" name="Oval 285"/>
            <p:cNvSpPr>
              <a:spLocks noChangeArrowheads="1"/>
            </p:cNvSpPr>
            <p:nvPr userDrawn="1"/>
          </p:nvSpPr>
          <p:spPr bwMode="auto">
            <a:xfrm>
              <a:off x="366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10" name="Oval 286"/>
            <p:cNvSpPr>
              <a:spLocks noChangeArrowheads="1"/>
            </p:cNvSpPr>
            <p:nvPr userDrawn="1"/>
          </p:nvSpPr>
          <p:spPr bwMode="auto">
            <a:xfrm>
              <a:off x="372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11" name="Oval 287"/>
            <p:cNvSpPr>
              <a:spLocks noChangeArrowheads="1"/>
            </p:cNvSpPr>
            <p:nvPr userDrawn="1"/>
          </p:nvSpPr>
          <p:spPr bwMode="auto">
            <a:xfrm>
              <a:off x="378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12" name="Oval 288"/>
            <p:cNvSpPr>
              <a:spLocks noChangeArrowheads="1"/>
            </p:cNvSpPr>
            <p:nvPr userDrawn="1"/>
          </p:nvSpPr>
          <p:spPr bwMode="auto">
            <a:xfrm>
              <a:off x="384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13" name="Oval 289"/>
            <p:cNvSpPr>
              <a:spLocks noChangeArrowheads="1"/>
            </p:cNvSpPr>
            <p:nvPr userDrawn="1"/>
          </p:nvSpPr>
          <p:spPr bwMode="auto">
            <a:xfrm>
              <a:off x="390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14" name="Oval 290"/>
            <p:cNvSpPr>
              <a:spLocks noChangeArrowheads="1"/>
            </p:cNvSpPr>
            <p:nvPr userDrawn="1"/>
          </p:nvSpPr>
          <p:spPr bwMode="auto">
            <a:xfrm>
              <a:off x="396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15" name="Oval 291"/>
            <p:cNvSpPr>
              <a:spLocks noChangeArrowheads="1"/>
            </p:cNvSpPr>
            <p:nvPr userDrawn="1"/>
          </p:nvSpPr>
          <p:spPr bwMode="auto">
            <a:xfrm>
              <a:off x="402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16" name="Oval 292"/>
            <p:cNvSpPr>
              <a:spLocks noChangeArrowheads="1"/>
            </p:cNvSpPr>
            <p:nvPr userDrawn="1"/>
          </p:nvSpPr>
          <p:spPr bwMode="auto">
            <a:xfrm>
              <a:off x="408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17" name="Oval 293"/>
            <p:cNvSpPr>
              <a:spLocks noChangeArrowheads="1"/>
            </p:cNvSpPr>
            <p:nvPr userDrawn="1"/>
          </p:nvSpPr>
          <p:spPr bwMode="auto">
            <a:xfrm>
              <a:off x="414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18" name="Oval 294"/>
            <p:cNvSpPr>
              <a:spLocks noChangeArrowheads="1"/>
            </p:cNvSpPr>
            <p:nvPr userDrawn="1"/>
          </p:nvSpPr>
          <p:spPr bwMode="auto">
            <a:xfrm>
              <a:off x="421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19" name="Oval 295"/>
            <p:cNvSpPr>
              <a:spLocks noChangeArrowheads="1"/>
            </p:cNvSpPr>
            <p:nvPr userDrawn="1"/>
          </p:nvSpPr>
          <p:spPr bwMode="auto">
            <a:xfrm>
              <a:off x="427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20" name="Oval 296"/>
            <p:cNvSpPr>
              <a:spLocks noChangeArrowheads="1"/>
            </p:cNvSpPr>
            <p:nvPr userDrawn="1"/>
          </p:nvSpPr>
          <p:spPr bwMode="auto">
            <a:xfrm>
              <a:off x="433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21" name="Oval 297"/>
            <p:cNvSpPr>
              <a:spLocks noChangeArrowheads="1"/>
            </p:cNvSpPr>
            <p:nvPr userDrawn="1"/>
          </p:nvSpPr>
          <p:spPr bwMode="auto">
            <a:xfrm>
              <a:off x="439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22" name="Oval 298"/>
            <p:cNvSpPr>
              <a:spLocks noChangeArrowheads="1"/>
            </p:cNvSpPr>
            <p:nvPr userDrawn="1"/>
          </p:nvSpPr>
          <p:spPr bwMode="auto">
            <a:xfrm>
              <a:off x="445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23" name="Oval 299"/>
            <p:cNvSpPr>
              <a:spLocks noChangeArrowheads="1"/>
            </p:cNvSpPr>
            <p:nvPr userDrawn="1"/>
          </p:nvSpPr>
          <p:spPr bwMode="auto">
            <a:xfrm>
              <a:off x="451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24" name="Oval 300"/>
            <p:cNvSpPr>
              <a:spLocks noChangeArrowheads="1"/>
            </p:cNvSpPr>
            <p:nvPr userDrawn="1"/>
          </p:nvSpPr>
          <p:spPr bwMode="auto">
            <a:xfrm>
              <a:off x="457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25" name="Oval 301"/>
            <p:cNvSpPr>
              <a:spLocks noChangeArrowheads="1"/>
            </p:cNvSpPr>
            <p:nvPr userDrawn="1"/>
          </p:nvSpPr>
          <p:spPr bwMode="auto">
            <a:xfrm>
              <a:off x="463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26" name="Oval 302"/>
            <p:cNvSpPr>
              <a:spLocks noChangeArrowheads="1"/>
            </p:cNvSpPr>
            <p:nvPr userDrawn="1"/>
          </p:nvSpPr>
          <p:spPr bwMode="auto">
            <a:xfrm>
              <a:off x="469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27" name="Oval 303"/>
            <p:cNvSpPr>
              <a:spLocks noChangeArrowheads="1"/>
            </p:cNvSpPr>
            <p:nvPr userDrawn="1"/>
          </p:nvSpPr>
          <p:spPr bwMode="auto">
            <a:xfrm>
              <a:off x="475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28" name="Oval 304"/>
            <p:cNvSpPr>
              <a:spLocks noChangeArrowheads="1"/>
            </p:cNvSpPr>
            <p:nvPr userDrawn="1"/>
          </p:nvSpPr>
          <p:spPr bwMode="auto">
            <a:xfrm>
              <a:off x="482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29" name="Oval 305"/>
            <p:cNvSpPr>
              <a:spLocks noChangeArrowheads="1"/>
            </p:cNvSpPr>
            <p:nvPr userDrawn="1"/>
          </p:nvSpPr>
          <p:spPr bwMode="auto">
            <a:xfrm>
              <a:off x="4881"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30" name="Oval 306"/>
            <p:cNvSpPr>
              <a:spLocks noChangeArrowheads="1"/>
            </p:cNvSpPr>
            <p:nvPr userDrawn="1"/>
          </p:nvSpPr>
          <p:spPr bwMode="auto">
            <a:xfrm>
              <a:off x="4942"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31" name="Oval 307"/>
            <p:cNvSpPr>
              <a:spLocks noChangeArrowheads="1"/>
            </p:cNvSpPr>
            <p:nvPr userDrawn="1"/>
          </p:nvSpPr>
          <p:spPr bwMode="auto">
            <a:xfrm>
              <a:off x="5003"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32" name="Oval 308"/>
            <p:cNvSpPr>
              <a:spLocks noChangeArrowheads="1"/>
            </p:cNvSpPr>
            <p:nvPr userDrawn="1"/>
          </p:nvSpPr>
          <p:spPr bwMode="auto">
            <a:xfrm>
              <a:off x="5064"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33" name="Oval 309"/>
            <p:cNvSpPr>
              <a:spLocks noChangeArrowheads="1"/>
            </p:cNvSpPr>
            <p:nvPr userDrawn="1"/>
          </p:nvSpPr>
          <p:spPr bwMode="auto">
            <a:xfrm>
              <a:off x="5125"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34" name="Oval 310"/>
            <p:cNvSpPr>
              <a:spLocks noChangeArrowheads="1"/>
            </p:cNvSpPr>
            <p:nvPr userDrawn="1"/>
          </p:nvSpPr>
          <p:spPr bwMode="auto">
            <a:xfrm>
              <a:off x="5186"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35" name="Oval 311"/>
            <p:cNvSpPr>
              <a:spLocks noChangeArrowheads="1"/>
            </p:cNvSpPr>
            <p:nvPr userDrawn="1"/>
          </p:nvSpPr>
          <p:spPr bwMode="auto">
            <a:xfrm>
              <a:off x="5247"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36" name="Oval 312"/>
            <p:cNvSpPr>
              <a:spLocks noChangeArrowheads="1"/>
            </p:cNvSpPr>
            <p:nvPr userDrawn="1"/>
          </p:nvSpPr>
          <p:spPr bwMode="auto">
            <a:xfrm>
              <a:off x="5308"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37" name="Oval 313"/>
            <p:cNvSpPr>
              <a:spLocks noChangeArrowheads="1"/>
            </p:cNvSpPr>
            <p:nvPr userDrawn="1"/>
          </p:nvSpPr>
          <p:spPr bwMode="auto">
            <a:xfrm>
              <a:off x="5369"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sp>
          <p:nvSpPr>
            <p:cNvPr id="1338" name="Oval 314"/>
            <p:cNvSpPr>
              <a:spLocks noChangeArrowheads="1"/>
            </p:cNvSpPr>
            <p:nvPr userDrawn="1"/>
          </p:nvSpPr>
          <p:spPr bwMode="auto">
            <a:xfrm>
              <a:off x="5430" y="806"/>
              <a:ext cx="12" cy="12"/>
            </a:xfrm>
            <a:prstGeom prst="ellipse">
              <a:avLst/>
            </a:prstGeom>
            <a:solidFill>
              <a:schemeClr val="accent1"/>
            </a:solidFill>
            <a:ln w="9525">
              <a:noFill/>
              <a:round/>
              <a:headEnd type="none" w="sm" len="sm"/>
              <a:tailEnd type="none" w="sm" len="sm"/>
            </a:ln>
            <a:effectLst/>
          </p:spPr>
          <p:txBody>
            <a:bodyPr wrap="none" anchor="ctr"/>
            <a:lstStyle/>
            <a:p>
              <a:pPr eaLnBrk="0" hangingPunct="0"/>
              <a:endParaRPr lang="en-US" sz="1600" dirty="0">
                <a:solidFill>
                  <a:srgbClr val="000000"/>
                </a:solidFill>
                <a:latin typeface="Arial" charset="0"/>
                <a:cs typeface="Arial" charset="0"/>
              </a:endParaRPr>
            </a:p>
          </p:txBody>
        </p:sp>
      </p:grpSp>
      <p:pic>
        <p:nvPicPr>
          <p:cNvPr id="1339" name="Picture 315" descr="intuit_c(56_96_18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687053" y="6453193"/>
            <a:ext cx="1316567" cy="357187"/>
          </a:xfrm>
          <a:prstGeom prst="rect">
            <a:avLst/>
          </a:prstGeom>
          <a:noFill/>
        </p:spPr>
      </p:pic>
      <p:sp>
        <p:nvSpPr>
          <p:cNvPr id="1340" name="Rectangle 316"/>
          <p:cNvSpPr>
            <a:spLocks noChangeArrowheads="1"/>
          </p:cNvSpPr>
          <p:nvPr/>
        </p:nvSpPr>
        <p:spPr bwMode="auto">
          <a:xfrm>
            <a:off x="4671486" y="6542088"/>
            <a:ext cx="2849033" cy="201612"/>
          </a:xfrm>
          <a:prstGeom prst="rect">
            <a:avLst/>
          </a:prstGeom>
          <a:noFill/>
          <a:ln w="9525">
            <a:noFill/>
            <a:miter lim="800000"/>
            <a:headEnd/>
            <a:tailEnd/>
          </a:ln>
          <a:effectLst/>
        </p:spPr>
        <p:txBody>
          <a:bodyPr lIns="0" tIns="0" rIns="0" bIns="0" anchor="b"/>
          <a:lstStyle/>
          <a:p>
            <a:pPr algn="ctr" eaLnBrk="0" hangingPunct="0"/>
            <a:r>
              <a:rPr lang="fr-CA" sz="800" b="0" dirty="0">
                <a:solidFill>
                  <a:srgbClr val="000000"/>
                </a:solidFill>
                <a:latin typeface="Verdana"/>
              </a:rPr>
              <a:t>Contenu confidentiel et exclusif à Intuit</a:t>
            </a: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ftr="0"/>
  <p:txStyles>
    <p:titleStyle>
      <a:lvl1pPr algn="l" rtl="0" eaLnBrk="1" fontAlgn="base" hangingPunct="1">
        <a:spcBef>
          <a:spcPct val="0"/>
        </a:spcBef>
        <a:spcAft>
          <a:spcPct val="0"/>
        </a:spcAft>
        <a:defRPr sz="2400" b="1">
          <a:solidFill>
            <a:srgbClr val="2F5EBF"/>
          </a:solidFill>
          <a:latin typeface="+mj-lt"/>
          <a:ea typeface="+mj-ea"/>
          <a:cs typeface="+mj-cs"/>
        </a:defRPr>
      </a:lvl1pPr>
      <a:lvl2pPr algn="l" rtl="0" eaLnBrk="1" fontAlgn="base" hangingPunct="1">
        <a:spcBef>
          <a:spcPct val="0"/>
        </a:spcBef>
        <a:spcAft>
          <a:spcPct val="0"/>
        </a:spcAft>
        <a:defRPr sz="2800" b="1">
          <a:solidFill>
            <a:srgbClr val="2F5EBF"/>
          </a:solidFill>
          <a:latin typeface="Verdana" pitchFamily="34" charset="0"/>
        </a:defRPr>
      </a:lvl2pPr>
      <a:lvl3pPr algn="l" rtl="0" eaLnBrk="1" fontAlgn="base" hangingPunct="1">
        <a:spcBef>
          <a:spcPct val="0"/>
        </a:spcBef>
        <a:spcAft>
          <a:spcPct val="0"/>
        </a:spcAft>
        <a:defRPr sz="2800" b="1">
          <a:solidFill>
            <a:srgbClr val="2F5EBF"/>
          </a:solidFill>
          <a:latin typeface="Verdana" pitchFamily="34" charset="0"/>
        </a:defRPr>
      </a:lvl3pPr>
      <a:lvl4pPr algn="l" rtl="0" eaLnBrk="1" fontAlgn="base" hangingPunct="1">
        <a:spcBef>
          <a:spcPct val="0"/>
        </a:spcBef>
        <a:spcAft>
          <a:spcPct val="0"/>
        </a:spcAft>
        <a:defRPr sz="2800" b="1">
          <a:solidFill>
            <a:srgbClr val="2F5EBF"/>
          </a:solidFill>
          <a:latin typeface="Verdana" pitchFamily="34" charset="0"/>
        </a:defRPr>
      </a:lvl4pPr>
      <a:lvl5pPr algn="l" rtl="0" eaLnBrk="1" fontAlgn="base" hangingPunct="1">
        <a:spcBef>
          <a:spcPct val="0"/>
        </a:spcBef>
        <a:spcAft>
          <a:spcPct val="0"/>
        </a:spcAft>
        <a:defRPr sz="2800" b="1">
          <a:solidFill>
            <a:srgbClr val="2F5EBF"/>
          </a:solidFill>
          <a:latin typeface="Verdana" pitchFamily="34" charset="0"/>
        </a:defRPr>
      </a:lvl5pPr>
      <a:lvl6pPr marL="457200" algn="l" rtl="0" eaLnBrk="1" fontAlgn="base" hangingPunct="1">
        <a:spcBef>
          <a:spcPct val="0"/>
        </a:spcBef>
        <a:spcAft>
          <a:spcPct val="0"/>
        </a:spcAft>
        <a:defRPr sz="2800" b="1">
          <a:solidFill>
            <a:srgbClr val="2F5EBF"/>
          </a:solidFill>
          <a:latin typeface="Verdana" pitchFamily="34" charset="0"/>
        </a:defRPr>
      </a:lvl6pPr>
      <a:lvl7pPr marL="914400" algn="l" rtl="0" eaLnBrk="1" fontAlgn="base" hangingPunct="1">
        <a:spcBef>
          <a:spcPct val="0"/>
        </a:spcBef>
        <a:spcAft>
          <a:spcPct val="0"/>
        </a:spcAft>
        <a:defRPr sz="2800" b="1">
          <a:solidFill>
            <a:srgbClr val="2F5EBF"/>
          </a:solidFill>
          <a:latin typeface="Verdana" pitchFamily="34" charset="0"/>
        </a:defRPr>
      </a:lvl7pPr>
      <a:lvl8pPr marL="1371600" algn="l" rtl="0" eaLnBrk="1" fontAlgn="base" hangingPunct="1">
        <a:spcBef>
          <a:spcPct val="0"/>
        </a:spcBef>
        <a:spcAft>
          <a:spcPct val="0"/>
        </a:spcAft>
        <a:defRPr sz="2800" b="1">
          <a:solidFill>
            <a:srgbClr val="2F5EBF"/>
          </a:solidFill>
          <a:latin typeface="Verdana" pitchFamily="34" charset="0"/>
        </a:defRPr>
      </a:lvl8pPr>
      <a:lvl9pPr marL="1828800" algn="l" rtl="0" eaLnBrk="1" fontAlgn="base" hangingPunct="1">
        <a:spcBef>
          <a:spcPct val="0"/>
        </a:spcBef>
        <a:spcAft>
          <a:spcPct val="0"/>
        </a:spcAft>
        <a:defRPr sz="2800" b="1">
          <a:solidFill>
            <a:srgbClr val="2F5EBF"/>
          </a:solidFill>
          <a:latin typeface="Verdana" pitchFamily="34" charset="0"/>
        </a:defRPr>
      </a:lvl9pPr>
    </p:titleStyle>
    <p:bodyStyle>
      <a:lvl1pPr marL="168275" indent="-168275" algn="l" rtl="0" eaLnBrk="1" fontAlgn="base" hangingPunct="1">
        <a:spcBef>
          <a:spcPct val="20000"/>
        </a:spcBef>
        <a:spcAft>
          <a:spcPct val="0"/>
        </a:spcAft>
        <a:buClr>
          <a:schemeClr val="accent1"/>
        </a:buClr>
        <a:buFont typeface="Times" pitchFamily="-64" charset="0"/>
        <a:buChar char="•"/>
        <a:defRPr sz="2000">
          <a:solidFill>
            <a:srgbClr val="000000"/>
          </a:solidFill>
          <a:latin typeface="+mn-lt"/>
          <a:ea typeface="+mn-ea"/>
          <a:cs typeface="+mn-cs"/>
        </a:defRPr>
      </a:lvl1pPr>
      <a:lvl2pPr marL="450850" indent="-168275" algn="l" rtl="0" eaLnBrk="1" fontAlgn="base" hangingPunct="1">
        <a:spcBef>
          <a:spcPct val="20000"/>
        </a:spcBef>
        <a:spcAft>
          <a:spcPct val="0"/>
        </a:spcAft>
        <a:buClr>
          <a:schemeClr val="accent1"/>
        </a:buClr>
        <a:buFont typeface="Times" pitchFamily="-64" charset="0"/>
        <a:buChar char="–"/>
        <a:defRPr>
          <a:solidFill>
            <a:srgbClr val="000000"/>
          </a:solidFill>
          <a:latin typeface="+mn-lt"/>
        </a:defRPr>
      </a:lvl2pPr>
      <a:lvl3pPr marL="684213" indent="-119063" algn="l" rtl="0" eaLnBrk="1" fontAlgn="base" hangingPunct="1">
        <a:spcBef>
          <a:spcPct val="20000"/>
        </a:spcBef>
        <a:spcAft>
          <a:spcPct val="0"/>
        </a:spcAft>
        <a:buClr>
          <a:schemeClr val="accent1"/>
        </a:buClr>
        <a:buFont typeface="Times" pitchFamily="-64" charset="0"/>
        <a:buChar char="•"/>
        <a:defRPr sz="1600">
          <a:solidFill>
            <a:srgbClr val="000000"/>
          </a:solidFill>
          <a:latin typeface="+mn-lt"/>
        </a:defRPr>
      </a:lvl3pPr>
      <a:lvl4pPr marL="911225" indent="-112713" algn="l" rtl="0" eaLnBrk="1" fontAlgn="base" hangingPunct="1">
        <a:spcBef>
          <a:spcPct val="20000"/>
        </a:spcBef>
        <a:spcAft>
          <a:spcPct val="0"/>
        </a:spcAft>
        <a:buClr>
          <a:schemeClr val="accent1"/>
        </a:buClr>
        <a:buFont typeface="Times" pitchFamily="-64" charset="0"/>
        <a:buChar char="-"/>
        <a:defRPr sz="1400">
          <a:solidFill>
            <a:srgbClr val="000000"/>
          </a:solidFill>
          <a:latin typeface="+mn-lt"/>
        </a:defRPr>
      </a:lvl4pPr>
      <a:lvl5pPr marL="1143000" indent="-111125" algn="l" rtl="0" eaLnBrk="1" fontAlgn="base" hangingPunct="1">
        <a:spcBef>
          <a:spcPct val="20000"/>
        </a:spcBef>
        <a:spcAft>
          <a:spcPct val="0"/>
        </a:spcAft>
        <a:buClr>
          <a:schemeClr val="accent1"/>
        </a:buClr>
        <a:buFont typeface="Times" pitchFamily="-64" charset="0"/>
        <a:buChar char="•"/>
        <a:defRPr sz="1200">
          <a:solidFill>
            <a:srgbClr val="000000"/>
          </a:solidFill>
          <a:latin typeface="+mn-lt"/>
        </a:defRPr>
      </a:lvl5pPr>
      <a:lvl6pPr marL="1600200" indent="-111125" algn="l" rtl="0" eaLnBrk="1" fontAlgn="base" hangingPunct="1">
        <a:spcBef>
          <a:spcPct val="20000"/>
        </a:spcBef>
        <a:spcAft>
          <a:spcPct val="0"/>
        </a:spcAft>
        <a:buClr>
          <a:schemeClr val="accent1"/>
        </a:buClr>
        <a:buFont typeface="Times" pitchFamily="-64" charset="0"/>
        <a:buChar char="•"/>
        <a:defRPr sz="1200">
          <a:solidFill>
            <a:srgbClr val="000000"/>
          </a:solidFill>
          <a:latin typeface="+mn-lt"/>
        </a:defRPr>
      </a:lvl6pPr>
      <a:lvl7pPr marL="2057400" indent="-111125" algn="l" rtl="0" eaLnBrk="1" fontAlgn="base" hangingPunct="1">
        <a:spcBef>
          <a:spcPct val="20000"/>
        </a:spcBef>
        <a:spcAft>
          <a:spcPct val="0"/>
        </a:spcAft>
        <a:buClr>
          <a:schemeClr val="accent1"/>
        </a:buClr>
        <a:buFont typeface="Times" pitchFamily="-64" charset="0"/>
        <a:buChar char="•"/>
        <a:defRPr sz="1200">
          <a:solidFill>
            <a:srgbClr val="000000"/>
          </a:solidFill>
          <a:latin typeface="+mn-lt"/>
        </a:defRPr>
      </a:lvl7pPr>
      <a:lvl8pPr marL="2514600" indent="-111125" algn="l" rtl="0" eaLnBrk="1" fontAlgn="base" hangingPunct="1">
        <a:spcBef>
          <a:spcPct val="20000"/>
        </a:spcBef>
        <a:spcAft>
          <a:spcPct val="0"/>
        </a:spcAft>
        <a:buClr>
          <a:schemeClr val="accent1"/>
        </a:buClr>
        <a:buFont typeface="Times" pitchFamily="-64" charset="0"/>
        <a:buChar char="•"/>
        <a:defRPr sz="1200">
          <a:solidFill>
            <a:srgbClr val="000000"/>
          </a:solidFill>
          <a:latin typeface="+mn-lt"/>
        </a:defRPr>
      </a:lvl8pPr>
      <a:lvl9pPr marL="2971800" indent="-111125" algn="l" rtl="0" eaLnBrk="1" fontAlgn="base" hangingPunct="1">
        <a:spcBef>
          <a:spcPct val="20000"/>
        </a:spcBef>
        <a:spcAft>
          <a:spcPct val="0"/>
        </a:spcAft>
        <a:buClr>
          <a:schemeClr val="accent1"/>
        </a:buClr>
        <a:buFont typeface="Times" pitchFamily="-64" charset="0"/>
        <a:buChar char="•"/>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title"/>
          </p:nvPr>
        </p:nvSpPr>
        <p:spPr bwMode="auto">
          <a:xfrm>
            <a:off x="601135" y="379418"/>
            <a:ext cx="10968567" cy="6492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33" name="Rectangle 9"/>
          <p:cNvSpPr>
            <a:spLocks noGrp="1" noChangeArrowheads="1"/>
          </p:cNvSpPr>
          <p:nvPr>
            <p:ph type="body" idx="1"/>
          </p:nvPr>
        </p:nvSpPr>
        <p:spPr bwMode="auto">
          <a:xfrm>
            <a:off x="609603" y="1436688"/>
            <a:ext cx="10964333" cy="4729162"/>
          </a:xfrm>
          <a:prstGeom prst="rect">
            <a:avLst/>
          </a:prstGeom>
          <a:noFill/>
          <a:ln w="9525">
            <a:noFill/>
            <a:miter lim="800000"/>
            <a:headEnd/>
            <a:tailEnd/>
          </a:ln>
          <a:effectLst/>
        </p:spPr>
        <p:txBody>
          <a:bodyPr vert="horz" wrap="square" lIns="0" tIns="46038" rIns="0"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Grp="1" noChangeArrowheads="1"/>
          </p:cNvSpPr>
          <p:nvPr>
            <p:ph type="dt" sz="half" idx="2"/>
          </p:nvPr>
        </p:nvSpPr>
        <p:spPr bwMode="auto">
          <a:xfrm>
            <a:off x="603253" y="6542088"/>
            <a:ext cx="2849033" cy="2016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spcBef>
                <a:spcPct val="0"/>
              </a:spcBef>
              <a:defRPr sz="800" b="0">
                <a:latin typeface="Helvetica"/>
                <a:ea typeface="Arial Unicode MS" pitchFamily="34" charset="-128"/>
                <a:cs typeface="Helvetica"/>
              </a:defRPr>
            </a:lvl1pPr>
          </a:lstStyle>
          <a:p>
            <a:fld id="{2326BA4B-0285-4A90-B7A4-69428B5CE063}" type="slidenum">
              <a:rPr lang="en-US" smtClean="0">
                <a:solidFill>
                  <a:srgbClr val="000000"/>
                </a:solidFill>
              </a:rPr>
              <a:pPr/>
              <a:t>‹#›</a:t>
            </a:fld>
            <a:endParaRPr lang="en-US" dirty="0">
              <a:solidFill>
                <a:srgbClr val="000000"/>
              </a:solidFill>
            </a:endParaRPr>
          </a:p>
        </p:txBody>
      </p:sp>
      <p:grpSp>
        <p:nvGrpSpPr>
          <p:cNvPr id="2" name="Group 229"/>
          <p:cNvGrpSpPr>
            <a:grpSpLocks/>
          </p:cNvGrpSpPr>
          <p:nvPr/>
        </p:nvGrpSpPr>
        <p:grpSpPr bwMode="auto">
          <a:xfrm>
            <a:off x="622301" y="1111250"/>
            <a:ext cx="10905067" cy="19050"/>
            <a:chOff x="290" y="806"/>
            <a:chExt cx="5152" cy="12"/>
          </a:xfrm>
        </p:grpSpPr>
        <p:sp>
          <p:nvSpPr>
            <p:cNvPr id="1254" name="Oval 230"/>
            <p:cNvSpPr>
              <a:spLocks noChangeArrowheads="1"/>
            </p:cNvSpPr>
            <p:nvPr userDrawn="1"/>
          </p:nvSpPr>
          <p:spPr bwMode="auto">
            <a:xfrm>
              <a:off x="29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55" name="Oval 231"/>
            <p:cNvSpPr>
              <a:spLocks noChangeArrowheads="1"/>
            </p:cNvSpPr>
            <p:nvPr userDrawn="1"/>
          </p:nvSpPr>
          <p:spPr bwMode="auto">
            <a:xfrm>
              <a:off x="35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56" name="Oval 232"/>
            <p:cNvSpPr>
              <a:spLocks noChangeArrowheads="1"/>
            </p:cNvSpPr>
            <p:nvPr userDrawn="1"/>
          </p:nvSpPr>
          <p:spPr bwMode="auto">
            <a:xfrm>
              <a:off x="41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57" name="Oval 233"/>
            <p:cNvSpPr>
              <a:spLocks noChangeArrowheads="1"/>
            </p:cNvSpPr>
            <p:nvPr userDrawn="1"/>
          </p:nvSpPr>
          <p:spPr bwMode="auto">
            <a:xfrm>
              <a:off x="47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58" name="Oval 234"/>
            <p:cNvSpPr>
              <a:spLocks noChangeArrowheads="1"/>
            </p:cNvSpPr>
            <p:nvPr userDrawn="1"/>
          </p:nvSpPr>
          <p:spPr bwMode="auto">
            <a:xfrm>
              <a:off x="53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59" name="Oval 235"/>
            <p:cNvSpPr>
              <a:spLocks noChangeArrowheads="1"/>
            </p:cNvSpPr>
            <p:nvPr userDrawn="1"/>
          </p:nvSpPr>
          <p:spPr bwMode="auto">
            <a:xfrm>
              <a:off x="60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60" name="Oval 236"/>
            <p:cNvSpPr>
              <a:spLocks noChangeArrowheads="1"/>
            </p:cNvSpPr>
            <p:nvPr userDrawn="1"/>
          </p:nvSpPr>
          <p:spPr bwMode="auto">
            <a:xfrm>
              <a:off x="66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61" name="Oval 237"/>
            <p:cNvSpPr>
              <a:spLocks noChangeArrowheads="1"/>
            </p:cNvSpPr>
            <p:nvPr userDrawn="1"/>
          </p:nvSpPr>
          <p:spPr bwMode="auto">
            <a:xfrm>
              <a:off x="72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62" name="Oval 238"/>
            <p:cNvSpPr>
              <a:spLocks noChangeArrowheads="1"/>
            </p:cNvSpPr>
            <p:nvPr userDrawn="1"/>
          </p:nvSpPr>
          <p:spPr bwMode="auto">
            <a:xfrm>
              <a:off x="78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63" name="Oval 239"/>
            <p:cNvSpPr>
              <a:spLocks noChangeArrowheads="1"/>
            </p:cNvSpPr>
            <p:nvPr userDrawn="1"/>
          </p:nvSpPr>
          <p:spPr bwMode="auto">
            <a:xfrm>
              <a:off x="84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64" name="Oval 240"/>
            <p:cNvSpPr>
              <a:spLocks noChangeArrowheads="1"/>
            </p:cNvSpPr>
            <p:nvPr userDrawn="1"/>
          </p:nvSpPr>
          <p:spPr bwMode="auto">
            <a:xfrm>
              <a:off x="91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65" name="Oval 241"/>
            <p:cNvSpPr>
              <a:spLocks noChangeArrowheads="1"/>
            </p:cNvSpPr>
            <p:nvPr userDrawn="1"/>
          </p:nvSpPr>
          <p:spPr bwMode="auto">
            <a:xfrm>
              <a:off x="97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66" name="Oval 242"/>
            <p:cNvSpPr>
              <a:spLocks noChangeArrowheads="1"/>
            </p:cNvSpPr>
            <p:nvPr userDrawn="1"/>
          </p:nvSpPr>
          <p:spPr bwMode="auto">
            <a:xfrm>
              <a:off x="103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67" name="Oval 243"/>
            <p:cNvSpPr>
              <a:spLocks noChangeArrowheads="1"/>
            </p:cNvSpPr>
            <p:nvPr userDrawn="1"/>
          </p:nvSpPr>
          <p:spPr bwMode="auto">
            <a:xfrm>
              <a:off x="109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68" name="Oval 244"/>
            <p:cNvSpPr>
              <a:spLocks noChangeArrowheads="1"/>
            </p:cNvSpPr>
            <p:nvPr userDrawn="1"/>
          </p:nvSpPr>
          <p:spPr bwMode="auto">
            <a:xfrm>
              <a:off x="115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69" name="Oval 245"/>
            <p:cNvSpPr>
              <a:spLocks noChangeArrowheads="1"/>
            </p:cNvSpPr>
            <p:nvPr userDrawn="1"/>
          </p:nvSpPr>
          <p:spPr bwMode="auto">
            <a:xfrm>
              <a:off x="122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70" name="Oval 246"/>
            <p:cNvSpPr>
              <a:spLocks noChangeArrowheads="1"/>
            </p:cNvSpPr>
            <p:nvPr userDrawn="1"/>
          </p:nvSpPr>
          <p:spPr bwMode="auto">
            <a:xfrm>
              <a:off x="128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71" name="Oval 247"/>
            <p:cNvSpPr>
              <a:spLocks noChangeArrowheads="1"/>
            </p:cNvSpPr>
            <p:nvPr userDrawn="1"/>
          </p:nvSpPr>
          <p:spPr bwMode="auto">
            <a:xfrm>
              <a:off x="134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72" name="Oval 248"/>
            <p:cNvSpPr>
              <a:spLocks noChangeArrowheads="1"/>
            </p:cNvSpPr>
            <p:nvPr userDrawn="1"/>
          </p:nvSpPr>
          <p:spPr bwMode="auto">
            <a:xfrm>
              <a:off x="140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73" name="Oval 249"/>
            <p:cNvSpPr>
              <a:spLocks noChangeArrowheads="1"/>
            </p:cNvSpPr>
            <p:nvPr userDrawn="1"/>
          </p:nvSpPr>
          <p:spPr bwMode="auto">
            <a:xfrm>
              <a:off x="146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74" name="Oval 250"/>
            <p:cNvSpPr>
              <a:spLocks noChangeArrowheads="1"/>
            </p:cNvSpPr>
            <p:nvPr userDrawn="1"/>
          </p:nvSpPr>
          <p:spPr bwMode="auto">
            <a:xfrm>
              <a:off x="152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75" name="Oval 251"/>
            <p:cNvSpPr>
              <a:spLocks noChangeArrowheads="1"/>
            </p:cNvSpPr>
            <p:nvPr userDrawn="1"/>
          </p:nvSpPr>
          <p:spPr bwMode="auto">
            <a:xfrm>
              <a:off x="158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76" name="Oval 252"/>
            <p:cNvSpPr>
              <a:spLocks noChangeArrowheads="1"/>
            </p:cNvSpPr>
            <p:nvPr userDrawn="1"/>
          </p:nvSpPr>
          <p:spPr bwMode="auto">
            <a:xfrm>
              <a:off x="164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77" name="Oval 253"/>
            <p:cNvSpPr>
              <a:spLocks noChangeArrowheads="1"/>
            </p:cNvSpPr>
            <p:nvPr userDrawn="1"/>
          </p:nvSpPr>
          <p:spPr bwMode="auto">
            <a:xfrm>
              <a:off x="170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78" name="Oval 254"/>
            <p:cNvSpPr>
              <a:spLocks noChangeArrowheads="1"/>
            </p:cNvSpPr>
            <p:nvPr userDrawn="1"/>
          </p:nvSpPr>
          <p:spPr bwMode="auto">
            <a:xfrm>
              <a:off x="177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79" name="Oval 255"/>
            <p:cNvSpPr>
              <a:spLocks noChangeArrowheads="1"/>
            </p:cNvSpPr>
            <p:nvPr userDrawn="1"/>
          </p:nvSpPr>
          <p:spPr bwMode="auto">
            <a:xfrm>
              <a:off x="183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80" name="Oval 256"/>
            <p:cNvSpPr>
              <a:spLocks noChangeArrowheads="1"/>
            </p:cNvSpPr>
            <p:nvPr userDrawn="1"/>
          </p:nvSpPr>
          <p:spPr bwMode="auto">
            <a:xfrm>
              <a:off x="189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81" name="Oval 257"/>
            <p:cNvSpPr>
              <a:spLocks noChangeArrowheads="1"/>
            </p:cNvSpPr>
            <p:nvPr userDrawn="1"/>
          </p:nvSpPr>
          <p:spPr bwMode="auto">
            <a:xfrm>
              <a:off x="195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82" name="Oval 258"/>
            <p:cNvSpPr>
              <a:spLocks noChangeArrowheads="1"/>
            </p:cNvSpPr>
            <p:nvPr userDrawn="1"/>
          </p:nvSpPr>
          <p:spPr bwMode="auto">
            <a:xfrm>
              <a:off x="201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83" name="Oval 259"/>
            <p:cNvSpPr>
              <a:spLocks noChangeArrowheads="1"/>
            </p:cNvSpPr>
            <p:nvPr userDrawn="1"/>
          </p:nvSpPr>
          <p:spPr bwMode="auto">
            <a:xfrm>
              <a:off x="207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84" name="Oval 260"/>
            <p:cNvSpPr>
              <a:spLocks noChangeArrowheads="1"/>
            </p:cNvSpPr>
            <p:nvPr userDrawn="1"/>
          </p:nvSpPr>
          <p:spPr bwMode="auto">
            <a:xfrm>
              <a:off x="213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85" name="Oval 261"/>
            <p:cNvSpPr>
              <a:spLocks noChangeArrowheads="1"/>
            </p:cNvSpPr>
            <p:nvPr userDrawn="1"/>
          </p:nvSpPr>
          <p:spPr bwMode="auto">
            <a:xfrm>
              <a:off x="219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86" name="Oval 262"/>
            <p:cNvSpPr>
              <a:spLocks noChangeArrowheads="1"/>
            </p:cNvSpPr>
            <p:nvPr userDrawn="1"/>
          </p:nvSpPr>
          <p:spPr bwMode="auto">
            <a:xfrm>
              <a:off x="225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87" name="Oval 263"/>
            <p:cNvSpPr>
              <a:spLocks noChangeArrowheads="1"/>
            </p:cNvSpPr>
            <p:nvPr userDrawn="1"/>
          </p:nvSpPr>
          <p:spPr bwMode="auto">
            <a:xfrm>
              <a:off x="231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88" name="Oval 264"/>
            <p:cNvSpPr>
              <a:spLocks noChangeArrowheads="1"/>
            </p:cNvSpPr>
            <p:nvPr userDrawn="1"/>
          </p:nvSpPr>
          <p:spPr bwMode="auto">
            <a:xfrm>
              <a:off x="238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89" name="Oval 265"/>
            <p:cNvSpPr>
              <a:spLocks noChangeArrowheads="1"/>
            </p:cNvSpPr>
            <p:nvPr userDrawn="1"/>
          </p:nvSpPr>
          <p:spPr bwMode="auto">
            <a:xfrm>
              <a:off x="244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90" name="Oval 266"/>
            <p:cNvSpPr>
              <a:spLocks noChangeArrowheads="1"/>
            </p:cNvSpPr>
            <p:nvPr userDrawn="1"/>
          </p:nvSpPr>
          <p:spPr bwMode="auto">
            <a:xfrm>
              <a:off x="250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91" name="Oval 267"/>
            <p:cNvSpPr>
              <a:spLocks noChangeArrowheads="1"/>
            </p:cNvSpPr>
            <p:nvPr userDrawn="1"/>
          </p:nvSpPr>
          <p:spPr bwMode="auto">
            <a:xfrm>
              <a:off x="256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92" name="Oval 268"/>
            <p:cNvSpPr>
              <a:spLocks noChangeArrowheads="1"/>
            </p:cNvSpPr>
            <p:nvPr userDrawn="1"/>
          </p:nvSpPr>
          <p:spPr bwMode="auto">
            <a:xfrm>
              <a:off x="262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93" name="Oval 269"/>
            <p:cNvSpPr>
              <a:spLocks noChangeArrowheads="1"/>
            </p:cNvSpPr>
            <p:nvPr userDrawn="1"/>
          </p:nvSpPr>
          <p:spPr bwMode="auto">
            <a:xfrm>
              <a:off x="268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94" name="Oval 270"/>
            <p:cNvSpPr>
              <a:spLocks noChangeArrowheads="1"/>
            </p:cNvSpPr>
            <p:nvPr userDrawn="1"/>
          </p:nvSpPr>
          <p:spPr bwMode="auto">
            <a:xfrm>
              <a:off x="274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95" name="Oval 271"/>
            <p:cNvSpPr>
              <a:spLocks noChangeArrowheads="1"/>
            </p:cNvSpPr>
            <p:nvPr userDrawn="1"/>
          </p:nvSpPr>
          <p:spPr bwMode="auto">
            <a:xfrm>
              <a:off x="280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96" name="Oval 272"/>
            <p:cNvSpPr>
              <a:spLocks noChangeArrowheads="1"/>
            </p:cNvSpPr>
            <p:nvPr userDrawn="1"/>
          </p:nvSpPr>
          <p:spPr bwMode="auto">
            <a:xfrm>
              <a:off x="286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97" name="Oval 273"/>
            <p:cNvSpPr>
              <a:spLocks noChangeArrowheads="1"/>
            </p:cNvSpPr>
            <p:nvPr userDrawn="1"/>
          </p:nvSpPr>
          <p:spPr bwMode="auto">
            <a:xfrm>
              <a:off x="292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98" name="Oval 274"/>
            <p:cNvSpPr>
              <a:spLocks noChangeArrowheads="1"/>
            </p:cNvSpPr>
            <p:nvPr userDrawn="1"/>
          </p:nvSpPr>
          <p:spPr bwMode="auto">
            <a:xfrm>
              <a:off x="299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299" name="Oval 275"/>
            <p:cNvSpPr>
              <a:spLocks noChangeArrowheads="1"/>
            </p:cNvSpPr>
            <p:nvPr userDrawn="1"/>
          </p:nvSpPr>
          <p:spPr bwMode="auto">
            <a:xfrm>
              <a:off x="305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00" name="Oval 276"/>
            <p:cNvSpPr>
              <a:spLocks noChangeArrowheads="1"/>
            </p:cNvSpPr>
            <p:nvPr userDrawn="1"/>
          </p:nvSpPr>
          <p:spPr bwMode="auto">
            <a:xfrm>
              <a:off x="311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01" name="Oval 277"/>
            <p:cNvSpPr>
              <a:spLocks noChangeArrowheads="1"/>
            </p:cNvSpPr>
            <p:nvPr userDrawn="1"/>
          </p:nvSpPr>
          <p:spPr bwMode="auto">
            <a:xfrm>
              <a:off x="317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02" name="Oval 278"/>
            <p:cNvSpPr>
              <a:spLocks noChangeArrowheads="1"/>
            </p:cNvSpPr>
            <p:nvPr userDrawn="1"/>
          </p:nvSpPr>
          <p:spPr bwMode="auto">
            <a:xfrm>
              <a:off x="323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03" name="Oval 279"/>
            <p:cNvSpPr>
              <a:spLocks noChangeArrowheads="1"/>
            </p:cNvSpPr>
            <p:nvPr userDrawn="1"/>
          </p:nvSpPr>
          <p:spPr bwMode="auto">
            <a:xfrm>
              <a:off x="329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04" name="Oval 280"/>
            <p:cNvSpPr>
              <a:spLocks noChangeArrowheads="1"/>
            </p:cNvSpPr>
            <p:nvPr userDrawn="1"/>
          </p:nvSpPr>
          <p:spPr bwMode="auto">
            <a:xfrm>
              <a:off x="335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05" name="Oval 281"/>
            <p:cNvSpPr>
              <a:spLocks noChangeArrowheads="1"/>
            </p:cNvSpPr>
            <p:nvPr userDrawn="1"/>
          </p:nvSpPr>
          <p:spPr bwMode="auto">
            <a:xfrm>
              <a:off x="341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06" name="Oval 282"/>
            <p:cNvSpPr>
              <a:spLocks noChangeArrowheads="1"/>
            </p:cNvSpPr>
            <p:nvPr userDrawn="1"/>
          </p:nvSpPr>
          <p:spPr bwMode="auto">
            <a:xfrm>
              <a:off x="347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07" name="Oval 283"/>
            <p:cNvSpPr>
              <a:spLocks noChangeArrowheads="1"/>
            </p:cNvSpPr>
            <p:nvPr userDrawn="1"/>
          </p:nvSpPr>
          <p:spPr bwMode="auto">
            <a:xfrm>
              <a:off x="353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08" name="Oval 284"/>
            <p:cNvSpPr>
              <a:spLocks noChangeArrowheads="1"/>
            </p:cNvSpPr>
            <p:nvPr userDrawn="1"/>
          </p:nvSpPr>
          <p:spPr bwMode="auto">
            <a:xfrm>
              <a:off x="360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09" name="Oval 285"/>
            <p:cNvSpPr>
              <a:spLocks noChangeArrowheads="1"/>
            </p:cNvSpPr>
            <p:nvPr userDrawn="1"/>
          </p:nvSpPr>
          <p:spPr bwMode="auto">
            <a:xfrm>
              <a:off x="366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10" name="Oval 286"/>
            <p:cNvSpPr>
              <a:spLocks noChangeArrowheads="1"/>
            </p:cNvSpPr>
            <p:nvPr userDrawn="1"/>
          </p:nvSpPr>
          <p:spPr bwMode="auto">
            <a:xfrm>
              <a:off x="372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11" name="Oval 287"/>
            <p:cNvSpPr>
              <a:spLocks noChangeArrowheads="1"/>
            </p:cNvSpPr>
            <p:nvPr userDrawn="1"/>
          </p:nvSpPr>
          <p:spPr bwMode="auto">
            <a:xfrm>
              <a:off x="378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12" name="Oval 288"/>
            <p:cNvSpPr>
              <a:spLocks noChangeArrowheads="1"/>
            </p:cNvSpPr>
            <p:nvPr userDrawn="1"/>
          </p:nvSpPr>
          <p:spPr bwMode="auto">
            <a:xfrm>
              <a:off x="384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13" name="Oval 289"/>
            <p:cNvSpPr>
              <a:spLocks noChangeArrowheads="1"/>
            </p:cNvSpPr>
            <p:nvPr userDrawn="1"/>
          </p:nvSpPr>
          <p:spPr bwMode="auto">
            <a:xfrm>
              <a:off x="390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14" name="Oval 290"/>
            <p:cNvSpPr>
              <a:spLocks noChangeArrowheads="1"/>
            </p:cNvSpPr>
            <p:nvPr userDrawn="1"/>
          </p:nvSpPr>
          <p:spPr bwMode="auto">
            <a:xfrm>
              <a:off x="396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15" name="Oval 291"/>
            <p:cNvSpPr>
              <a:spLocks noChangeArrowheads="1"/>
            </p:cNvSpPr>
            <p:nvPr userDrawn="1"/>
          </p:nvSpPr>
          <p:spPr bwMode="auto">
            <a:xfrm>
              <a:off x="402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16" name="Oval 292"/>
            <p:cNvSpPr>
              <a:spLocks noChangeArrowheads="1"/>
            </p:cNvSpPr>
            <p:nvPr userDrawn="1"/>
          </p:nvSpPr>
          <p:spPr bwMode="auto">
            <a:xfrm>
              <a:off x="408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17" name="Oval 293"/>
            <p:cNvSpPr>
              <a:spLocks noChangeArrowheads="1"/>
            </p:cNvSpPr>
            <p:nvPr userDrawn="1"/>
          </p:nvSpPr>
          <p:spPr bwMode="auto">
            <a:xfrm>
              <a:off x="414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18" name="Oval 294"/>
            <p:cNvSpPr>
              <a:spLocks noChangeArrowheads="1"/>
            </p:cNvSpPr>
            <p:nvPr userDrawn="1"/>
          </p:nvSpPr>
          <p:spPr bwMode="auto">
            <a:xfrm>
              <a:off x="421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19" name="Oval 295"/>
            <p:cNvSpPr>
              <a:spLocks noChangeArrowheads="1"/>
            </p:cNvSpPr>
            <p:nvPr userDrawn="1"/>
          </p:nvSpPr>
          <p:spPr bwMode="auto">
            <a:xfrm>
              <a:off x="427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20" name="Oval 296"/>
            <p:cNvSpPr>
              <a:spLocks noChangeArrowheads="1"/>
            </p:cNvSpPr>
            <p:nvPr userDrawn="1"/>
          </p:nvSpPr>
          <p:spPr bwMode="auto">
            <a:xfrm>
              <a:off x="433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21" name="Oval 297"/>
            <p:cNvSpPr>
              <a:spLocks noChangeArrowheads="1"/>
            </p:cNvSpPr>
            <p:nvPr userDrawn="1"/>
          </p:nvSpPr>
          <p:spPr bwMode="auto">
            <a:xfrm>
              <a:off x="439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22" name="Oval 298"/>
            <p:cNvSpPr>
              <a:spLocks noChangeArrowheads="1"/>
            </p:cNvSpPr>
            <p:nvPr userDrawn="1"/>
          </p:nvSpPr>
          <p:spPr bwMode="auto">
            <a:xfrm>
              <a:off x="445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23" name="Oval 299"/>
            <p:cNvSpPr>
              <a:spLocks noChangeArrowheads="1"/>
            </p:cNvSpPr>
            <p:nvPr userDrawn="1"/>
          </p:nvSpPr>
          <p:spPr bwMode="auto">
            <a:xfrm>
              <a:off x="451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24" name="Oval 300"/>
            <p:cNvSpPr>
              <a:spLocks noChangeArrowheads="1"/>
            </p:cNvSpPr>
            <p:nvPr userDrawn="1"/>
          </p:nvSpPr>
          <p:spPr bwMode="auto">
            <a:xfrm>
              <a:off x="457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25" name="Oval 301"/>
            <p:cNvSpPr>
              <a:spLocks noChangeArrowheads="1"/>
            </p:cNvSpPr>
            <p:nvPr userDrawn="1"/>
          </p:nvSpPr>
          <p:spPr bwMode="auto">
            <a:xfrm>
              <a:off x="463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26" name="Oval 302"/>
            <p:cNvSpPr>
              <a:spLocks noChangeArrowheads="1"/>
            </p:cNvSpPr>
            <p:nvPr userDrawn="1"/>
          </p:nvSpPr>
          <p:spPr bwMode="auto">
            <a:xfrm>
              <a:off x="469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27" name="Oval 303"/>
            <p:cNvSpPr>
              <a:spLocks noChangeArrowheads="1"/>
            </p:cNvSpPr>
            <p:nvPr userDrawn="1"/>
          </p:nvSpPr>
          <p:spPr bwMode="auto">
            <a:xfrm>
              <a:off x="475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28" name="Oval 304"/>
            <p:cNvSpPr>
              <a:spLocks noChangeArrowheads="1"/>
            </p:cNvSpPr>
            <p:nvPr userDrawn="1"/>
          </p:nvSpPr>
          <p:spPr bwMode="auto">
            <a:xfrm>
              <a:off x="482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29" name="Oval 305"/>
            <p:cNvSpPr>
              <a:spLocks noChangeArrowheads="1"/>
            </p:cNvSpPr>
            <p:nvPr userDrawn="1"/>
          </p:nvSpPr>
          <p:spPr bwMode="auto">
            <a:xfrm>
              <a:off x="4881"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30" name="Oval 306"/>
            <p:cNvSpPr>
              <a:spLocks noChangeArrowheads="1"/>
            </p:cNvSpPr>
            <p:nvPr userDrawn="1"/>
          </p:nvSpPr>
          <p:spPr bwMode="auto">
            <a:xfrm>
              <a:off x="4942"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31" name="Oval 307"/>
            <p:cNvSpPr>
              <a:spLocks noChangeArrowheads="1"/>
            </p:cNvSpPr>
            <p:nvPr userDrawn="1"/>
          </p:nvSpPr>
          <p:spPr bwMode="auto">
            <a:xfrm>
              <a:off x="5003"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32" name="Oval 308"/>
            <p:cNvSpPr>
              <a:spLocks noChangeArrowheads="1"/>
            </p:cNvSpPr>
            <p:nvPr userDrawn="1"/>
          </p:nvSpPr>
          <p:spPr bwMode="auto">
            <a:xfrm>
              <a:off x="5064"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33" name="Oval 309"/>
            <p:cNvSpPr>
              <a:spLocks noChangeArrowheads="1"/>
            </p:cNvSpPr>
            <p:nvPr userDrawn="1"/>
          </p:nvSpPr>
          <p:spPr bwMode="auto">
            <a:xfrm>
              <a:off x="5125"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34" name="Oval 310"/>
            <p:cNvSpPr>
              <a:spLocks noChangeArrowheads="1"/>
            </p:cNvSpPr>
            <p:nvPr userDrawn="1"/>
          </p:nvSpPr>
          <p:spPr bwMode="auto">
            <a:xfrm>
              <a:off x="5186"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35" name="Oval 311"/>
            <p:cNvSpPr>
              <a:spLocks noChangeArrowheads="1"/>
            </p:cNvSpPr>
            <p:nvPr userDrawn="1"/>
          </p:nvSpPr>
          <p:spPr bwMode="auto">
            <a:xfrm>
              <a:off x="5247"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36" name="Oval 312"/>
            <p:cNvSpPr>
              <a:spLocks noChangeArrowheads="1"/>
            </p:cNvSpPr>
            <p:nvPr userDrawn="1"/>
          </p:nvSpPr>
          <p:spPr bwMode="auto">
            <a:xfrm>
              <a:off x="5308"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37" name="Oval 313"/>
            <p:cNvSpPr>
              <a:spLocks noChangeArrowheads="1"/>
            </p:cNvSpPr>
            <p:nvPr userDrawn="1"/>
          </p:nvSpPr>
          <p:spPr bwMode="auto">
            <a:xfrm>
              <a:off x="5369"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sp>
          <p:nvSpPr>
            <p:cNvPr id="1338" name="Oval 314"/>
            <p:cNvSpPr>
              <a:spLocks noChangeArrowheads="1"/>
            </p:cNvSpPr>
            <p:nvPr userDrawn="1"/>
          </p:nvSpPr>
          <p:spPr bwMode="auto">
            <a:xfrm>
              <a:off x="5430" y="806"/>
              <a:ext cx="12" cy="12"/>
            </a:xfrm>
            <a:prstGeom prst="ellipse">
              <a:avLst/>
            </a:prstGeom>
            <a:solidFill>
              <a:schemeClr val="accent1"/>
            </a:solidFill>
            <a:ln w="9525">
              <a:noFill/>
              <a:round/>
              <a:headEnd type="none" w="sm" len="sm"/>
              <a:tailEnd type="none" w="sm" len="sm"/>
            </a:ln>
            <a:effectLst/>
          </p:spPr>
          <p:txBody>
            <a:bodyPr wrap="none" anchor="ctr"/>
            <a:lstStyle/>
            <a:p>
              <a:endParaRPr lang="en-US" sz="1600" dirty="0">
                <a:solidFill>
                  <a:srgbClr val="000000"/>
                </a:solidFill>
                <a:latin typeface="Helvetica"/>
                <a:ea typeface="ＭＳ Ｐゴシック" pitchFamily="34" charset="-128"/>
                <a:cs typeface="Helvetica"/>
              </a:endParaRPr>
            </a:p>
          </p:txBody>
        </p:sp>
      </p:grpSp>
      <p:pic>
        <p:nvPicPr>
          <p:cNvPr id="1339" name="Picture 315" descr="intuit_c(56_96_18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687053" y="6453193"/>
            <a:ext cx="1316567" cy="357187"/>
          </a:xfrm>
          <a:prstGeom prst="rect">
            <a:avLst/>
          </a:prstGeom>
          <a:noFill/>
        </p:spPr>
      </p:pic>
      <p:sp>
        <p:nvSpPr>
          <p:cNvPr id="1340" name="Rectangle 316"/>
          <p:cNvSpPr>
            <a:spLocks noChangeArrowheads="1"/>
          </p:cNvSpPr>
          <p:nvPr/>
        </p:nvSpPr>
        <p:spPr bwMode="auto">
          <a:xfrm>
            <a:off x="4671486" y="6542088"/>
            <a:ext cx="2849033" cy="201612"/>
          </a:xfrm>
          <a:prstGeom prst="rect">
            <a:avLst/>
          </a:prstGeom>
          <a:noFill/>
          <a:ln w="9525">
            <a:noFill/>
            <a:miter lim="800000"/>
            <a:headEnd/>
            <a:tailEnd/>
          </a:ln>
          <a:effectLst/>
        </p:spPr>
        <p:txBody>
          <a:bodyPr lIns="0" tIns="0" rIns="0" bIns="0" anchor="b"/>
          <a:lstStyle/>
          <a:p>
            <a:pPr algn="ctr"/>
            <a:r>
              <a:rPr lang="fr-CA" sz="800" b="0" dirty="0">
                <a:solidFill>
                  <a:srgbClr val="000000"/>
                </a:solidFill>
                <a:latin typeface="Helvetica"/>
              </a:rPr>
              <a:t>Contenu confidentiel et exclusif à Intuit</a:t>
            </a:r>
          </a:p>
        </p:txBody>
      </p:sp>
    </p:spTree>
    <p:extLst>
      <p:ext uri="{BB962C8B-B14F-4D97-AF65-F5344CB8AC3E}">
        <p14:creationId xmlns:p14="http://schemas.microsoft.com/office/powerpoint/2010/main" val="177339446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Lst>
  <p:hf hdr="0" ftr="0"/>
  <p:txStyles>
    <p:titleStyle>
      <a:lvl1pPr algn="l" rtl="0" eaLnBrk="1" fontAlgn="base" hangingPunct="1">
        <a:spcBef>
          <a:spcPct val="0"/>
        </a:spcBef>
        <a:spcAft>
          <a:spcPct val="0"/>
        </a:spcAft>
        <a:defRPr sz="2800" b="1">
          <a:solidFill>
            <a:srgbClr val="2F5EBF"/>
          </a:solidFill>
          <a:latin typeface="Helvetica"/>
          <a:ea typeface="+mj-ea"/>
          <a:cs typeface="Helvetica"/>
        </a:defRPr>
      </a:lvl1pPr>
      <a:lvl2pPr algn="l" rtl="0" eaLnBrk="1" fontAlgn="base" hangingPunct="1">
        <a:spcBef>
          <a:spcPct val="0"/>
        </a:spcBef>
        <a:spcAft>
          <a:spcPct val="0"/>
        </a:spcAft>
        <a:defRPr sz="2800" b="1">
          <a:solidFill>
            <a:srgbClr val="2F5EBF"/>
          </a:solidFill>
          <a:latin typeface="Verdana" pitchFamily="34" charset="0"/>
        </a:defRPr>
      </a:lvl2pPr>
      <a:lvl3pPr algn="l" rtl="0" eaLnBrk="1" fontAlgn="base" hangingPunct="1">
        <a:spcBef>
          <a:spcPct val="0"/>
        </a:spcBef>
        <a:spcAft>
          <a:spcPct val="0"/>
        </a:spcAft>
        <a:defRPr sz="2800" b="1">
          <a:solidFill>
            <a:srgbClr val="2F5EBF"/>
          </a:solidFill>
          <a:latin typeface="Verdana" pitchFamily="34" charset="0"/>
        </a:defRPr>
      </a:lvl3pPr>
      <a:lvl4pPr algn="l" rtl="0" eaLnBrk="1" fontAlgn="base" hangingPunct="1">
        <a:spcBef>
          <a:spcPct val="0"/>
        </a:spcBef>
        <a:spcAft>
          <a:spcPct val="0"/>
        </a:spcAft>
        <a:defRPr sz="2800" b="1">
          <a:solidFill>
            <a:srgbClr val="2F5EBF"/>
          </a:solidFill>
          <a:latin typeface="Verdana" pitchFamily="34" charset="0"/>
        </a:defRPr>
      </a:lvl4pPr>
      <a:lvl5pPr algn="l" rtl="0" eaLnBrk="1" fontAlgn="base" hangingPunct="1">
        <a:spcBef>
          <a:spcPct val="0"/>
        </a:spcBef>
        <a:spcAft>
          <a:spcPct val="0"/>
        </a:spcAft>
        <a:defRPr sz="2800" b="1">
          <a:solidFill>
            <a:srgbClr val="2F5EBF"/>
          </a:solidFill>
          <a:latin typeface="Verdana" pitchFamily="34" charset="0"/>
        </a:defRPr>
      </a:lvl5pPr>
      <a:lvl6pPr marL="457200" algn="l" rtl="0" eaLnBrk="1" fontAlgn="base" hangingPunct="1">
        <a:spcBef>
          <a:spcPct val="0"/>
        </a:spcBef>
        <a:spcAft>
          <a:spcPct val="0"/>
        </a:spcAft>
        <a:defRPr sz="2800" b="1">
          <a:solidFill>
            <a:srgbClr val="2F5EBF"/>
          </a:solidFill>
          <a:latin typeface="Verdana" pitchFamily="34" charset="0"/>
        </a:defRPr>
      </a:lvl6pPr>
      <a:lvl7pPr marL="914400" algn="l" rtl="0" eaLnBrk="1" fontAlgn="base" hangingPunct="1">
        <a:spcBef>
          <a:spcPct val="0"/>
        </a:spcBef>
        <a:spcAft>
          <a:spcPct val="0"/>
        </a:spcAft>
        <a:defRPr sz="2800" b="1">
          <a:solidFill>
            <a:srgbClr val="2F5EBF"/>
          </a:solidFill>
          <a:latin typeface="Verdana" pitchFamily="34" charset="0"/>
        </a:defRPr>
      </a:lvl7pPr>
      <a:lvl8pPr marL="1371600" algn="l" rtl="0" eaLnBrk="1" fontAlgn="base" hangingPunct="1">
        <a:spcBef>
          <a:spcPct val="0"/>
        </a:spcBef>
        <a:spcAft>
          <a:spcPct val="0"/>
        </a:spcAft>
        <a:defRPr sz="2800" b="1">
          <a:solidFill>
            <a:srgbClr val="2F5EBF"/>
          </a:solidFill>
          <a:latin typeface="Verdana" pitchFamily="34" charset="0"/>
        </a:defRPr>
      </a:lvl8pPr>
      <a:lvl9pPr marL="1828800" algn="l" rtl="0" eaLnBrk="1" fontAlgn="base" hangingPunct="1">
        <a:spcBef>
          <a:spcPct val="0"/>
        </a:spcBef>
        <a:spcAft>
          <a:spcPct val="0"/>
        </a:spcAft>
        <a:defRPr sz="2800" b="1">
          <a:solidFill>
            <a:srgbClr val="2F5EBF"/>
          </a:solidFill>
          <a:latin typeface="Verdana" pitchFamily="34" charset="0"/>
        </a:defRPr>
      </a:lvl9pPr>
    </p:titleStyle>
    <p:bodyStyle>
      <a:lvl1pPr marL="168275" indent="-168275" algn="l" rtl="0" eaLnBrk="1" fontAlgn="base" hangingPunct="1">
        <a:spcBef>
          <a:spcPct val="20000"/>
        </a:spcBef>
        <a:spcAft>
          <a:spcPct val="0"/>
        </a:spcAft>
        <a:buClr>
          <a:schemeClr val="accent1"/>
        </a:buClr>
        <a:buFont typeface="Times" pitchFamily="-64" charset="0"/>
        <a:buChar char="•"/>
        <a:defRPr sz="2000">
          <a:solidFill>
            <a:srgbClr val="000000"/>
          </a:solidFill>
          <a:latin typeface="Helvetica"/>
          <a:ea typeface="+mn-ea"/>
          <a:cs typeface="Helvetica"/>
        </a:defRPr>
      </a:lvl1pPr>
      <a:lvl2pPr marL="450850" indent="-168275" algn="l" rtl="0" eaLnBrk="1" fontAlgn="base" hangingPunct="1">
        <a:spcBef>
          <a:spcPct val="20000"/>
        </a:spcBef>
        <a:spcAft>
          <a:spcPct val="0"/>
        </a:spcAft>
        <a:buClr>
          <a:schemeClr val="accent1"/>
        </a:buClr>
        <a:buFont typeface="Times" pitchFamily="-64" charset="0"/>
        <a:buChar char="–"/>
        <a:defRPr>
          <a:solidFill>
            <a:srgbClr val="000000"/>
          </a:solidFill>
          <a:latin typeface="Helvetica"/>
          <a:cs typeface="Helvetica"/>
        </a:defRPr>
      </a:lvl2pPr>
      <a:lvl3pPr marL="684213" indent="-119063" algn="l" rtl="0" eaLnBrk="1" fontAlgn="base" hangingPunct="1">
        <a:spcBef>
          <a:spcPct val="20000"/>
        </a:spcBef>
        <a:spcAft>
          <a:spcPct val="0"/>
        </a:spcAft>
        <a:buClr>
          <a:schemeClr val="accent1"/>
        </a:buClr>
        <a:buFont typeface="Times" pitchFamily="-64" charset="0"/>
        <a:buChar char="•"/>
        <a:defRPr sz="1600">
          <a:solidFill>
            <a:srgbClr val="000000"/>
          </a:solidFill>
          <a:latin typeface="Helvetica"/>
          <a:cs typeface="Helvetica"/>
        </a:defRPr>
      </a:lvl3pPr>
      <a:lvl4pPr marL="911225" indent="-112713" algn="l" rtl="0" eaLnBrk="1" fontAlgn="base" hangingPunct="1">
        <a:spcBef>
          <a:spcPct val="20000"/>
        </a:spcBef>
        <a:spcAft>
          <a:spcPct val="0"/>
        </a:spcAft>
        <a:buClr>
          <a:schemeClr val="accent1"/>
        </a:buClr>
        <a:buFont typeface="Times" pitchFamily="-64" charset="0"/>
        <a:buChar char="-"/>
        <a:defRPr sz="1400">
          <a:solidFill>
            <a:srgbClr val="000000"/>
          </a:solidFill>
          <a:latin typeface="Helvetica"/>
          <a:cs typeface="Helvetica"/>
        </a:defRPr>
      </a:lvl4pPr>
      <a:lvl5pPr marL="1143000" indent="-111125" algn="l" rtl="0" eaLnBrk="1" fontAlgn="base" hangingPunct="1">
        <a:spcBef>
          <a:spcPct val="20000"/>
        </a:spcBef>
        <a:spcAft>
          <a:spcPct val="0"/>
        </a:spcAft>
        <a:buClr>
          <a:schemeClr val="accent1"/>
        </a:buClr>
        <a:buFont typeface="Times" pitchFamily="-64" charset="0"/>
        <a:buChar char="•"/>
        <a:defRPr sz="1200">
          <a:solidFill>
            <a:srgbClr val="000000"/>
          </a:solidFill>
          <a:latin typeface="Helvetica"/>
          <a:cs typeface="Helvetica"/>
        </a:defRPr>
      </a:lvl5pPr>
      <a:lvl6pPr marL="1600200" indent="-111125" algn="l" rtl="0" eaLnBrk="1" fontAlgn="base" hangingPunct="1">
        <a:spcBef>
          <a:spcPct val="20000"/>
        </a:spcBef>
        <a:spcAft>
          <a:spcPct val="0"/>
        </a:spcAft>
        <a:buClr>
          <a:schemeClr val="accent1"/>
        </a:buClr>
        <a:buFont typeface="Times" pitchFamily="-64" charset="0"/>
        <a:buChar char="•"/>
        <a:defRPr sz="1200">
          <a:solidFill>
            <a:srgbClr val="000000"/>
          </a:solidFill>
          <a:latin typeface="+mn-lt"/>
        </a:defRPr>
      </a:lvl6pPr>
      <a:lvl7pPr marL="2057400" indent="-111125" algn="l" rtl="0" eaLnBrk="1" fontAlgn="base" hangingPunct="1">
        <a:spcBef>
          <a:spcPct val="20000"/>
        </a:spcBef>
        <a:spcAft>
          <a:spcPct val="0"/>
        </a:spcAft>
        <a:buClr>
          <a:schemeClr val="accent1"/>
        </a:buClr>
        <a:buFont typeface="Times" pitchFamily="-64" charset="0"/>
        <a:buChar char="•"/>
        <a:defRPr sz="1200">
          <a:solidFill>
            <a:srgbClr val="000000"/>
          </a:solidFill>
          <a:latin typeface="+mn-lt"/>
        </a:defRPr>
      </a:lvl7pPr>
      <a:lvl8pPr marL="2514600" indent="-111125" algn="l" rtl="0" eaLnBrk="1" fontAlgn="base" hangingPunct="1">
        <a:spcBef>
          <a:spcPct val="20000"/>
        </a:spcBef>
        <a:spcAft>
          <a:spcPct val="0"/>
        </a:spcAft>
        <a:buClr>
          <a:schemeClr val="accent1"/>
        </a:buClr>
        <a:buFont typeface="Times" pitchFamily="-64" charset="0"/>
        <a:buChar char="•"/>
        <a:defRPr sz="1200">
          <a:solidFill>
            <a:srgbClr val="000000"/>
          </a:solidFill>
          <a:latin typeface="+mn-lt"/>
        </a:defRPr>
      </a:lvl8pPr>
      <a:lvl9pPr marL="2971800" indent="-111125" algn="l" rtl="0" eaLnBrk="1" fontAlgn="base" hangingPunct="1">
        <a:spcBef>
          <a:spcPct val="20000"/>
        </a:spcBef>
        <a:spcAft>
          <a:spcPct val="0"/>
        </a:spcAft>
        <a:buClr>
          <a:schemeClr val="accent1"/>
        </a:buClr>
        <a:buFont typeface="Times" pitchFamily="-64" charset="0"/>
        <a:buChar char="•"/>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34" cstate="email">
            <a:extLst>
              <a:ext uri="{28A0092B-C50C-407E-A947-70E740481C1C}">
                <a14:useLocalDpi xmlns:a14="http://schemas.microsoft.com/office/drawing/2010/main" val="0"/>
              </a:ext>
            </a:extLst>
          </a:blip>
          <a:stretch>
            <a:fillRect/>
          </a:stretch>
        </p:blipFill>
        <p:spPr>
          <a:xfrm>
            <a:off x="501305" y="6358512"/>
            <a:ext cx="1185744" cy="376589"/>
          </a:xfrm>
          <a:prstGeom prst="rect">
            <a:avLst/>
          </a:prstGeom>
        </p:spPr>
      </p:pic>
      <p:graphicFrame>
        <p:nvGraphicFramePr>
          <p:cNvPr id="7" name="Object 6" hidden="1"/>
          <p:cNvGraphicFramePr>
            <a:graphicFrameLocks noChangeAspect="1"/>
          </p:cNvGraphicFramePr>
          <p:nvPr>
            <p:custDataLst>
              <p:tags r:id="rId33"/>
            </p:custDataLst>
            <p:extLst>
              <p:ext uri="{D42A27DB-BD31-4B8C-83A1-F6EECF244321}">
                <p14:modId xmlns:p14="http://schemas.microsoft.com/office/powerpoint/2010/main" val="1601495651"/>
              </p:ext>
            </p:extLst>
          </p:nvPr>
        </p:nvGraphicFramePr>
        <p:xfrm>
          <a:off x="1590" y="1598"/>
          <a:ext cx="1588" cy="1587"/>
        </p:xfrm>
        <a:graphic>
          <a:graphicData uri="http://schemas.openxmlformats.org/presentationml/2006/ole">
            <mc:AlternateContent xmlns:mc="http://schemas.openxmlformats.org/markup-compatibility/2006">
              <mc:Choice xmlns:v="urn:schemas-microsoft-com:vml" Requires="v">
                <p:oleObj spid="_x0000_s1343664" name="think-cell Slide" r:id="rId35" imgW="216" imgH="216" progId="TCLayout.ActiveDocument.1">
                  <p:embed/>
                </p:oleObj>
              </mc:Choice>
              <mc:Fallback>
                <p:oleObj name="think-cell Slide" r:id="rId35" imgW="216" imgH="216" progId="TCLayout.ActiveDocument.1">
                  <p:embed/>
                  <p:pic>
                    <p:nvPicPr>
                      <p:cNvPr id="7" name="Object 6" hidden="1"/>
                      <p:cNvPicPr/>
                      <p:nvPr/>
                    </p:nvPicPr>
                    <p:blipFill>
                      <a:blip r:embed="rId36"/>
                      <a:stretch>
                        <a:fillRect/>
                      </a:stretch>
                    </p:blipFill>
                    <p:spPr>
                      <a:xfrm>
                        <a:off x="1590" y="1598"/>
                        <a:ext cx="1588" cy="1587"/>
                      </a:xfrm>
                      <a:prstGeom prst="rect">
                        <a:avLst/>
                      </a:prstGeom>
                    </p:spPr>
                  </p:pic>
                </p:oleObj>
              </mc:Fallback>
            </mc:AlternateContent>
          </a:graphicData>
        </a:graphic>
      </p:graphicFrame>
      <p:sp>
        <p:nvSpPr>
          <p:cNvPr id="13" name="Slide Number Placeholder 4"/>
          <p:cNvSpPr txBox="1">
            <a:spLocks/>
          </p:cNvSpPr>
          <p:nvPr/>
        </p:nvSpPr>
        <p:spPr>
          <a:xfrm>
            <a:off x="11365993" y="6473959"/>
            <a:ext cx="358600" cy="187367"/>
          </a:xfrm>
          <a:prstGeom prst="rect">
            <a:avLst/>
          </a:prstGeom>
        </p:spPr>
        <p:txBody>
          <a:bodyPr vert="horz" lIns="68550" tIns="34274" rIns="68550" bIns="34274" rtlCol="0" anchor="ctr" anchorCtr="0">
            <a:noAutofit/>
          </a:bodyPr>
          <a:lstStyle>
            <a:defPPr>
              <a:defRPr lang="en-US"/>
            </a:defPPr>
            <a:lvl1pPr marL="0" algn="l" defTabSz="457791" rtl="0" eaLnBrk="1" latinLnBrk="0" hangingPunct="1">
              <a:defRPr sz="700" b="1" i="0" kern="1200" cap="all">
                <a:solidFill>
                  <a:schemeClr val="tx1"/>
                </a:solidFill>
                <a:latin typeface="+mj-lt"/>
                <a:ea typeface="+mn-ea"/>
                <a:cs typeface="Avenir Next Regular"/>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fld id="{6756B42B-F7AA-C142-B696-79F8581D06F8}" type="slidenum">
              <a:rPr lang="en-US" sz="525" smtClean="0"/>
              <a:pPr/>
              <a:t>‹#›</a:t>
            </a:fld>
            <a:endParaRPr lang="fr-CA" sz="525" dirty="0"/>
          </a:p>
        </p:txBody>
      </p:sp>
      <p:sp>
        <p:nvSpPr>
          <p:cNvPr id="9" name="Footer Placeholder 2"/>
          <p:cNvSpPr txBox="1">
            <a:spLocks/>
          </p:cNvSpPr>
          <p:nvPr/>
        </p:nvSpPr>
        <p:spPr>
          <a:xfrm>
            <a:off x="8915403" y="6473952"/>
            <a:ext cx="2444292" cy="186456"/>
          </a:xfrm>
          <a:prstGeom prst="rect">
            <a:avLst/>
          </a:prstGeom>
        </p:spPr>
        <p:txBody>
          <a:bodyPr vert="horz" lIns="0" tIns="34274" rIns="0" bIns="34274" rtlCol="0" anchor="ctr" anchorCtr="0">
            <a:noAutofit/>
          </a:bodyPr>
          <a:lstStyle>
            <a:defPPr>
              <a:defRPr lang="en-US"/>
            </a:defPPr>
            <a:lvl1pPr marL="0" algn="r" defTabSz="457791" rtl="0" eaLnBrk="1" latinLnBrk="0" hangingPunct="1">
              <a:defRPr sz="700" b="0" kern="1200" cap="none">
                <a:solidFill>
                  <a:schemeClr val="tx1"/>
                </a:solidFill>
                <a:latin typeface="+mn-lt"/>
                <a:ea typeface="+mn-ea"/>
                <a:cs typeface="+mn-cs"/>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r>
              <a:rPr lang="fr-CA" sz="525" dirty="0"/>
              <a:t>Contenu confidentiel et exclusif à Intuit</a:t>
            </a:r>
          </a:p>
        </p:txBody>
      </p:sp>
      <p:sp>
        <p:nvSpPr>
          <p:cNvPr id="2" name="Text Placeholder 1"/>
          <p:cNvSpPr>
            <a:spLocks noGrp="1"/>
          </p:cNvSpPr>
          <p:nvPr>
            <p:ph type="body" idx="1"/>
          </p:nvPr>
        </p:nvSpPr>
        <p:spPr>
          <a:xfrm>
            <a:off x="501305" y="1828800"/>
            <a:ext cx="11110427" cy="4267200"/>
          </a:xfrm>
          <a:prstGeom prst="rect">
            <a:avLst/>
          </a:prstGeom>
        </p:spPr>
        <p:txBody>
          <a:bodyPr vert="horz" lIns="91416" tIns="45707" rIns="91416" bIns="45707" rtlCol="0">
            <a:noAutofit/>
          </a:bodyPr>
          <a:lstStyle/>
          <a:p>
            <a:pPr lvl="0"/>
            <a:r>
              <a:rPr lang="en-US" dirty="0"/>
              <a:t>Click to add content</a:t>
            </a:r>
          </a:p>
          <a:p>
            <a:pPr lvl="1"/>
            <a:r>
              <a:rPr lang="en-US" dirty="0"/>
              <a:t>Use the Increase/Decrease Indent control to select the second level style  </a:t>
            </a:r>
          </a:p>
          <a:p>
            <a:pPr lvl="2"/>
            <a:r>
              <a:rPr lang="en-US" dirty="0"/>
              <a:t>Third level style uses bullets to separate ideas</a:t>
            </a:r>
          </a:p>
          <a:p>
            <a:pPr lvl="3"/>
            <a:r>
              <a:rPr lang="en-US" dirty="0"/>
              <a:t>Fourth level content</a:t>
            </a:r>
          </a:p>
          <a:p>
            <a:pPr lvl="4"/>
            <a:r>
              <a:rPr lang="en-US" dirty="0"/>
              <a:t>Fifth level content</a:t>
            </a:r>
          </a:p>
          <a:p>
            <a:pPr lvl="5"/>
            <a:endParaRPr lang="en-US" dirty="0"/>
          </a:p>
        </p:txBody>
      </p:sp>
      <p:sp>
        <p:nvSpPr>
          <p:cNvPr id="3" name="Title Placeholder 2"/>
          <p:cNvSpPr>
            <a:spLocks noGrp="1"/>
          </p:cNvSpPr>
          <p:nvPr>
            <p:ph type="title"/>
          </p:nvPr>
        </p:nvSpPr>
        <p:spPr>
          <a:xfrm>
            <a:off x="502035" y="314074"/>
            <a:ext cx="11082528" cy="548640"/>
          </a:xfrm>
          <a:prstGeom prst="rect">
            <a:avLst/>
          </a:prstGeom>
        </p:spPr>
        <p:txBody>
          <a:bodyPr vert="horz" lIns="91440" tIns="45720" rIns="91440" bIns="45720" rtlCol="0" anchor="ctr">
            <a:normAutofit/>
          </a:bodyPr>
          <a:lstStyle/>
          <a:p>
            <a:r>
              <a:rPr lang="en-US" dirty="0"/>
              <a:t>Click to add a title</a:t>
            </a:r>
          </a:p>
        </p:txBody>
      </p:sp>
      <p:sp>
        <p:nvSpPr>
          <p:cNvPr id="10" name="Footer Placeholder 2"/>
          <p:cNvSpPr txBox="1">
            <a:spLocks/>
          </p:cNvSpPr>
          <p:nvPr/>
        </p:nvSpPr>
        <p:spPr>
          <a:xfrm>
            <a:off x="8915403" y="6473952"/>
            <a:ext cx="2444292" cy="186456"/>
          </a:xfrm>
          <a:prstGeom prst="rect">
            <a:avLst/>
          </a:prstGeom>
        </p:spPr>
        <p:txBody>
          <a:bodyPr vert="horz" lIns="0" tIns="34274" rIns="0" bIns="34274" rtlCol="0" anchor="ctr" anchorCtr="0">
            <a:noAutofit/>
          </a:bodyPr>
          <a:lstStyle>
            <a:defPPr>
              <a:defRPr lang="en-US"/>
            </a:defPPr>
            <a:lvl1pPr marL="0" algn="r" defTabSz="457791" rtl="0" eaLnBrk="1" latinLnBrk="0" hangingPunct="1">
              <a:defRPr sz="700" b="0" kern="1200" cap="none">
                <a:solidFill>
                  <a:schemeClr val="tx1"/>
                </a:solidFill>
                <a:latin typeface="+mn-lt"/>
                <a:ea typeface="+mn-ea"/>
                <a:cs typeface="+mn-cs"/>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r>
              <a:rPr lang="fr-CA" sz="525" dirty="0"/>
              <a:t>Contenu confidentiel et exclusif à Intuit</a:t>
            </a:r>
          </a:p>
        </p:txBody>
      </p:sp>
      <p:sp>
        <p:nvSpPr>
          <p:cNvPr id="11" name="Footer Placeholder 2"/>
          <p:cNvSpPr txBox="1">
            <a:spLocks/>
          </p:cNvSpPr>
          <p:nvPr/>
        </p:nvSpPr>
        <p:spPr>
          <a:xfrm>
            <a:off x="8915403" y="6473952"/>
            <a:ext cx="2444292" cy="186456"/>
          </a:xfrm>
          <a:prstGeom prst="rect">
            <a:avLst/>
          </a:prstGeom>
        </p:spPr>
        <p:txBody>
          <a:bodyPr vert="horz" lIns="0" tIns="34283" rIns="0" bIns="34283" rtlCol="0" anchor="ctr" anchorCtr="0">
            <a:noAutofit/>
          </a:bodyPr>
          <a:lstStyle>
            <a:defPPr>
              <a:defRPr lang="en-US"/>
            </a:defPPr>
            <a:lvl1pPr marL="0" algn="r" defTabSz="457791" rtl="0" eaLnBrk="1" latinLnBrk="0" hangingPunct="1">
              <a:defRPr sz="700" b="0" kern="1200" cap="none">
                <a:solidFill>
                  <a:schemeClr val="tx1"/>
                </a:solidFill>
                <a:latin typeface="+mn-lt"/>
                <a:ea typeface="+mn-ea"/>
                <a:cs typeface="+mn-cs"/>
              </a:defRPr>
            </a:lvl1pPr>
            <a:lvl2pPr marL="457791" algn="l" defTabSz="457791" rtl="0" eaLnBrk="1" latinLnBrk="0" hangingPunct="1">
              <a:defRPr sz="1900" kern="1200">
                <a:solidFill>
                  <a:schemeClr val="tx1"/>
                </a:solidFill>
                <a:latin typeface="+mn-lt"/>
                <a:ea typeface="+mn-ea"/>
                <a:cs typeface="+mn-cs"/>
              </a:defRPr>
            </a:lvl2pPr>
            <a:lvl3pPr marL="915581" algn="l" defTabSz="457791" rtl="0" eaLnBrk="1" latinLnBrk="0" hangingPunct="1">
              <a:defRPr sz="1900" kern="1200">
                <a:solidFill>
                  <a:schemeClr val="tx1"/>
                </a:solidFill>
                <a:latin typeface="+mn-lt"/>
                <a:ea typeface="+mn-ea"/>
                <a:cs typeface="+mn-cs"/>
              </a:defRPr>
            </a:lvl3pPr>
            <a:lvl4pPr marL="1373372" algn="l" defTabSz="457791" rtl="0" eaLnBrk="1" latinLnBrk="0" hangingPunct="1">
              <a:defRPr sz="1900" kern="1200">
                <a:solidFill>
                  <a:schemeClr val="tx1"/>
                </a:solidFill>
                <a:latin typeface="+mn-lt"/>
                <a:ea typeface="+mn-ea"/>
                <a:cs typeface="+mn-cs"/>
              </a:defRPr>
            </a:lvl4pPr>
            <a:lvl5pPr marL="1831162" algn="l" defTabSz="457791" rtl="0" eaLnBrk="1" latinLnBrk="0" hangingPunct="1">
              <a:defRPr sz="1900" kern="1200">
                <a:solidFill>
                  <a:schemeClr val="tx1"/>
                </a:solidFill>
                <a:latin typeface="+mn-lt"/>
                <a:ea typeface="+mn-ea"/>
                <a:cs typeface="+mn-cs"/>
              </a:defRPr>
            </a:lvl5pPr>
            <a:lvl6pPr marL="2288953" algn="l" defTabSz="457791" rtl="0" eaLnBrk="1" latinLnBrk="0" hangingPunct="1">
              <a:defRPr sz="1900" kern="1200">
                <a:solidFill>
                  <a:schemeClr val="tx1"/>
                </a:solidFill>
                <a:latin typeface="+mn-lt"/>
                <a:ea typeface="+mn-ea"/>
                <a:cs typeface="+mn-cs"/>
              </a:defRPr>
            </a:lvl6pPr>
            <a:lvl7pPr marL="2746743" algn="l" defTabSz="457791" rtl="0" eaLnBrk="1" latinLnBrk="0" hangingPunct="1">
              <a:defRPr sz="1900" kern="1200">
                <a:solidFill>
                  <a:schemeClr val="tx1"/>
                </a:solidFill>
                <a:latin typeface="+mn-lt"/>
                <a:ea typeface="+mn-ea"/>
                <a:cs typeface="+mn-cs"/>
              </a:defRPr>
            </a:lvl7pPr>
            <a:lvl8pPr marL="3204532" algn="l" defTabSz="457791" rtl="0" eaLnBrk="1" latinLnBrk="0" hangingPunct="1">
              <a:defRPr sz="1900" kern="1200">
                <a:solidFill>
                  <a:schemeClr val="tx1"/>
                </a:solidFill>
                <a:latin typeface="+mn-lt"/>
                <a:ea typeface="+mn-ea"/>
                <a:cs typeface="+mn-cs"/>
              </a:defRPr>
            </a:lvl8pPr>
            <a:lvl9pPr marL="3662323" algn="l" defTabSz="457791" rtl="0" eaLnBrk="1" latinLnBrk="0" hangingPunct="1">
              <a:defRPr sz="1900" kern="1200">
                <a:solidFill>
                  <a:schemeClr val="tx1"/>
                </a:solidFill>
                <a:latin typeface="+mn-lt"/>
                <a:ea typeface="+mn-ea"/>
                <a:cs typeface="+mn-cs"/>
              </a:defRPr>
            </a:lvl9pPr>
          </a:lstStyle>
          <a:p>
            <a:r>
              <a:rPr lang="fr-CA" sz="525" dirty="0"/>
              <a:t>Contenu confidentiel et exclusif à Intuit</a:t>
            </a:r>
          </a:p>
        </p:txBody>
      </p:sp>
      <p:pic>
        <p:nvPicPr>
          <p:cNvPr id="14" name="Picture 13"/>
          <p:cNvPicPr>
            <a:picLocks noChangeAspect="1"/>
          </p:cNvPicPr>
          <p:nvPr userDrawn="1"/>
        </p:nvPicPr>
        <p:blipFill rotWithShape="1">
          <a:blip r:embed="rId37" cstate="screen">
            <a:extLst>
              <a:ext uri="{28A0092B-C50C-407E-A947-70E740481C1C}">
                <a14:useLocalDpi xmlns:a14="http://schemas.microsoft.com/office/drawing/2010/main"/>
              </a:ext>
            </a:extLst>
          </a:blip>
          <a:srcRect/>
          <a:stretch/>
        </p:blipFill>
        <p:spPr>
          <a:xfrm>
            <a:off x="11478427" y="886317"/>
            <a:ext cx="464608" cy="367670"/>
          </a:xfrm>
          <a:prstGeom prst="rect">
            <a:avLst/>
          </a:prstGeom>
        </p:spPr>
      </p:pic>
      <p:pic>
        <p:nvPicPr>
          <p:cNvPr id="15" name="Picture 14"/>
          <p:cNvPicPr>
            <a:picLocks noChangeAspect="1"/>
          </p:cNvPicPr>
          <p:nvPr userDrawn="1"/>
        </p:nvPicPr>
        <p:blipFill>
          <a:blip r:embed="rId38" cstate="print"/>
          <a:stretch>
            <a:fillRect/>
          </a:stretch>
        </p:blipFill>
        <p:spPr>
          <a:xfrm>
            <a:off x="609602" y="1056787"/>
            <a:ext cx="10960100" cy="45719"/>
          </a:xfrm>
          <a:prstGeom prst="rect">
            <a:avLst/>
          </a:prstGeom>
        </p:spPr>
      </p:pic>
    </p:spTree>
    <p:extLst>
      <p:ext uri="{BB962C8B-B14F-4D97-AF65-F5344CB8AC3E}">
        <p14:creationId xmlns:p14="http://schemas.microsoft.com/office/powerpoint/2010/main" val="57735921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3" r:id="rId26"/>
    <p:sldLayoutId id="2147483864" r:id="rId27"/>
    <p:sldLayoutId id="2147483865" r:id="rId28"/>
    <p:sldLayoutId id="2147483866" r:id="rId29"/>
    <p:sldLayoutId id="2147483661" r:id="rId30"/>
  </p:sldLayoutIdLst>
  <p:transition spd="slow">
    <p:wipe dir="r"/>
  </p:transition>
  <p:hf sldNum="0" hdr="0" ftr="0"/>
  <p:txStyles>
    <p:titleStyle>
      <a:lvl1pPr algn="l" defTabSz="342637" rtl="0" eaLnBrk="1" latinLnBrk="0" hangingPunct="1">
        <a:lnSpc>
          <a:spcPct val="95000"/>
        </a:lnSpc>
        <a:spcBef>
          <a:spcPct val="0"/>
        </a:spcBef>
        <a:buNone/>
        <a:defRPr sz="2249" b="1" kern="1200" cap="none" spc="-60" baseline="0">
          <a:solidFill>
            <a:schemeClr val="accent1"/>
          </a:solidFill>
          <a:latin typeface="+mj-lt"/>
          <a:ea typeface="+mj-ea"/>
          <a:cs typeface="+mj-cs"/>
        </a:defRPr>
      </a:lvl1pPr>
    </p:titleStyle>
    <p:bodyStyle>
      <a:lvl1pPr marL="0" indent="0" algn="l" defTabSz="171392" rtl="0" eaLnBrk="1" latinLnBrk="0" hangingPunct="1">
        <a:lnSpc>
          <a:spcPct val="95000"/>
        </a:lnSpc>
        <a:spcBef>
          <a:spcPts val="1349"/>
        </a:spcBef>
        <a:buFontTx/>
        <a:buNone/>
        <a:defRPr sz="1949" b="1" kern="1200" spc="-15" baseline="0">
          <a:solidFill>
            <a:schemeClr val="tx1"/>
          </a:solidFill>
          <a:latin typeface="+mj-lt"/>
          <a:ea typeface="+mn-ea"/>
          <a:cs typeface="Avenir Next Demi Bold"/>
        </a:defRPr>
      </a:lvl1pPr>
      <a:lvl2pPr marL="0" indent="0" algn="l" defTabSz="342637" rtl="0" eaLnBrk="1" latinLnBrk="0" hangingPunct="1">
        <a:lnSpc>
          <a:spcPct val="95000"/>
        </a:lnSpc>
        <a:spcBef>
          <a:spcPts val="300"/>
        </a:spcBef>
        <a:spcAft>
          <a:spcPts val="300"/>
        </a:spcAft>
        <a:buClrTx/>
        <a:buSzPct val="90000"/>
        <a:buFontTx/>
        <a:buNone/>
        <a:defRPr sz="1949" kern="1200" spc="-15" baseline="0">
          <a:solidFill>
            <a:schemeClr val="tx1"/>
          </a:solidFill>
          <a:latin typeface="+mn-lt"/>
          <a:ea typeface="+mn-ea"/>
          <a:cs typeface="+mn-cs"/>
        </a:defRPr>
      </a:lvl2pPr>
      <a:lvl3pPr marL="137114" indent="-137114" algn="l" defTabSz="342637" rtl="0" eaLnBrk="1" latinLnBrk="0" hangingPunct="1">
        <a:lnSpc>
          <a:spcPct val="95000"/>
        </a:lnSpc>
        <a:spcBef>
          <a:spcPts val="300"/>
        </a:spcBef>
        <a:spcAft>
          <a:spcPts val="300"/>
        </a:spcAft>
        <a:buClrTx/>
        <a:buSzPct val="90000"/>
        <a:buFont typeface="Arial"/>
        <a:buChar char="•"/>
        <a:defRPr sz="1649" i="0" kern="1200" spc="-15" baseline="0">
          <a:solidFill>
            <a:schemeClr val="tx1"/>
          </a:solidFill>
          <a:latin typeface="+mn-lt"/>
          <a:ea typeface="+mn-ea"/>
          <a:cs typeface="+mn-cs"/>
        </a:defRPr>
      </a:lvl3pPr>
      <a:lvl4pPr marL="274228" indent="-137096" algn="l" defTabSz="342637" rtl="0" eaLnBrk="1" latinLnBrk="0" hangingPunct="1">
        <a:lnSpc>
          <a:spcPct val="95000"/>
        </a:lnSpc>
        <a:spcBef>
          <a:spcPts val="300"/>
        </a:spcBef>
        <a:spcAft>
          <a:spcPts val="300"/>
        </a:spcAft>
        <a:buClrTx/>
        <a:buSzPct val="100000"/>
        <a:buFont typeface="Lucida Grande"/>
        <a:buChar char="–"/>
        <a:defRPr sz="1499" b="0" i="0" kern="1200" spc="-15">
          <a:solidFill>
            <a:schemeClr val="tx1"/>
          </a:solidFill>
          <a:latin typeface="+mn-lt"/>
          <a:ea typeface="+mn-ea"/>
          <a:cs typeface="+mn-cs"/>
        </a:defRPr>
      </a:lvl4pPr>
      <a:lvl5pPr marL="274228" indent="0" algn="l" defTabSz="342637" rtl="0" eaLnBrk="1" latinLnBrk="0" hangingPunct="1">
        <a:lnSpc>
          <a:spcPct val="95000"/>
        </a:lnSpc>
        <a:spcBef>
          <a:spcPts val="300"/>
        </a:spcBef>
        <a:spcAft>
          <a:spcPts val="300"/>
        </a:spcAft>
        <a:buClr>
          <a:schemeClr val="tx1"/>
        </a:buClr>
        <a:buSzPct val="90000"/>
        <a:buFontTx/>
        <a:buNone/>
        <a:defRPr sz="1200" kern="1200" spc="-15" baseline="0">
          <a:solidFill>
            <a:schemeClr val="tx1"/>
          </a:solidFill>
          <a:latin typeface="+mn-lt"/>
          <a:ea typeface="+mn-ea"/>
          <a:cs typeface="+mn-cs"/>
        </a:defRPr>
      </a:lvl5pPr>
      <a:lvl6pPr marL="514178" indent="-171317" algn="l" defTabSz="342637" rtl="0" eaLnBrk="1" latinLnBrk="0" hangingPunct="1">
        <a:lnSpc>
          <a:spcPct val="95000"/>
        </a:lnSpc>
        <a:spcBef>
          <a:spcPts val="300"/>
        </a:spcBef>
        <a:spcAft>
          <a:spcPts val="300"/>
        </a:spcAft>
        <a:buFont typeface="Arial"/>
        <a:buChar char="•"/>
        <a:defRPr sz="1200" kern="1200">
          <a:solidFill>
            <a:schemeClr val="tx1"/>
          </a:solidFill>
          <a:latin typeface="+mn-lt"/>
          <a:ea typeface="+mn-ea"/>
          <a:cs typeface="+mn-cs"/>
        </a:defRPr>
      </a:lvl6pPr>
      <a:lvl7pPr marL="685572" indent="-171317" algn="l" defTabSz="342637" rtl="0" eaLnBrk="1" latinLnBrk="0" hangingPunct="1">
        <a:lnSpc>
          <a:spcPct val="95000"/>
        </a:lnSpc>
        <a:spcBef>
          <a:spcPts val="300"/>
        </a:spcBef>
        <a:spcAft>
          <a:spcPts val="300"/>
        </a:spcAft>
        <a:buFont typeface="Arial"/>
        <a:buChar char="•"/>
        <a:defRPr sz="1200" kern="1200">
          <a:solidFill>
            <a:schemeClr val="tx1"/>
          </a:solidFill>
          <a:latin typeface="+mn-lt"/>
          <a:ea typeface="+mn-ea"/>
          <a:cs typeface="+mn-cs"/>
        </a:defRPr>
      </a:lvl7pPr>
      <a:lvl8pPr marL="856964" indent="-171317" algn="l" defTabSz="342637" rtl="0" eaLnBrk="1" latinLnBrk="0" hangingPunct="1">
        <a:lnSpc>
          <a:spcPct val="95000"/>
        </a:lnSpc>
        <a:spcBef>
          <a:spcPts val="300"/>
        </a:spcBef>
        <a:spcAft>
          <a:spcPts val="300"/>
        </a:spcAft>
        <a:buFont typeface="Arial"/>
        <a:buChar char="•"/>
        <a:defRPr sz="1200" kern="1200">
          <a:solidFill>
            <a:schemeClr val="tx1"/>
          </a:solidFill>
          <a:latin typeface="+mn-lt"/>
          <a:ea typeface="+mn-ea"/>
          <a:cs typeface="+mn-cs"/>
        </a:defRPr>
      </a:lvl8pPr>
      <a:lvl9pPr marL="1028358" indent="-171317" algn="l" defTabSz="342637" rtl="0" eaLnBrk="1" latinLnBrk="0" hangingPunct="1">
        <a:lnSpc>
          <a:spcPct val="95000"/>
        </a:lnSpc>
        <a:spcBef>
          <a:spcPts val="300"/>
        </a:spcBef>
        <a:spcAft>
          <a:spcPts val="300"/>
        </a:spcAft>
        <a:buFont typeface="Arial"/>
        <a:buChar char="•"/>
        <a:defRPr sz="1200" kern="1200">
          <a:solidFill>
            <a:schemeClr val="tx1"/>
          </a:solidFill>
          <a:latin typeface="+mn-lt"/>
          <a:ea typeface="+mn-ea"/>
          <a:cs typeface="+mn-cs"/>
        </a:defRPr>
      </a:lvl9pPr>
    </p:bodyStyle>
    <p:otherStyle>
      <a:defPPr>
        <a:defRPr lang="en-US"/>
      </a:defPPr>
      <a:lvl1pPr marL="0" algn="l" defTabSz="342637" rtl="0" eaLnBrk="1" latinLnBrk="0" hangingPunct="1">
        <a:defRPr sz="1424" kern="1200">
          <a:solidFill>
            <a:schemeClr val="tx1"/>
          </a:solidFill>
          <a:latin typeface="+mn-lt"/>
          <a:ea typeface="+mn-ea"/>
          <a:cs typeface="+mn-cs"/>
        </a:defRPr>
      </a:lvl1pPr>
      <a:lvl2pPr marL="342637" algn="l" defTabSz="342637" rtl="0" eaLnBrk="1" latinLnBrk="0" hangingPunct="1">
        <a:defRPr sz="1424" kern="1200">
          <a:solidFill>
            <a:schemeClr val="tx1"/>
          </a:solidFill>
          <a:latin typeface="+mn-lt"/>
          <a:ea typeface="+mn-ea"/>
          <a:cs typeface="+mn-cs"/>
        </a:defRPr>
      </a:lvl2pPr>
      <a:lvl3pPr marL="685272" algn="l" defTabSz="342637" rtl="0" eaLnBrk="1" latinLnBrk="0" hangingPunct="1">
        <a:defRPr sz="1424" kern="1200">
          <a:solidFill>
            <a:schemeClr val="tx1"/>
          </a:solidFill>
          <a:latin typeface="+mn-lt"/>
          <a:ea typeface="+mn-ea"/>
          <a:cs typeface="+mn-cs"/>
        </a:defRPr>
      </a:lvl3pPr>
      <a:lvl4pPr marL="1027908" algn="l" defTabSz="342637" rtl="0" eaLnBrk="1" latinLnBrk="0" hangingPunct="1">
        <a:defRPr sz="1424" kern="1200">
          <a:solidFill>
            <a:schemeClr val="tx1"/>
          </a:solidFill>
          <a:latin typeface="+mn-lt"/>
          <a:ea typeface="+mn-ea"/>
          <a:cs typeface="+mn-cs"/>
        </a:defRPr>
      </a:lvl4pPr>
      <a:lvl5pPr marL="1370546" algn="l" defTabSz="342637" rtl="0" eaLnBrk="1" latinLnBrk="0" hangingPunct="1">
        <a:defRPr sz="1424" kern="1200">
          <a:solidFill>
            <a:schemeClr val="tx1"/>
          </a:solidFill>
          <a:latin typeface="+mn-lt"/>
          <a:ea typeface="+mn-ea"/>
          <a:cs typeface="+mn-cs"/>
        </a:defRPr>
      </a:lvl5pPr>
      <a:lvl6pPr marL="1713182" algn="l" defTabSz="342637" rtl="0" eaLnBrk="1" latinLnBrk="0" hangingPunct="1">
        <a:defRPr sz="1424" kern="1200">
          <a:solidFill>
            <a:schemeClr val="tx1"/>
          </a:solidFill>
          <a:latin typeface="+mn-lt"/>
          <a:ea typeface="+mn-ea"/>
          <a:cs typeface="+mn-cs"/>
        </a:defRPr>
      </a:lvl6pPr>
      <a:lvl7pPr marL="2055817" algn="l" defTabSz="342637" rtl="0" eaLnBrk="1" latinLnBrk="0" hangingPunct="1">
        <a:defRPr sz="1424" kern="1200">
          <a:solidFill>
            <a:schemeClr val="tx1"/>
          </a:solidFill>
          <a:latin typeface="+mn-lt"/>
          <a:ea typeface="+mn-ea"/>
          <a:cs typeface="+mn-cs"/>
        </a:defRPr>
      </a:lvl7pPr>
      <a:lvl8pPr marL="2398454" algn="l" defTabSz="342637" rtl="0" eaLnBrk="1" latinLnBrk="0" hangingPunct="1">
        <a:defRPr sz="1424" kern="1200">
          <a:solidFill>
            <a:schemeClr val="tx1"/>
          </a:solidFill>
          <a:latin typeface="+mn-lt"/>
          <a:ea typeface="+mn-ea"/>
          <a:cs typeface="+mn-cs"/>
        </a:defRPr>
      </a:lvl8pPr>
      <a:lvl9pPr marL="2741092" algn="l" defTabSz="342637" rtl="0" eaLnBrk="1" latinLnBrk="0" hangingPunct="1">
        <a:defRPr sz="14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61" userDrawn="1">
          <p15:clr>
            <a:srgbClr val="F26B43"/>
          </p15:clr>
        </p15:guide>
        <p15:guide id="2" pos="5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4.xml"/></Relationships>
</file>

<file path=ppt/slides/_rels/slide10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4.xml"/></Relationships>
</file>

<file path=ppt/slides/_rels/slide10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4.xml"/></Relationships>
</file>

<file path=ppt/slides/_rels/slide10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4.xml"/></Relationships>
</file>

<file path=ppt/slides/_rels/slide1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3.xml"/><Relationship Id="rId1" Type="http://schemas.openxmlformats.org/officeDocument/2006/relationships/slideLayout" Target="../slideLayouts/slideLayout4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4.xml"/></Relationships>
</file>

<file path=ppt/slides/_rels/slide1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5.xml"/><Relationship Id="rId1" Type="http://schemas.openxmlformats.org/officeDocument/2006/relationships/slideLayout" Target="../slideLayouts/slideLayout4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4.xml"/></Relationships>
</file>

<file path=ppt/slides/_rels/slide1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7.xml"/><Relationship Id="rId1" Type="http://schemas.openxmlformats.org/officeDocument/2006/relationships/slideLayout" Target="../slideLayouts/slideLayout4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9.xml"/><Relationship Id="rId1" Type="http://schemas.openxmlformats.org/officeDocument/2006/relationships/slideLayout" Target="../slideLayouts/slideLayout4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5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5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5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5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5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5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5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5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5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5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5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5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5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5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5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54.xml"/></Relationships>
</file>

<file path=ppt/slides/_rels/slide15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2.xml"/><Relationship Id="rId1" Type="http://schemas.openxmlformats.org/officeDocument/2006/relationships/slideLayout" Target="../slideLayouts/slideLayout4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54.xml"/></Relationships>
</file>

<file path=ppt/slides/_rels/slide15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4.xml"/><Relationship Id="rId1" Type="http://schemas.openxmlformats.org/officeDocument/2006/relationships/slideLayout" Target="../slideLayouts/slideLayout4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5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hyperlink" Target="http://education.intuit.ca/education-program/students.jsp" TargetMode="External"/><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6.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9.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3.xml"/><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9.xml"/><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0.xm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4.xml"/><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4.xml"/></Relationships>
</file>

<file path=ppt/slides/_rels/slide7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5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72.xml"/><Relationship Id="rId1" Type="http://schemas.openxmlformats.org/officeDocument/2006/relationships/slideLayout" Target="../slideLayouts/slideLayout5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25.png"/></Relationships>
</file>

<file path=ppt/slides/_rels/slide7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4.xml"/></Relationships>
</file>

<file path=ppt/slides/_rels/slide7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8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5.xml"/><Relationship Id="rId1" Type="http://schemas.openxmlformats.org/officeDocument/2006/relationships/slideLayout" Target="../slideLayouts/slideLayout4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4.xml"/></Relationships>
</file>

<file path=ppt/slides/_rels/slide8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7.xml"/><Relationship Id="rId1" Type="http://schemas.openxmlformats.org/officeDocument/2006/relationships/slideLayout" Target="../slideLayouts/slideLayout4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hyperlink" Target="http://education.intuit.ca/education-program/students.jsp" TargetMode="External"/><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4.xml"/></Relationships>
</file>

<file path=ppt/slides/_rels/slide9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4.xml"/></Relationships>
</file>

<file path=ppt/slides/_rels/slide9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4.xml"/></Relationships>
</file>

<file path=ppt/slides/_rels/slide9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0430" y="2985229"/>
            <a:ext cx="11523945" cy="2437245"/>
          </a:xfrm>
        </p:spPr>
        <p:txBody>
          <a:bodyPr/>
          <a:lstStyle/>
          <a:p>
            <a:r>
              <a:rPr lang="fr-CA" sz="4800" dirty="0"/>
              <a:t>Apprendre à utiliser QuickBooks en ligne </a:t>
            </a:r>
            <a:r>
              <a:t/>
            </a:r>
            <a:br/>
            <a:endParaRPr lang="fr-CA" sz="4800" b="0" dirty="0"/>
          </a:p>
        </p:txBody>
      </p:sp>
      <p:sp>
        <p:nvSpPr>
          <p:cNvPr id="2" name="Text Placeholder 1"/>
          <p:cNvSpPr>
            <a:spLocks noGrp="1"/>
          </p:cNvSpPr>
          <p:nvPr>
            <p:ph type="body" sz="quarter" idx="12"/>
          </p:nvPr>
        </p:nvSpPr>
        <p:spPr/>
        <p:txBody>
          <a:bodyPr/>
          <a:lstStyle/>
          <a:p>
            <a:r>
              <a:rPr lang="fr-CA" smtClean="0"/>
              <a:t>Cours donné par : Votre nom ici</a:t>
            </a:r>
          </a:p>
        </p:txBody>
      </p:sp>
    </p:spTree>
    <p:extLst>
      <p:ext uri="{BB962C8B-B14F-4D97-AF65-F5344CB8AC3E}">
        <p14:creationId xmlns:p14="http://schemas.microsoft.com/office/powerpoint/2010/main" val="410849993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40946" y="507905"/>
            <a:ext cx="11082528" cy="548640"/>
          </a:xfrm>
        </p:spPr>
        <p:txBody>
          <a:bodyPr>
            <a:noAutofit/>
          </a:bodyPr>
          <a:lstStyle/>
          <a:p>
            <a:pPr eaLnBrk="1" hangingPunct="1">
              <a:defRPr/>
            </a:pPr>
            <a:r>
              <a:rPr lang="fr-CA" sz="3600" dirty="0"/>
              <a:t>C’est à vous n</a:t>
            </a:r>
            <a:r>
              <a:rPr lang="fr-CA" sz="3600" baseline="30000" dirty="0"/>
              <a:t>o </a:t>
            </a:r>
            <a:r>
              <a:rPr lang="fr-CA" sz="3600" dirty="0"/>
              <a:t>2... Leçon 2 </a:t>
            </a:r>
          </a:p>
        </p:txBody>
      </p:sp>
      <p:sp>
        <p:nvSpPr>
          <p:cNvPr id="6147" name="Rectangle 3"/>
          <p:cNvSpPr>
            <a:spLocks noGrp="1" noChangeArrowheads="1"/>
          </p:cNvSpPr>
          <p:nvPr>
            <p:ph idx="1"/>
          </p:nvPr>
        </p:nvSpPr>
        <p:spPr>
          <a:xfrm>
            <a:off x="197236" y="1182669"/>
            <a:ext cx="11222326" cy="5211763"/>
          </a:xfrm>
          <a:ln>
            <a:noFill/>
          </a:ln>
        </p:spPr>
        <p:txBody>
          <a:bodyPr/>
          <a:lstStyle/>
          <a:p>
            <a:pPr marL="796925" lvl="1" indent="-514350">
              <a:spcBef>
                <a:spcPts val="1776"/>
              </a:spcBef>
              <a:buFont typeface="+mj-lt"/>
              <a:buAutoNum type="arabicPeriod"/>
              <a:defRPr/>
            </a:pPr>
            <a:r>
              <a:rPr lang="fr-CA" sz="2000" dirty="0"/>
              <a:t>Vous devez ajouter un compte au plan comptable. Ouvrez le Plan comptable... Il est inutile pour l’instant d’ajouter le compte.</a:t>
            </a:r>
          </a:p>
          <a:p>
            <a:pPr marL="796925" lvl="1" indent="-514350">
              <a:spcBef>
                <a:spcPts val="1776"/>
              </a:spcBef>
              <a:buFont typeface="+mj-lt"/>
              <a:buAutoNum type="arabicPeriod"/>
              <a:defRPr/>
            </a:pPr>
            <a:r>
              <a:rPr lang="fr-CA" sz="2000" dirty="0"/>
              <a:t>Vous voulez exécuter un rapport Grand livre général. Trouvez le rapport, puis exécutez-le.</a:t>
            </a:r>
          </a:p>
          <a:p>
            <a:pPr marL="796925" lvl="1" indent="-514350">
              <a:spcBef>
                <a:spcPts val="1776"/>
              </a:spcBef>
              <a:buFont typeface="+mj-lt"/>
              <a:buAutoNum type="arabicPeriod"/>
              <a:defRPr/>
            </a:pPr>
            <a:r>
              <a:rPr lang="fr-CA" sz="2000" dirty="0"/>
              <a:t>C’est le temps de payer des factures. Ouvrez la fenêtre Payer les factures.</a:t>
            </a:r>
          </a:p>
          <a:p>
            <a:pPr marL="796925" lvl="1" indent="-514350">
              <a:spcBef>
                <a:spcPts val="1776"/>
              </a:spcBef>
              <a:buFont typeface="+mj-lt"/>
              <a:buAutoNum type="arabicPeriod"/>
              <a:defRPr/>
            </a:pPr>
            <a:r>
              <a:rPr lang="fr-CA" sz="2000" dirty="0"/>
              <a:t>Vous désirez faire le suivi d’un budget pour l’année à venir. Trouvez le lien approprié pour amorcer le processus.</a:t>
            </a:r>
          </a:p>
          <a:p>
            <a:pPr marL="796925" lvl="1" indent="-514350">
              <a:spcBef>
                <a:spcPts val="1776"/>
              </a:spcBef>
              <a:buFont typeface="+mj-lt"/>
              <a:buAutoNum type="arabicPeriod"/>
              <a:defRPr/>
            </a:pPr>
            <a:r>
              <a:rPr lang="fr-CA" sz="2000" dirty="0"/>
              <a:t>Vous voulez créer un devis pour un client. Trouvez l’opération Devis.</a:t>
            </a:r>
          </a:p>
          <a:p>
            <a:pPr marL="739775" lvl="1" indent="-457200">
              <a:spcBef>
                <a:spcPts val="1776"/>
              </a:spcBef>
              <a:buFont typeface="+mj-ea"/>
              <a:buAutoNum type="circleNumDbPlain"/>
              <a:defRPr/>
            </a:pPr>
            <a:endParaRPr lang="fr-CA" sz="3200" dirty="0"/>
          </a:p>
        </p:txBody>
      </p:sp>
    </p:spTree>
    <p:extLst>
      <p:ext uri="{BB962C8B-B14F-4D97-AF65-F5344CB8AC3E}">
        <p14:creationId xmlns:p14="http://schemas.microsoft.com/office/powerpoint/2010/main" val="34133469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60401" y="547538"/>
            <a:ext cx="11082528" cy="548640"/>
          </a:xfrm>
        </p:spPr>
        <p:txBody>
          <a:bodyPr>
            <a:noAutofit/>
          </a:bodyPr>
          <a:lstStyle/>
          <a:p>
            <a:pPr eaLnBrk="1" hangingPunct="1">
              <a:defRPr/>
            </a:pPr>
            <a:r>
              <a:rPr lang="fr-CA" sz="3600" dirty="0"/>
              <a:t>Aperçu des débits différés</a:t>
            </a:r>
          </a:p>
        </p:txBody>
      </p:sp>
      <p:sp>
        <p:nvSpPr>
          <p:cNvPr id="6147" name="Rectangle 3"/>
          <p:cNvSpPr>
            <a:spLocks noGrp="1" noChangeArrowheads="1"/>
          </p:cNvSpPr>
          <p:nvPr>
            <p:ph idx="1"/>
          </p:nvPr>
        </p:nvSpPr>
        <p:spPr>
          <a:xfrm>
            <a:off x="410595" y="1372213"/>
            <a:ext cx="11080365" cy="5211763"/>
          </a:xfrm>
          <a:ln>
            <a:noFill/>
          </a:ln>
        </p:spPr>
        <p:txBody>
          <a:bodyPr/>
          <a:lstStyle/>
          <a:p>
            <a:pPr marL="625475" lvl="1" indent="-342900">
              <a:spcBef>
                <a:spcPts val="1776"/>
              </a:spcBef>
              <a:buFont typeface="Arial" charset="0"/>
              <a:buChar char="•"/>
              <a:defRPr/>
            </a:pPr>
            <a:r>
              <a:rPr lang="fr-CA" sz="2000" dirty="0"/>
              <a:t>Créez des débits différés pour les frais que les clients engagent maintenant, mais qui seront facturés plus tard. </a:t>
            </a:r>
          </a:p>
          <a:p>
            <a:pPr marL="625475" lvl="1" indent="-342900">
              <a:spcBef>
                <a:spcPts val="1776"/>
              </a:spcBef>
              <a:buFont typeface="Arial" charset="0"/>
              <a:buChar char="•"/>
              <a:defRPr/>
            </a:pPr>
            <a:r>
              <a:rPr lang="fr-CA" sz="2000" dirty="0"/>
              <a:t>Les débits différés sont des opérations non reportées qui n’auront une incidence sur la comptabilité que lorsqu’on les convertira en ventes</a:t>
            </a:r>
          </a:p>
          <a:p>
            <a:pPr marL="282575" lvl="1">
              <a:spcBef>
                <a:spcPts val="1776"/>
              </a:spcBef>
              <a:defRPr/>
            </a:pPr>
            <a:r>
              <a:rPr lang="fr-CA" sz="2000" b="1" dirty="0"/>
              <a:t>Par exemple : </a:t>
            </a:r>
            <a:r>
              <a:rPr lang="fr-CA" sz="2000" dirty="0"/>
              <a:t>Une entreprise d’entretien de pelouses dispense des services de tonte sur une période d’un mois.On pourrait consigner un débit différé pour chaque semaine, puis ajouter les quatre débits différés à la facture à la fin du mois.</a:t>
            </a:r>
          </a:p>
        </p:txBody>
      </p:sp>
    </p:spTree>
    <p:extLst>
      <p:ext uri="{BB962C8B-B14F-4D97-AF65-F5344CB8AC3E}">
        <p14:creationId xmlns:p14="http://schemas.microsoft.com/office/powerpoint/2010/main" val="164887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40946" y="324705"/>
            <a:ext cx="11082528" cy="548640"/>
          </a:xfrm>
        </p:spPr>
        <p:txBody>
          <a:bodyPr>
            <a:noAutofit/>
          </a:bodyPr>
          <a:lstStyle/>
          <a:p>
            <a:pPr>
              <a:defRPr/>
            </a:pPr>
            <a:r>
              <a:rPr lang="fr-CA" sz="3600" dirty="0"/>
              <a:t>Flux de travail lié aux débits différés dans QuickBooks en ligne</a:t>
            </a:r>
          </a:p>
        </p:txBody>
      </p:sp>
      <p:grpSp>
        <p:nvGrpSpPr>
          <p:cNvPr id="11" name="Group 10"/>
          <p:cNvGrpSpPr/>
          <p:nvPr/>
        </p:nvGrpSpPr>
        <p:grpSpPr>
          <a:xfrm>
            <a:off x="3275013" y="2514600"/>
            <a:ext cx="1885950" cy="1047750"/>
            <a:chOff x="243766" y="0"/>
            <a:chExt cx="1885950" cy="1047750"/>
          </a:xfrm>
        </p:grpSpPr>
        <p:sp>
          <p:nvSpPr>
            <p:cNvPr id="12" name="Rounded Rectangle 11"/>
            <p:cNvSpPr/>
            <p:nvPr/>
          </p:nvSpPr>
          <p:spPr>
            <a:xfrm>
              <a:off x="243766" y="0"/>
              <a:ext cx="1885950" cy="1047750"/>
            </a:xfrm>
            <a:prstGeom prst="roundRect">
              <a:avLst>
                <a:gd name="adj" fmla="val 10000"/>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ounded Rectangle 4"/>
            <p:cNvSpPr/>
            <p:nvPr/>
          </p:nvSpPr>
          <p:spPr>
            <a:xfrm>
              <a:off x="274454" y="30688"/>
              <a:ext cx="1824574" cy="986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700" dirty="0"/>
                <a:t>Débit différé</a:t>
              </a:r>
            </a:p>
          </p:txBody>
        </p:sp>
      </p:grpSp>
      <p:grpSp>
        <p:nvGrpSpPr>
          <p:cNvPr id="20" name="Group 19"/>
          <p:cNvGrpSpPr/>
          <p:nvPr/>
        </p:nvGrpSpPr>
        <p:grpSpPr>
          <a:xfrm>
            <a:off x="6723063" y="2514600"/>
            <a:ext cx="1885950" cy="1047750"/>
            <a:chOff x="243766" y="0"/>
            <a:chExt cx="1885950" cy="1047750"/>
          </a:xfrm>
        </p:grpSpPr>
        <p:sp>
          <p:nvSpPr>
            <p:cNvPr id="21" name="Rounded Rectangle 20"/>
            <p:cNvSpPr/>
            <p:nvPr/>
          </p:nvSpPr>
          <p:spPr>
            <a:xfrm>
              <a:off x="243766" y="0"/>
              <a:ext cx="1885950" cy="1047750"/>
            </a:xfrm>
            <a:prstGeom prst="roundRect">
              <a:avLst>
                <a:gd name="adj" fmla="val 10000"/>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274454" y="30688"/>
              <a:ext cx="1824574" cy="986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700" dirty="0"/>
                <a:t>Facture</a:t>
              </a:r>
            </a:p>
          </p:txBody>
        </p:sp>
      </p:grpSp>
      <p:grpSp>
        <p:nvGrpSpPr>
          <p:cNvPr id="23" name="Group 22"/>
          <p:cNvGrpSpPr/>
          <p:nvPr/>
        </p:nvGrpSpPr>
        <p:grpSpPr>
          <a:xfrm>
            <a:off x="7410453" y="3581403"/>
            <a:ext cx="471487" cy="392907"/>
            <a:chOff x="950996" y="1113233"/>
            <a:chExt cx="471487" cy="392907"/>
          </a:xfrm>
          <a:solidFill>
            <a:schemeClr val="accent1"/>
          </a:solidFill>
        </p:grpSpPr>
        <p:sp>
          <p:nvSpPr>
            <p:cNvPr id="24" name="Right Arrow 23"/>
            <p:cNvSpPr/>
            <p:nvPr/>
          </p:nvSpPr>
          <p:spPr>
            <a:xfrm rot="5400000">
              <a:off x="990287" y="1073943"/>
              <a:ext cx="392906" cy="471487"/>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endParaRPr lang="en-US" dirty="0"/>
            </a:p>
          </p:txBody>
        </p:sp>
        <p:sp>
          <p:nvSpPr>
            <p:cNvPr id="25" name="Right Arrow 4"/>
            <p:cNvSpPr/>
            <p:nvPr/>
          </p:nvSpPr>
          <p:spPr>
            <a:xfrm>
              <a:off x="1045294" y="1113233"/>
              <a:ext cx="282893" cy="275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grpSp>
        <p:nvGrpSpPr>
          <p:cNvPr id="26" name="Group 25"/>
          <p:cNvGrpSpPr/>
          <p:nvPr/>
        </p:nvGrpSpPr>
        <p:grpSpPr>
          <a:xfrm>
            <a:off x="6724650" y="5429250"/>
            <a:ext cx="1885950" cy="1047750"/>
            <a:chOff x="243766" y="0"/>
            <a:chExt cx="1885950" cy="1047750"/>
          </a:xfrm>
          <a:solidFill>
            <a:schemeClr val="accent1"/>
          </a:solidFill>
        </p:grpSpPr>
        <p:sp>
          <p:nvSpPr>
            <p:cNvPr id="27" name="Rounded Rectangle 26"/>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274454" y="30688"/>
              <a:ext cx="1824574" cy="986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700" dirty="0"/>
                <a:t>Faire un dépôt</a:t>
              </a:r>
            </a:p>
          </p:txBody>
        </p:sp>
      </p:grpSp>
      <p:grpSp>
        <p:nvGrpSpPr>
          <p:cNvPr id="29" name="Group 28"/>
          <p:cNvGrpSpPr/>
          <p:nvPr/>
        </p:nvGrpSpPr>
        <p:grpSpPr>
          <a:xfrm>
            <a:off x="6724650" y="3981450"/>
            <a:ext cx="1885950" cy="1047750"/>
            <a:chOff x="243766" y="0"/>
            <a:chExt cx="1885950" cy="1047750"/>
          </a:xfrm>
          <a:solidFill>
            <a:schemeClr val="accent1"/>
          </a:solidFill>
        </p:grpSpPr>
        <p:sp>
          <p:nvSpPr>
            <p:cNvPr id="30" name="Rounded Rectangle 29"/>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Rounded Rectangle 4"/>
            <p:cNvSpPr/>
            <p:nvPr/>
          </p:nvSpPr>
          <p:spPr>
            <a:xfrm>
              <a:off x="274454" y="30688"/>
              <a:ext cx="1824574" cy="986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400" dirty="0"/>
                <a:t>Recevoir un paiement</a:t>
              </a:r>
            </a:p>
          </p:txBody>
        </p:sp>
      </p:grpSp>
      <p:grpSp>
        <p:nvGrpSpPr>
          <p:cNvPr id="32" name="Group 31"/>
          <p:cNvGrpSpPr/>
          <p:nvPr/>
        </p:nvGrpSpPr>
        <p:grpSpPr>
          <a:xfrm>
            <a:off x="7453316" y="5029203"/>
            <a:ext cx="471487" cy="392907"/>
            <a:chOff x="950996" y="1113233"/>
            <a:chExt cx="471487" cy="392907"/>
          </a:xfrm>
          <a:solidFill>
            <a:schemeClr val="accent1"/>
          </a:solidFill>
        </p:grpSpPr>
        <p:sp>
          <p:nvSpPr>
            <p:cNvPr id="33" name="Right Arrow 32"/>
            <p:cNvSpPr/>
            <p:nvPr/>
          </p:nvSpPr>
          <p:spPr>
            <a:xfrm rot="5400000">
              <a:off x="990287" y="1073943"/>
              <a:ext cx="392906" cy="471487"/>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4" name="Right Arrow 4"/>
            <p:cNvSpPr/>
            <p:nvPr/>
          </p:nvSpPr>
          <p:spPr>
            <a:xfrm>
              <a:off x="1045294" y="1113233"/>
              <a:ext cx="282893" cy="275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sp>
        <p:nvSpPr>
          <p:cNvPr id="36" name="Rectangle 3"/>
          <p:cNvSpPr txBox="1">
            <a:spLocks noChangeArrowheads="1"/>
          </p:cNvSpPr>
          <p:nvPr/>
        </p:nvSpPr>
        <p:spPr bwMode="auto">
          <a:xfrm>
            <a:off x="6248400" y="1524000"/>
            <a:ext cx="2743200" cy="940822"/>
          </a:xfrm>
          <a:prstGeom prst="rect">
            <a:avLst/>
          </a:prstGeom>
          <a:noFill/>
          <a:ln w="9525">
            <a:noFill/>
            <a:miter lim="800000"/>
            <a:headEnd/>
            <a:tailEnd/>
          </a:ln>
        </p:spPr>
        <p:txBody>
          <a:bodyPr vert="horz" wrap="square" lIns="0" tIns="46038" rIns="0" bIns="46038" numCol="1" anchor="t" anchorCtr="0" compatLnSpc="1">
            <a:prstTxWarp prst="textNoShape">
              <a:avLst/>
            </a:prstTxWarp>
          </a:bodyPr>
          <a:lstStyle>
            <a:lvl1pPr marL="168275" indent="-168275" algn="l" rtl="0" eaLnBrk="1" fontAlgn="base" hangingPunct="1">
              <a:spcBef>
                <a:spcPct val="20000"/>
              </a:spcBef>
              <a:spcAft>
                <a:spcPct val="0"/>
              </a:spcAft>
              <a:buClr>
                <a:schemeClr val="accent1"/>
              </a:buClr>
              <a:buFont typeface="Times"/>
              <a:buChar char="•"/>
              <a:defRPr sz="2000">
                <a:solidFill>
                  <a:srgbClr val="000000"/>
                </a:solidFill>
                <a:latin typeface="+mn-lt"/>
                <a:ea typeface="+mn-ea"/>
                <a:cs typeface="+mn-cs"/>
              </a:defRPr>
            </a:lvl1pPr>
            <a:lvl2pPr marL="450850" indent="-168275" algn="l" rtl="0" eaLnBrk="1" fontAlgn="base" hangingPunct="1">
              <a:spcBef>
                <a:spcPct val="20000"/>
              </a:spcBef>
              <a:spcAft>
                <a:spcPct val="0"/>
              </a:spcAft>
              <a:buClr>
                <a:schemeClr val="accent1"/>
              </a:buClr>
              <a:buFont typeface="Times"/>
              <a:buChar char="–"/>
              <a:defRPr>
                <a:solidFill>
                  <a:srgbClr val="000000"/>
                </a:solidFill>
                <a:latin typeface="+mn-lt"/>
              </a:defRPr>
            </a:lvl2pPr>
            <a:lvl3pPr marL="684213" indent="-119063" algn="l" rtl="0" eaLnBrk="1" fontAlgn="base" hangingPunct="1">
              <a:spcBef>
                <a:spcPct val="20000"/>
              </a:spcBef>
              <a:spcAft>
                <a:spcPct val="0"/>
              </a:spcAft>
              <a:buClr>
                <a:schemeClr val="accent1"/>
              </a:buClr>
              <a:buFont typeface="Times"/>
              <a:buChar char="•"/>
              <a:defRPr sz="1600">
                <a:solidFill>
                  <a:srgbClr val="000000"/>
                </a:solidFill>
                <a:latin typeface="+mn-lt"/>
              </a:defRPr>
            </a:lvl3pPr>
            <a:lvl4pPr marL="911225" indent="-112713" algn="l" rtl="0" eaLnBrk="1" fontAlgn="base" hangingPunct="1">
              <a:spcBef>
                <a:spcPct val="20000"/>
              </a:spcBef>
              <a:spcAft>
                <a:spcPct val="0"/>
              </a:spcAft>
              <a:buClr>
                <a:schemeClr val="accent1"/>
              </a:buClr>
              <a:buFont typeface="Times"/>
              <a:buChar char="-"/>
              <a:defRPr sz="1400">
                <a:solidFill>
                  <a:srgbClr val="000000"/>
                </a:solidFill>
                <a:latin typeface="+mn-lt"/>
              </a:defRPr>
            </a:lvl4pPr>
            <a:lvl5pPr marL="1143000" indent="-111125" algn="l" rtl="0" eaLnBrk="1" fontAlgn="base" hangingPunct="1">
              <a:spcBef>
                <a:spcPct val="20000"/>
              </a:spcBef>
              <a:spcAft>
                <a:spcPct val="0"/>
              </a:spcAft>
              <a:buClr>
                <a:schemeClr val="accent1"/>
              </a:buClr>
              <a:buFont typeface="Times"/>
              <a:buChar char="•"/>
              <a:defRPr sz="1200">
                <a:solidFill>
                  <a:srgbClr val="000000"/>
                </a:solidFill>
                <a:latin typeface="+mn-lt"/>
              </a:defRPr>
            </a:lvl5pPr>
            <a:lvl6pPr marL="16002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6pPr>
            <a:lvl7pPr marL="20574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7pPr>
            <a:lvl8pPr marL="25146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8pPr>
            <a:lvl9pPr marL="29718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9pPr>
          </a:lstStyle>
          <a:p>
            <a:pPr marL="0" lvl="1" indent="0" algn="ctr">
              <a:spcBef>
                <a:spcPts val="1776"/>
              </a:spcBef>
              <a:buNone/>
              <a:defRPr/>
            </a:pPr>
            <a:r>
              <a:rPr lang="fr-CA" sz="2800" dirty="0">
                <a:solidFill>
                  <a:srgbClr val="439E33"/>
                </a:solidFill>
              </a:rPr>
              <a:t>Comptes clients</a:t>
            </a:r>
          </a:p>
        </p:txBody>
      </p:sp>
      <p:grpSp>
        <p:nvGrpSpPr>
          <p:cNvPr id="37" name="Group 36">
            <a:extLst>
              <a:ext uri="{FF2B5EF4-FFF2-40B4-BE49-F238E27FC236}">
                <a16:creationId xmlns:a16="http://schemas.microsoft.com/office/drawing/2014/main" id="{6C02D77F-28B4-4163-8069-8F9BED09A339}"/>
              </a:ext>
            </a:extLst>
          </p:cNvPr>
          <p:cNvGrpSpPr/>
          <p:nvPr/>
        </p:nvGrpSpPr>
        <p:grpSpPr>
          <a:xfrm rot="5400000" flipV="1">
            <a:off x="5706269" y="2312881"/>
            <a:ext cx="471488" cy="1451192"/>
            <a:chOff x="950996" y="1113233"/>
            <a:chExt cx="471487" cy="392907"/>
          </a:xfrm>
          <a:solidFill>
            <a:schemeClr val="accent1"/>
          </a:solidFill>
        </p:grpSpPr>
        <p:sp>
          <p:nvSpPr>
            <p:cNvPr id="38" name="Right Arrow 23">
              <a:extLst>
                <a:ext uri="{FF2B5EF4-FFF2-40B4-BE49-F238E27FC236}">
                  <a16:creationId xmlns:a16="http://schemas.microsoft.com/office/drawing/2014/main" id="{12F13032-609E-4CD8-9D66-106809FDE908}"/>
                </a:ext>
              </a:extLst>
            </p:cNvPr>
            <p:cNvSpPr/>
            <p:nvPr/>
          </p:nvSpPr>
          <p:spPr>
            <a:xfrm rot="5400000">
              <a:off x="990287" y="1073943"/>
              <a:ext cx="392906" cy="471487"/>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endParaRPr lang="en-US" dirty="0"/>
            </a:p>
          </p:txBody>
        </p:sp>
        <p:sp>
          <p:nvSpPr>
            <p:cNvPr id="39" name="Right Arrow 4">
              <a:extLst>
                <a:ext uri="{FF2B5EF4-FFF2-40B4-BE49-F238E27FC236}">
                  <a16:creationId xmlns:a16="http://schemas.microsoft.com/office/drawing/2014/main" id="{0FF7A34F-D680-47AA-B493-3615A328FD83}"/>
                </a:ext>
              </a:extLst>
            </p:cNvPr>
            <p:cNvSpPr/>
            <p:nvPr/>
          </p:nvSpPr>
          <p:spPr>
            <a:xfrm>
              <a:off x="1045294" y="1113233"/>
              <a:ext cx="282893" cy="275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sp>
        <p:nvSpPr>
          <p:cNvPr id="41" name="Rectangle 3">
            <a:extLst>
              <a:ext uri="{FF2B5EF4-FFF2-40B4-BE49-F238E27FC236}">
                <a16:creationId xmlns:a16="http://schemas.microsoft.com/office/drawing/2014/main" id="{2491DF0E-4F60-48AF-9B41-A1A960F54768}"/>
              </a:ext>
            </a:extLst>
          </p:cNvPr>
          <p:cNvSpPr txBox="1">
            <a:spLocks noChangeArrowheads="1"/>
          </p:cNvSpPr>
          <p:nvPr/>
        </p:nvSpPr>
        <p:spPr bwMode="auto">
          <a:xfrm>
            <a:off x="1248301" y="4088378"/>
            <a:ext cx="4114800" cy="940822"/>
          </a:xfrm>
          <a:prstGeom prst="rect">
            <a:avLst/>
          </a:prstGeom>
          <a:noFill/>
          <a:ln w="9525">
            <a:noFill/>
            <a:miter lim="800000"/>
            <a:headEnd/>
            <a:tailEnd/>
          </a:ln>
        </p:spPr>
        <p:txBody>
          <a:bodyPr vert="horz" wrap="square" lIns="0" tIns="46038" rIns="0" bIns="46038" numCol="1" anchor="t" anchorCtr="0" compatLnSpc="1">
            <a:prstTxWarp prst="textNoShape">
              <a:avLst/>
            </a:prstTxWarp>
          </a:bodyPr>
          <a:lstStyle>
            <a:lvl1pPr marL="168275" indent="-168275" algn="l" rtl="0" eaLnBrk="1" fontAlgn="base" hangingPunct="1">
              <a:spcBef>
                <a:spcPct val="20000"/>
              </a:spcBef>
              <a:spcAft>
                <a:spcPct val="0"/>
              </a:spcAft>
              <a:buClr>
                <a:schemeClr val="accent1"/>
              </a:buClr>
              <a:buFont typeface="Times"/>
              <a:buChar char="•"/>
              <a:defRPr sz="2000">
                <a:solidFill>
                  <a:srgbClr val="000000"/>
                </a:solidFill>
                <a:latin typeface="+mn-lt"/>
                <a:ea typeface="+mn-ea"/>
                <a:cs typeface="+mn-cs"/>
              </a:defRPr>
            </a:lvl1pPr>
            <a:lvl2pPr marL="450850" indent="-168275" algn="l" rtl="0" eaLnBrk="1" fontAlgn="base" hangingPunct="1">
              <a:spcBef>
                <a:spcPct val="20000"/>
              </a:spcBef>
              <a:spcAft>
                <a:spcPct val="0"/>
              </a:spcAft>
              <a:buClr>
                <a:schemeClr val="accent1"/>
              </a:buClr>
              <a:buFont typeface="Times"/>
              <a:buChar char="–"/>
              <a:defRPr>
                <a:solidFill>
                  <a:srgbClr val="000000"/>
                </a:solidFill>
                <a:latin typeface="+mn-lt"/>
              </a:defRPr>
            </a:lvl2pPr>
            <a:lvl3pPr marL="684213" indent="-119063" algn="l" rtl="0" eaLnBrk="1" fontAlgn="base" hangingPunct="1">
              <a:spcBef>
                <a:spcPct val="20000"/>
              </a:spcBef>
              <a:spcAft>
                <a:spcPct val="0"/>
              </a:spcAft>
              <a:buClr>
                <a:schemeClr val="accent1"/>
              </a:buClr>
              <a:buFont typeface="Times"/>
              <a:buChar char="•"/>
              <a:defRPr sz="1600">
                <a:solidFill>
                  <a:srgbClr val="000000"/>
                </a:solidFill>
                <a:latin typeface="+mn-lt"/>
              </a:defRPr>
            </a:lvl3pPr>
            <a:lvl4pPr marL="911225" indent="-112713" algn="l" rtl="0" eaLnBrk="1" fontAlgn="base" hangingPunct="1">
              <a:spcBef>
                <a:spcPct val="20000"/>
              </a:spcBef>
              <a:spcAft>
                <a:spcPct val="0"/>
              </a:spcAft>
              <a:buClr>
                <a:schemeClr val="accent1"/>
              </a:buClr>
              <a:buFont typeface="Times"/>
              <a:buChar char="-"/>
              <a:defRPr sz="1400">
                <a:solidFill>
                  <a:srgbClr val="000000"/>
                </a:solidFill>
                <a:latin typeface="+mn-lt"/>
              </a:defRPr>
            </a:lvl4pPr>
            <a:lvl5pPr marL="1143000" indent="-111125" algn="l" rtl="0" eaLnBrk="1" fontAlgn="base" hangingPunct="1">
              <a:spcBef>
                <a:spcPct val="20000"/>
              </a:spcBef>
              <a:spcAft>
                <a:spcPct val="0"/>
              </a:spcAft>
              <a:buClr>
                <a:schemeClr val="accent1"/>
              </a:buClr>
              <a:buFont typeface="Times"/>
              <a:buChar char="•"/>
              <a:defRPr sz="1200">
                <a:solidFill>
                  <a:srgbClr val="000000"/>
                </a:solidFill>
                <a:latin typeface="+mn-lt"/>
              </a:defRPr>
            </a:lvl5pPr>
            <a:lvl6pPr marL="16002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6pPr>
            <a:lvl7pPr marL="20574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7pPr>
            <a:lvl8pPr marL="25146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8pPr>
            <a:lvl9pPr marL="29718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9pPr>
          </a:lstStyle>
          <a:p>
            <a:pPr marL="0" lvl="1" indent="0">
              <a:spcBef>
                <a:spcPts val="1776"/>
              </a:spcBef>
              <a:buNone/>
              <a:defRPr/>
            </a:pPr>
            <a:r>
              <a:rPr lang="fr-CA" sz="2800" dirty="0">
                <a:solidFill>
                  <a:srgbClr val="439E33"/>
                </a:solidFill>
              </a:rPr>
              <a:t>Note : le débit différé est une opération non reportée</a:t>
            </a:r>
          </a:p>
        </p:txBody>
      </p:sp>
    </p:spTree>
    <p:extLst>
      <p:ext uri="{BB962C8B-B14F-4D97-AF65-F5344CB8AC3E}">
        <p14:creationId xmlns:p14="http://schemas.microsoft.com/office/powerpoint/2010/main" val="38353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547538"/>
            <a:ext cx="11082528" cy="548640"/>
          </a:xfrm>
        </p:spPr>
        <p:txBody>
          <a:bodyPr>
            <a:noAutofit/>
          </a:bodyPr>
          <a:lstStyle/>
          <a:p>
            <a:pPr eaLnBrk="1" hangingPunct="1">
              <a:defRPr/>
            </a:pPr>
            <a:r>
              <a:rPr lang="fr-CA" sz="3600" dirty="0"/>
              <a:t>C’est à vous n</a:t>
            </a:r>
            <a:r>
              <a:rPr lang="fr-CA" sz="3600" baseline="30000" dirty="0"/>
              <a:t>o </a:t>
            </a:r>
            <a:r>
              <a:rPr lang="fr-CA" sz="3600" dirty="0"/>
              <a:t>6... Leçon 7</a:t>
            </a:r>
          </a:p>
        </p:txBody>
      </p:sp>
      <p:sp>
        <p:nvSpPr>
          <p:cNvPr id="6147" name="Rectangle 3"/>
          <p:cNvSpPr>
            <a:spLocks noGrp="1" noChangeArrowheads="1"/>
          </p:cNvSpPr>
          <p:nvPr>
            <p:ph idx="1"/>
          </p:nvPr>
        </p:nvSpPr>
        <p:spPr>
          <a:xfrm>
            <a:off x="180609" y="1394570"/>
            <a:ext cx="11725379" cy="5463430"/>
          </a:xfrm>
          <a:ln>
            <a:noFill/>
          </a:ln>
        </p:spPr>
        <p:txBody>
          <a:bodyPr/>
          <a:lstStyle/>
          <a:p>
            <a:pPr marL="796925" lvl="1" indent="-514350">
              <a:spcBef>
                <a:spcPts val="1776"/>
              </a:spcBef>
              <a:buFont typeface="+mj-lt"/>
              <a:buAutoNum type="arabicPeriod"/>
              <a:defRPr/>
            </a:pPr>
            <a:r>
              <a:rPr lang="fr-CA" sz="2000" dirty="0"/>
              <a:t>Créez pour </a:t>
            </a:r>
            <a:r>
              <a:rPr lang="fr-CA" sz="2000" b="1" dirty="0"/>
              <a:t>Justine Bouchard</a:t>
            </a:r>
            <a:r>
              <a:rPr lang="fr-CA" sz="2000" dirty="0"/>
              <a:t> un débit différé de </a:t>
            </a:r>
            <a:r>
              <a:rPr lang="fr-CA" sz="2000" b="1" dirty="0"/>
              <a:t>345 $ + TVH</a:t>
            </a:r>
            <a:r>
              <a:rPr lang="fr-CA" sz="2000" dirty="0"/>
              <a:t> pour des </a:t>
            </a:r>
            <a:r>
              <a:rPr lang="fr-CA" sz="2000" b="1" dirty="0"/>
              <a:t>Services de traiteur</a:t>
            </a:r>
            <a:r>
              <a:rPr lang="fr-CA" sz="2000" dirty="0"/>
              <a:t>, en date du dernier jour du mois dernier.</a:t>
            </a:r>
          </a:p>
          <a:p>
            <a:pPr marL="796925" lvl="1" indent="-514350">
              <a:spcBef>
                <a:spcPts val="1776"/>
              </a:spcBef>
              <a:buFont typeface="+mj-lt"/>
              <a:buAutoNum type="arabicPeriod"/>
              <a:defRPr/>
            </a:pPr>
            <a:r>
              <a:rPr lang="fr-CA" sz="2000" dirty="0"/>
              <a:t>Créez un débit différé de </a:t>
            </a:r>
            <a:r>
              <a:rPr lang="fr-CA" sz="2000" b="1" dirty="0"/>
              <a:t>764 $ + TVH</a:t>
            </a:r>
            <a:r>
              <a:rPr lang="fr-CA" sz="2000" dirty="0"/>
              <a:t> pour des </a:t>
            </a:r>
            <a:r>
              <a:rPr lang="fr-CA" sz="2000" b="1" dirty="0"/>
              <a:t>Services de traiteur</a:t>
            </a:r>
            <a:r>
              <a:rPr lang="fr-CA" sz="2000" dirty="0"/>
              <a:t>, en date du 15 du mois dernier.</a:t>
            </a:r>
          </a:p>
          <a:p>
            <a:pPr marL="796925" lvl="1" indent="-514350">
              <a:spcBef>
                <a:spcPts val="1776"/>
              </a:spcBef>
              <a:buFont typeface="+mj-lt"/>
              <a:buAutoNum type="arabicPeriod"/>
              <a:defRPr/>
            </a:pPr>
            <a:r>
              <a:rPr lang="fr-CA" sz="2000" dirty="0"/>
              <a:t>Créez un débit différé de </a:t>
            </a:r>
            <a:r>
              <a:rPr lang="fr-CA" sz="2000" b="1" dirty="0"/>
              <a:t>198 $ + TVH</a:t>
            </a:r>
            <a:r>
              <a:rPr lang="fr-CA" sz="2000" dirty="0"/>
              <a:t> pour des </a:t>
            </a:r>
            <a:r>
              <a:rPr lang="fr-CA" sz="2000" b="1" dirty="0"/>
              <a:t>Services de traiteur</a:t>
            </a:r>
            <a:r>
              <a:rPr lang="fr-CA" sz="2000" dirty="0"/>
              <a:t>, en date du 20 du mois dernier. </a:t>
            </a:r>
          </a:p>
          <a:p>
            <a:pPr marL="796925" lvl="1" indent="-514350">
              <a:spcBef>
                <a:spcPts val="1776"/>
              </a:spcBef>
              <a:buFont typeface="+mj-lt"/>
              <a:buAutoNum type="arabicPeriod"/>
              <a:defRPr/>
            </a:pPr>
            <a:r>
              <a:rPr lang="fr-CA" sz="2000" dirty="0"/>
              <a:t>Créez une </a:t>
            </a:r>
            <a:r>
              <a:rPr lang="fr-CA" sz="2000" b="1" dirty="0"/>
              <a:t>Facture</a:t>
            </a:r>
            <a:r>
              <a:rPr lang="fr-CA" sz="2000" dirty="0"/>
              <a:t> datée du dernier jour du mois dernier où sont réunis tous ces frais.</a:t>
            </a:r>
          </a:p>
          <a:p>
            <a:pPr marL="796925" lvl="1" indent="-514350">
              <a:spcBef>
                <a:spcPts val="1776"/>
              </a:spcBef>
              <a:buFont typeface="+mj-lt"/>
              <a:buAutoNum type="arabicPeriod"/>
              <a:defRPr/>
            </a:pPr>
            <a:endParaRPr lang="fr-CA" sz="3200" dirty="0"/>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7519058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Clients rattachés </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412337440"/>
      </p:ext>
    </p:extLst>
  </p:cSld>
  <p:clrMapOvr>
    <a:masterClrMapping/>
  </p:clrMapOvr>
  <p:transition spd="slow">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85693" y="586448"/>
            <a:ext cx="11082528" cy="548640"/>
          </a:xfrm>
        </p:spPr>
        <p:txBody>
          <a:bodyPr>
            <a:noAutofit/>
          </a:bodyPr>
          <a:lstStyle/>
          <a:p>
            <a:pPr eaLnBrk="1" hangingPunct="1">
              <a:defRPr/>
            </a:pPr>
            <a:r>
              <a:rPr lang="fr-CA" sz="3600" dirty="0"/>
              <a:t>Client rattaché</a:t>
            </a:r>
          </a:p>
        </p:txBody>
      </p:sp>
      <p:sp>
        <p:nvSpPr>
          <p:cNvPr id="6147" name="Rectangle 3"/>
          <p:cNvSpPr>
            <a:spLocks noGrp="1" noChangeArrowheads="1"/>
          </p:cNvSpPr>
          <p:nvPr>
            <p:ph idx="1"/>
          </p:nvPr>
        </p:nvSpPr>
        <p:spPr>
          <a:xfrm>
            <a:off x="410595" y="1372213"/>
            <a:ext cx="11080365" cy="5211763"/>
          </a:xfrm>
          <a:ln>
            <a:noFill/>
          </a:ln>
        </p:spPr>
        <p:txBody>
          <a:bodyPr/>
          <a:lstStyle/>
          <a:p>
            <a:pPr marL="625475" lvl="1" indent="-342900">
              <a:spcBef>
                <a:spcPts val="1776"/>
              </a:spcBef>
              <a:buFont typeface="Arial" charset="0"/>
              <a:buChar char="•"/>
              <a:defRPr/>
            </a:pPr>
            <a:r>
              <a:rPr lang="fr-CA" sz="2000" dirty="0"/>
              <a:t>Créez un client rattaché lorsque vous avez des projets ou des tâches à réaliser pour un client dans QuickBooks</a:t>
            </a:r>
          </a:p>
          <a:p>
            <a:pPr marL="625475" lvl="1" indent="-342900">
              <a:spcBef>
                <a:spcPts val="1776"/>
              </a:spcBef>
              <a:buFont typeface="Arial" charset="0"/>
              <a:buChar char="•"/>
              <a:defRPr/>
            </a:pPr>
            <a:r>
              <a:rPr lang="fr-CA" sz="2000" dirty="0"/>
              <a:t>Cela vous permet de faire le suivi des ventes et des dépenses pour un client rattaché particulier au lieu du client</a:t>
            </a:r>
          </a:p>
        </p:txBody>
      </p:sp>
    </p:spTree>
    <p:extLst>
      <p:ext uri="{BB962C8B-B14F-4D97-AF65-F5344CB8AC3E}">
        <p14:creationId xmlns:p14="http://schemas.microsoft.com/office/powerpoint/2010/main" val="181586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547538"/>
            <a:ext cx="11082528" cy="548640"/>
          </a:xfrm>
        </p:spPr>
        <p:txBody>
          <a:bodyPr>
            <a:noAutofit/>
          </a:bodyPr>
          <a:lstStyle/>
          <a:p>
            <a:pPr eaLnBrk="1" hangingPunct="1">
              <a:defRPr/>
            </a:pPr>
            <a:r>
              <a:rPr lang="fr-CA" sz="3600" dirty="0"/>
              <a:t>C’est à vous n</a:t>
            </a:r>
            <a:r>
              <a:rPr lang="fr-CA" sz="3600" baseline="30000" dirty="0"/>
              <a:t>o </a:t>
            </a:r>
            <a:r>
              <a:rPr lang="fr-CA" sz="3600" dirty="0"/>
              <a:t>7... Leçon 7 </a:t>
            </a:r>
          </a:p>
        </p:txBody>
      </p:sp>
      <p:sp>
        <p:nvSpPr>
          <p:cNvPr id="6147" name="Rectangle 3"/>
          <p:cNvSpPr>
            <a:spLocks noGrp="1" noChangeArrowheads="1"/>
          </p:cNvSpPr>
          <p:nvPr>
            <p:ph idx="1"/>
          </p:nvPr>
        </p:nvSpPr>
        <p:spPr>
          <a:xfrm>
            <a:off x="236976" y="1275573"/>
            <a:ext cx="11725379" cy="5463430"/>
          </a:xfrm>
          <a:ln>
            <a:noFill/>
          </a:ln>
        </p:spPr>
        <p:txBody>
          <a:bodyPr/>
          <a:lstStyle/>
          <a:p>
            <a:pPr marL="796925" lvl="1" indent="-514350">
              <a:spcBef>
                <a:spcPts val="1776"/>
              </a:spcBef>
              <a:buFont typeface="+mj-lt"/>
              <a:buAutoNum type="arabicPeriod"/>
              <a:defRPr/>
            </a:pPr>
            <a:r>
              <a:rPr lang="fr-CA" sz="2000" dirty="0"/>
              <a:t>Créez un client rattaché à </a:t>
            </a:r>
            <a:r>
              <a:rPr lang="fr-CA" sz="2000" b="1" dirty="0"/>
              <a:t>Équerre design</a:t>
            </a:r>
            <a:r>
              <a:rPr lang="fr-CA" sz="2000" dirty="0"/>
              <a:t> en utilisant les renseignements suivants :</a:t>
            </a:r>
            <a:endParaRPr lang="fr-CA" sz="2000" b="1" dirty="0"/>
          </a:p>
          <a:p>
            <a:pPr marL="1014003" lvl="4" indent="-457200">
              <a:lnSpc>
                <a:spcPct val="100000"/>
              </a:lnSpc>
              <a:spcBef>
                <a:spcPts val="0"/>
              </a:spcBef>
              <a:buFont typeface="Arial" panose="020B0604020202020204" pitchFamily="34" charset="0"/>
              <a:buChar char="•"/>
              <a:defRPr/>
            </a:pPr>
            <a:r>
              <a:rPr lang="fr-CA" sz="2000" b="1" dirty="0"/>
              <a:t>Nom du client : Réception de Noël</a:t>
            </a:r>
            <a:endParaRPr lang="fr-CA" sz="2000" dirty="0"/>
          </a:p>
          <a:p>
            <a:pPr marL="1014003" lvl="4" indent="-457200">
              <a:lnSpc>
                <a:spcPct val="100000"/>
              </a:lnSpc>
              <a:spcBef>
                <a:spcPts val="0"/>
              </a:spcBef>
              <a:buFont typeface="Arial" panose="020B0604020202020204" pitchFamily="34" charset="0"/>
              <a:buChar char="•"/>
              <a:defRPr/>
            </a:pPr>
            <a:r>
              <a:rPr lang="fr-CA" sz="2000" b="1" dirty="0"/>
              <a:t>Adresse de facturation : </a:t>
            </a:r>
            <a:r>
              <a:rPr lang="fr-CA" sz="2000" dirty="0"/>
              <a:t>même que le client</a:t>
            </a:r>
          </a:p>
          <a:p>
            <a:pPr marL="1014003" lvl="4" indent="-457200">
              <a:lnSpc>
                <a:spcPct val="100000"/>
              </a:lnSpc>
              <a:spcBef>
                <a:spcPts val="0"/>
              </a:spcBef>
              <a:buFont typeface="Arial" panose="020B0604020202020204" pitchFamily="34" charset="0"/>
              <a:buChar char="•"/>
              <a:defRPr/>
            </a:pPr>
            <a:r>
              <a:rPr lang="fr-CA" sz="2000" dirty="0"/>
              <a:t>Sélectionnez </a:t>
            </a:r>
            <a:r>
              <a:rPr lang="fr-CA" sz="2000" b="1" dirty="0"/>
              <a:t>Facturer avec le compte principal</a:t>
            </a:r>
          </a:p>
          <a:p>
            <a:pPr marL="282575" lvl="1">
              <a:spcBef>
                <a:spcPts val="1776"/>
              </a:spcBef>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23219752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Les devis dans QuickBooks</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3586223488"/>
      </p:ext>
    </p:extLst>
  </p:cSld>
  <p:clrMapOvr>
    <a:masterClrMapping/>
  </p:clrMapOvr>
  <p:transition spd="slow">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pPr eaLnBrk="1" hangingPunct="1">
              <a:defRPr/>
            </a:pPr>
            <a:r>
              <a:rPr lang="fr-CA" sz="3600" dirty="0"/>
              <a:t>Devis</a:t>
            </a:r>
          </a:p>
        </p:txBody>
      </p:sp>
      <p:sp>
        <p:nvSpPr>
          <p:cNvPr id="6147" name="Rectangle 3"/>
          <p:cNvSpPr>
            <a:spLocks noGrp="1" noChangeArrowheads="1"/>
          </p:cNvSpPr>
          <p:nvPr>
            <p:ph idx="1"/>
          </p:nvPr>
        </p:nvSpPr>
        <p:spPr>
          <a:xfrm>
            <a:off x="410595" y="1372213"/>
            <a:ext cx="11080365" cy="5211763"/>
          </a:xfrm>
          <a:ln>
            <a:noFill/>
          </a:ln>
        </p:spPr>
        <p:txBody>
          <a:bodyPr/>
          <a:lstStyle/>
          <a:p>
            <a:pPr marL="625475" lvl="1" indent="-342900">
              <a:spcBef>
                <a:spcPts val="1776"/>
              </a:spcBef>
              <a:buFont typeface="Arial" charset="0"/>
              <a:buChar char="•"/>
              <a:defRPr/>
            </a:pPr>
            <a:r>
              <a:rPr lang="fr-CA" sz="2000" dirty="0"/>
              <a:t>Le devis est une description du travail que vous réaliserez pour vos clients.</a:t>
            </a:r>
          </a:p>
          <a:p>
            <a:pPr marL="625475" lvl="1" indent="-342900">
              <a:spcBef>
                <a:spcPts val="1776"/>
              </a:spcBef>
              <a:buFont typeface="Arial" charset="0"/>
              <a:buChar char="•"/>
              <a:defRPr/>
            </a:pPr>
            <a:r>
              <a:rPr lang="fr-CA" sz="2000" dirty="0"/>
              <a:t>On peut produire plusieurs devis pour un projet donné</a:t>
            </a:r>
          </a:p>
          <a:p>
            <a:pPr marL="625475" lvl="1" indent="-342900">
              <a:spcBef>
                <a:spcPts val="1776"/>
              </a:spcBef>
              <a:buFont typeface="Arial" charset="0"/>
              <a:buChar char="•"/>
              <a:defRPr/>
            </a:pPr>
            <a:r>
              <a:rPr lang="fr-CA" sz="2000" dirty="0"/>
              <a:t>On peut convertir le devis en facture. Cela favorise l’exactitude et facilite la saisie de données</a:t>
            </a:r>
          </a:p>
          <a:p>
            <a:pPr marL="625475" lvl="1" indent="-342900">
              <a:spcBef>
                <a:spcPts val="1776"/>
              </a:spcBef>
              <a:buFont typeface="Arial" charset="0"/>
              <a:buChar char="•"/>
              <a:defRPr/>
            </a:pPr>
            <a:r>
              <a:rPr lang="fr-CA" sz="2000" dirty="0"/>
              <a:t>Le devis permet d’appliquer au projet une facturation proportionnelle (pourcentage ou montant)</a:t>
            </a:r>
          </a:p>
          <a:p>
            <a:pPr marL="625475" lvl="1" indent="-342900">
              <a:spcBef>
                <a:spcPts val="1776"/>
              </a:spcBef>
              <a:buFont typeface="Arial" charset="0"/>
              <a:buChar char="•"/>
              <a:defRPr/>
            </a:pPr>
            <a:r>
              <a:rPr lang="fr-CA" sz="2000" dirty="0"/>
              <a:t>Il s’agit d’une opération non reportée</a:t>
            </a:r>
          </a:p>
        </p:txBody>
      </p:sp>
    </p:spTree>
    <p:extLst>
      <p:ext uri="{BB962C8B-B14F-4D97-AF65-F5344CB8AC3E}">
        <p14:creationId xmlns:p14="http://schemas.microsoft.com/office/powerpoint/2010/main" val="8044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Flux de travail lié aux devis</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1628171877"/>
      </p:ext>
    </p:extLst>
  </p:cSld>
  <p:clrMapOvr>
    <a:masterClrMapping/>
  </p:clrMapOvr>
  <p:transition spd="slow">
    <p:wipe dir="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pPr>
              <a:defRPr/>
            </a:pPr>
            <a:r>
              <a:rPr lang="fr-CA" sz="3600" dirty="0"/>
              <a:t>Flux de travail lié aux devis  </a:t>
            </a:r>
          </a:p>
        </p:txBody>
      </p:sp>
      <p:sp>
        <p:nvSpPr>
          <p:cNvPr id="4" name="TextBox 3">
            <a:extLst>
              <a:ext uri="{FF2B5EF4-FFF2-40B4-BE49-F238E27FC236}">
                <a16:creationId xmlns:a16="http://schemas.microsoft.com/office/drawing/2014/main" id="{FB7BEAFE-A5BB-4B0F-822B-BB03004694C0}"/>
              </a:ext>
            </a:extLst>
          </p:cNvPr>
          <p:cNvSpPr txBox="1"/>
          <p:nvPr/>
        </p:nvSpPr>
        <p:spPr>
          <a:xfrm>
            <a:off x="415111" y="1372730"/>
            <a:ext cx="3022476" cy="707886"/>
          </a:xfrm>
          <a:prstGeom prst="rect">
            <a:avLst/>
          </a:prstGeom>
          <a:noFill/>
        </p:spPr>
        <p:txBody>
          <a:bodyPr wrap="square" rtlCol="0">
            <a:spAutoFit/>
          </a:bodyPr>
          <a:lstStyle/>
          <a:p>
            <a:pPr algn="ctr"/>
            <a:r>
              <a:rPr lang="fr-CA" sz="2000" dirty="0">
                <a:solidFill>
                  <a:schemeClr val="bg1"/>
                </a:solidFill>
              </a:rPr>
              <a:t>Ajouter un client et un client rattaché</a:t>
            </a:r>
          </a:p>
        </p:txBody>
      </p:sp>
      <p:sp>
        <p:nvSpPr>
          <p:cNvPr id="50" name="Rectangle: Rounded Corners 49">
            <a:extLst>
              <a:ext uri="{FF2B5EF4-FFF2-40B4-BE49-F238E27FC236}">
                <a16:creationId xmlns:a16="http://schemas.microsoft.com/office/drawing/2014/main" id="{C0BFFD6E-33B3-4420-828B-F94C46362268}"/>
              </a:ext>
            </a:extLst>
          </p:cNvPr>
          <p:cNvSpPr/>
          <p:nvPr/>
        </p:nvSpPr>
        <p:spPr>
          <a:xfrm>
            <a:off x="1809179" y="5385841"/>
            <a:ext cx="3586685" cy="107289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32735F72-F91A-478C-8E87-0C31E028D592}"/>
              </a:ext>
            </a:extLst>
          </p:cNvPr>
          <p:cNvSpPr/>
          <p:nvPr/>
        </p:nvSpPr>
        <p:spPr>
          <a:xfrm>
            <a:off x="6480594" y="1800537"/>
            <a:ext cx="3620543" cy="105441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000" dirty="0">
                <a:solidFill>
                  <a:schemeClr val="bg1"/>
                </a:solidFill>
                <a:latin typeface="Verdana" panose="020B0604030504040204" pitchFamily="34" charset="0"/>
              </a:rPr>
              <a:t>Marquer le devis comme étant accepté</a:t>
            </a:r>
          </a:p>
        </p:txBody>
      </p:sp>
      <p:sp>
        <p:nvSpPr>
          <p:cNvPr id="23" name="TextBox 22">
            <a:extLst>
              <a:ext uri="{FF2B5EF4-FFF2-40B4-BE49-F238E27FC236}">
                <a16:creationId xmlns:a16="http://schemas.microsoft.com/office/drawing/2014/main" id="{A142E575-940D-40E4-AAA5-721C9F0F0988}"/>
              </a:ext>
            </a:extLst>
          </p:cNvPr>
          <p:cNvSpPr txBox="1"/>
          <p:nvPr/>
        </p:nvSpPr>
        <p:spPr>
          <a:xfrm>
            <a:off x="8252608" y="5321768"/>
            <a:ext cx="2852805" cy="461665"/>
          </a:xfrm>
          <a:prstGeom prst="rect">
            <a:avLst/>
          </a:prstGeom>
          <a:noFill/>
        </p:spPr>
        <p:txBody>
          <a:bodyPr wrap="square" rtlCol="0">
            <a:spAutoFit/>
          </a:bodyPr>
          <a:lstStyle/>
          <a:p>
            <a:pPr algn="ctr"/>
            <a:r>
              <a:rPr lang="fr-CA" sz="2400" dirty="0">
                <a:solidFill>
                  <a:schemeClr val="bg1"/>
                </a:solidFill>
              </a:rPr>
              <a:t>Payer les factures</a:t>
            </a:r>
          </a:p>
        </p:txBody>
      </p:sp>
      <p:sp>
        <p:nvSpPr>
          <p:cNvPr id="24" name="Rectangle: Rounded Corners 23">
            <a:extLst>
              <a:ext uri="{FF2B5EF4-FFF2-40B4-BE49-F238E27FC236}">
                <a16:creationId xmlns:a16="http://schemas.microsoft.com/office/drawing/2014/main" id="{7B4B14B9-9763-4949-8F87-8E79D6EA8E8C}"/>
              </a:ext>
            </a:extLst>
          </p:cNvPr>
          <p:cNvSpPr/>
          <p:nvPr/>
        </p:nvSpPr>
        <p:spPr>
          <a:xfrm>
            <a:off x="1722327" y="1797617"/>
            <a:ext cx="3643882" cy="105733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AEB8E0C-68FA-4D0E-A9BB-8C3179F30AB7}"/>
              </a:ext>
            </a:extLst>
          </p:cNvPr>
          <p:cNvSpPr txBox="1"/>
          <p:nvPr/>
        </p:nvSpPr>
        <p:spPr>
          <a:xfrm>
            <a:off x="1991993" y="2105393"/>
            <a:ext cx="3107735" cy="400110"/>
          </a:xfrm>
          <a:prstGeom prst="rect">
            <a:avLst/>
          </a:prstGeom>
          <a:noFill/>
        </p:spPr>
        <p:txBody>
          <a:bodyPr wrap="square" rtlCol="0">
            <a:spAutoFit/>
          </a:bodyPr>
          <a:lstStyle/>
          <a:p>
            <a:pPr algn="ctr"/>
            <a:r>
              <a:rPr lang="fr-CA" sz="2000" dirty="0">
                <a:solidFill>
                  <a:schemeClr val="bg1"/>
                </a:solidFill>
              </a:rPr>
              <a:t>Devis</a:t>
            </a:r>
          </a:p>
        </p:txBody>
      </p:sp>
      <p:sp>
        <p:nvSpPr>
          <p:cNvPr id="26" name="Arrow: Down 25">
            <a:extLst>
              <a:ext uri="{FF2B5EF4-FFF2-40B4-BE49-F238E27FC236}">
                <a16:creationId xmlns:a16="http://schemas.microsoft.com/office/drawing/2014/main" id="{A509ED69-ADD7-40DA-BD35-A05F6E6963E8}"/>
              </a:ext>
            </a:extLst>
          </p:cNvPr>
          <p:cNvSpPr/>
          <p:nvPr/>
        </p:nvSpPr>
        <p:spPr>
          <a:xfrm>
            <a:off x="3218159" y="2929435"/>
            <a:ext cx="655531" cy="2407314"/>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TextBox 26">
            <a:extLst>
              <a:ext uri="{FF2B5EF4-FFF2-40B4-BE49-F238E27FC236}">
                <a16:creationId xmlns:a16="http://schemas.microsoft.com/office/drawing/2014/main" id="{9AE9B215-A529-4D27-9A4F-A616FF62F95F}"/>
              </a:ext>
            </a:extLst>
          </p:cNvPr>
          <p:cNvSpPr txBox="1"/>
          <p:nvPr/>
        </p:nvSpPr>
        <p:spPr>
          <a:xfrm>
            <a:off x="2117865" y="5596958"/>
            <a:ext cx="2852805" cy="707886"/>
          </a:xfrm>
          <a:prstGeom prst="rect">
            <a:avLst/>
          </a:prstGeom>
          <a:noFill/>
        </p:spPr>
        <p:txBody>
          <a:bodyPr wrap="square" rtlCol="0">
            <a:spAutoFit/>
          </a:bodyPr>
          <a:lstStyle/>
          <a:p>
            <a:pPr algn="ctr"/>
            <a:r>
              <a:rPr lang="fr-CA" sz="2000" dirty="0">
                <a:solidFill>
                  <a:schemeClr val="bg1"/>
                </a:solidFill>
              </a:rPr>
              <a:t>Envoyer un devis au client</a:t>
            </a:r>
          </a:p>
        </p:txBody>
      </p:sp>
      <p:sp>
        <p:nvSpPr>
          <p:cNvPr id="29" name="Rectangle: Rounded Corners 23">
            <a:extLst>
              <a:ext uri="{FF2B5EF4-FFF2-40B4-BE49-F238E27FC236}">
                <a16:creationId xmlns:a16="http://schemas.microsoft.com/office/drawing/2014/main" id="{7B4B14B9-9763-4949-8F87-8E79D6EA8E8C}"/>
              </a:ext>
            </a:extLst>
          </p:cNvPr>
          <p:cNvSpPr/>
          <p:nvPr/>
        </p:nvSpPr>
        <p:spPr>
          <a:xfrm>
            <a:off x="6480594" y="5381274"/>
            <a:ext cx="3643882" cy="107745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AEB8E0C-68FA-4D0E-A9BB-8C3179F30AB7}"/>
              </a:ext>
            </a:extLst>
          </p:cNvPr>
          <p:cNvSpPr txBox="1"/>
          <p:nvPr/>
        </p:nvSpPr>
        <p:spPr>
          <a:xfrm>
            <a:off x="6510250" y="5443070"/>
            <a:ext cx="3557030" cy="1015663"/>
          </a:xfrm>
          <a:prstGeom prst="rect">
            <a:avLst/>
          </a:prstGeom>
          <a:noFill/>
        </p:spPr>
        <p:txBody>
          <a:bodyPr wrap="square" rtlCol="0">
            <a:spAutoFit/>
          </a:bodyPr>
          <a:lstStyle/>
          <a:p>
            <a:pPr algn="ctr"/>
            <a:r>
              <a:rPr lang="fr-CA" sz="2000" dirty="0">
                <a:solidFill>
                  <a:schemeClr val="bg1"/>
                </a:solidFill>
              </a:rPr>
              <a:t>Copier sur une facture (factures proportionnelles)</a:t>
            </a:r>
          </a:p>
        </p:txBody>
      </p:sp>
      <p:sp>
        <p:nvSpPr>
          <p:cNvPr id="32" name="Arrow: Down 25">
            <a:extLst>
              <a:ext uri="{FF2B5EF4-FFF2-40B4-BE49-F238E27FC236}">
                <a16:creationId xmlns:a16="http://schemas.microsoft.com/office/drawing/2014/main" id="{A509ED69-ADD7-40DA-BD35-A05F6E6963E8}"/>
              </a:ext>
            </a:extLst>
          </p:cNvPr>
          <p:cNvSpPr/>
          <p:nvPr/>
        </p:nvSpPr>
        <p:spPr>
          <a:xfrm>
            <a:off x="7974769" y="2914454"/>
            <a:ext cx="655531" cy="2407314"/>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9" name="Elbow Connector 8"/>
          <p:cNvCxnSpPr>
            <a:stCxn id="50" idx="3"/>
            <a:endCxn id="19" idx="1"/>
          </p:cNvCxnSpPr>
          <p:nvPr/>
        </p:nvCxnSpPr>
        <p:spPr>
          <a:xfrm flipV="1">
            <a:off x="5395864" y="2327743"/>
            <a:ext cx="1084730" cy="3594544"/>
          </a:xfrm>
          <a:prstGeom prst="bentConnector3">
            <a:avLst/>
          </a:prstGeom>
          <a:ln w="762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1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9" grpId="0" animBg="1"/>
      <p:bldP spid="24" grpId="0" animBg="1"/>
      <p:bldP spid="26" grpId="0" animBg="1"/>
      <p:bldP spid="29"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96628" y="434332"/>
            <a:ext cx="11082528" cy="548640"/>
          </a:xfrm>
        </p:spPr>
        <p:txBody>
          <a:bodyPr>
            <a:noAutofit/>
          </a:bodyPr>
          <a:lstStyle/>
          <a:p>
            <a:pPr eaLnBrk="1" hangingPunct="1">
              <a:defRPr/>
            </a:pPr>
            <a:r>
              <a:rPr lang="fr-CA" sz="3600" dirty="0"/>
              <a:t>C’est à vous n</a:t>
            </a:r>
            <a:r>
              <a:rPr lang="fr-CA" sz="3600" baseline="30000" dirty="0"/>
              <a:t>o </a:t>
            </a:r>
            <a:r>
              <a:rPr lang="fr-CA" sz="3600" dirty="0"/>
              <a:t>3... Leçon 2 </a:t>
            </a:r>
          </a:p>
        </p:txBody>
      </p:sp>
      <p:sp>
        <p:nvSpPr>
          <p:cNvPr id="6147" name="Rectangle 3"/>
          <p:cNvSpPr>
            <a:spLocks noGrp="1" noChangeArrowheads="1"/>
          </p:cNvSpPr>
          <p:nvPr>
            <p:ph idx="1"/>
          </p:nvPr>
        </p:nvSpPr>
        <p:spPr>
          <a:xfrm>
            <a:off x="197236" y="1182669"/>
            <a:ext cx="11222326" cy="5211763"/>
          </a:xfrm>
          <a:ln>
            <a:noFill/>
          </a:ln>
        </p:spPr>
        <p:txBody>
          <a:bodyPr/>
          <a:lstStyle/>
          <a:p>
            <a:pPr marL="796925" lvl="1" indent="-514350">
              <a:spcBef>
                <a:spcPts val="1776"/>
              </a:spcBef>
              <a:buFont typeface="+mj-lt"/>
              <a:buAutoNum type="arabicPeriod"/>
              <a:defRPr/>
            </a:pPr>
            <a:r>
              <a:rPr lang="fr-CA" sz="2000" dirty="0"/>
              <a:t>Vous devez activer une fonction pour éviter la duplication des numéros de factures. Trouvez le paramètre permettant d’activer cette fonction. </a:t>
            </a:r>
          </a:p>
          <a:p>
            <a:pPr marL="796925" lvl="1" indent="-514350">
              <a:spcBef>
                <a:spcPts val="1776"/>
              </a:spcBef>
              <a:buFont typeface="+mj-lt"/>
              <a:buAutoNum type="arabicPeriod"/>
              <a:defRPr/>
            </a:pPr>
            <a:r>
              <a:rPr lang="fr-CA" sz="2000" dirty="0"/>
              <a:t>Vous voulez ouvrir une deuxième fenêtre dans QuickBooks. Ouvrez le Centre rapports dans un deuxième onglet. </a:t>
            </a:r>
          </a:p>
          <a:p>
            <a:pPr marL="796925" lvl="1" indent="-514350">
              <a:spcBef>
                <a:spcPts val="1776"/>
              </a:spcBef>
              <a:buFont typeface="+mj-lt"/>
              <a:buAutoNum type="arabicPeriod"/>
              <a:defRPr/>
            </a:pPr>
            <a:r>
              <a:rPr lang="fr-CA" sz="2000" dirty="0"/>
              <a:t>Vous demandez l’aide d’un ami qui connaît QuickBooks. Trouvez l’endroit où l’ajouter comme utilisateur de QuickBooks. </a:t>
            </a:r>
          </a:p>
          <a:p>
            <a:pPr marL="796925" lvl="1" indent="-514350">
              <a:spcBef>
                <a:spcPts val="1776"/>
              </a:spcBef>
              <a:buFont typeface="+mj-lt"/>
              <a:buAutoNum type="arabicPeriod"/>
              <a:defRPr/>
            </a:pPr>
            <a:r>
              <a:rPr lang="fr-CA" sz="2000" dirty="0"/>
              <a:t>Il vous faut une liste des factures. Trouvez la liste Factures.</a:t>
            </a:r>
          </a:p>
          <a:p>
            <a:pPr marL="796925" lvl="1" indent="-514350">
              <a:spcBef>
                <a:spcPts val="1776"/>
              </a:spcBef>
              <a:buFont typeface="+mj-lt"/>
              <a:buAutoNum type="arabicPeriod"/>
              <a:defRPr/>
            </a:pPr>
            <a:r>
              <a:rPr lang="fr-CA" sz="2000" dirty="0"/>
              <a:t>Vous cherchez la facture n</a:t>
            </a:r>
            <a:r>
              <a:rPr lang="fr-CA" sz="2000" baseline="30000" dirty="0"/>
              <a:t>o </a:t>
            </a:r>
            <a:r>
              <a:rPr lang="fr-CA" sz="2000" dirty="0"/>
              <a:t>1009. Cherchez-la au moyen de la fonction Rechercher.</a:t>
            </a:r>
          </a:p>
        </p:txBody>
      </p:sp>
    </p:spTree>
    <p:extLst>
      <p:ext uri="{BB962C8B-B14F-4D97-AF65-F5344CB8AC3E}">
        <p14:creationId xmlns:p14="http://schemas.microsoft.com/office/powerpoint/2010/main" val="6990068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566993"/>
            <a:ext cx="11082528" cy="548640"/>
          </a:xfrm>
        </p:spPr>
        <p:txBody>
          <a:bodyPr>
            <a:noAutofit/>
          </a:bodyPr>
          <a:lstStyle/>
          <a:p>
            <a:pPr eaLnBrk="1" hangingPunct="1">
              <a:defRPr/>
            </a:pPr>
            <a:r>
              <a:rPr lang="fr-CA" sz="3600" dirty="0"/>
              <a:t>C’est à vous n</a:t>
            </a:r>
            <a:r>
              <a:rPr lang="fr-CA" sz="3600" baseline="30000" dirty="0"/>
              <a:t>o </a:t>
            </a:r>
            <a:r>
              <a:rPr lang="fr-CA" sz="3600" dirty="0"/>
              <a:t>8... Leçon 7 </a:t>
            </a:r>
          </a:p>
        </p:txBody>
      </p:sp>
      <p:sp>
        <p:nvSpPr>
          <p:cNvPr id="6147" name="Rectangle 3"/>
          <p:cNvSpPr>
            <a:spLocks noGrp="1" noChangeArrowheads="1"/>
          </p:cNvSpPr>
          <p:nvPr>
            <p:ph idx="1"/>
          </p:nvPr>
        </p:nvSpPr>
        <p:spPr>
          <a:xfrm>
            <a:off x="236976" y="1275573"/>
            <a:ext cx="11725379" cy="5463430"/>
          </a:xfrm>
          <a:ln>
            <a:noFill/>
          </a:ln>
        </p:spPr>
        <p:txBody>
          <a:bodyPr/>
          <a:lstStyle/>
          <a:p>
            <a:pPr marL="796925" lvl="1" indent="-514350">
              <a:spcBef>
                <a:spcPts val="1776"/>
              </a:spcBef>
              <a:buFont typeface="+mj-lt"/>
              <a:buAutoNum type="arabicPeriod"/>
              <a:defRPr/>
            </a:pPr>
            <a:r>
              <a:rPr lang="fr-CA" sz="2000" dirty="0"/>
              <a:t>Créez un devis pour </a:t>
            </a:r>
            <a:r>
              <a:rPr lang="fr-CA" sz="2000" b="1" dirty="0"/>
              <a:t>Équerre design</a:t>
            </a:r>
            <a:r>
              <a:rPr lang="fr-CA" sz="2000" dirty="0"/>
              <a:t> :</a:t>
            </a:r>
            <a:r>
              <a:rPr lang="fr-CA" sz="2000" b="1" dirty="0"/>
              <a:t> Réception de Noël</a:t>
            </a:r>
            <a:r>
              <a:rPr lang="fr-CA" sz="2000" dirty="0"/>
              <a:t> en utilisant les renseignements suivants :</a:t>
            </a:r>
            <a:endParaRPr lang="fr-CA" sz="2000" b="1" dirty="0"/>
          </a:p>
          <a:p>
            <a:pPr marL="1014003" lvl="4" indent="-457200">
              <a:lnSpc>
                <a:spcPct val="100000"/>
              </a:lnSpc>
              <a:spcBef>
                <a:spcPts val="0"/>
              </a:spcBef>
              <a:buFont typeface="Arial" panose="020B0604020202020204" pitchFamily="34" charset="0"/>
              <a:buChar char="•"/>
              <a:defRPr/>
            </a:pPr>
            <a:r>
              <a:rPr lang="fr-CA" sz="2000" b="1" dirty="0"/>
              <a:t>Date : </a:t>
            </a:r>
            <a:r>
              <a:rPr lang="fr-CA" sz="2000" dirty="0"/>
              <a:t>Le 15 du mois dernier</a:t>
            </a:r>
          </a:p>
          <a:p>
            <a:pPr marL="1014003" lvl="4" indent="-457200">
              <a:lnSpc>
                <a:spcPct val="100000"/>
              </a:lnSpc>
              <a:spcBef>
                <a:spcPts val="0"/>
              </a:spcBef>
              <a:buFont typeface="Arial" panose="020B0604020202020204" pitchFamily="34" charset="0"/>
              <a:buChar char="•"/>
              <a:defRPr/>
            </a:pPr>
            <a:r>
              <a:rPr lang="fr-CA" sz="2000" b="1" dirty="0"/>
              <a:t>Service : </a:t>
            </a:r>
            <a:r>
              <a:rPr lang="fr-CA" sz="2000" dirty="0"/>
              <a:t>Services de traiteur</a:t>
            </a:r>
          </a:p>
          <a:p>
            <a:pPr marL="1014003" lvl="4" indent="-457200">
              <a:lnSpc>
                <a:spcPct val="100000"/>
              </a:lnSpc>
              <a:spcBef>
                <a:spcPts val="0"/>
              </a:spcBef>
              <a:buFont typeface="Arial" panose="020B0604020202020204" pitchFamily="34" charset="0"/>
              <a:buChar char="•"/>
              <a:defRPr/>
            </a:pPr>
            <a:r>
              <a:rPr lang="fr-CA" sz="2000" b="1" dirty="0"/>
              <a:t>Description : </a:t>
            </a:r>
            <a:r>
              <a:rPr lang="fr-CA" sz="2000" dirty="0"/>
              <a:t>Services de traiteur pour une réception de Noël</a:t>
            </a:r>
          </a:p>
          <a:p>
            <a:pPr marL="1014003" lvl="4" indent="-457200">
              <a:lnSpc>
                <a:spcPct val="100000"/>
              </a:lnSpc>
              <a:spcBef>
                <a:spcPts val="0"/>
              </a:spcBef>
              <a:buFont typeface="Arial" panose="020B0604020202020204" pitchFamily="34" charset="0"/>
              <a:buChar char="•"/>
              <a:defRPr/>
            </a:pPr>
            <a:r>
              <a:rPr lang="fr-CA" sz="2000" b="1" dirty="0"/>
              <a:t>Montant : </a:t>
            </a:r>
            <a:r>
              <a:rPr lang="fr-CA" sz="2000" dirty="0"/>
              <a:t>12 000 $ + TVH</a:t>
            </a:r>
          </a:p>
          <a:p>
            <a:pPr marL="282575" lvl="1">
              <a:spcBef>
                <a:spcPts val="1776"/>
              </a:spcBef>
              <a:defRPr/>
            </a:pPr>
            <a:r>
              <a:rPr lang="fr-CA" sz="2000" dirty="0"/>
              <a:t>2. Créez une </a:t>
            </a:r>
            <a:r>
              <a:rPr lang="fr-CA" sz="2000" b="1" dirty="0"/>
              <a:t>Facture</a:t>
            </a:r>
            <a:r>
              <a:rPr lang="fr-CA" sz="2000" dirty="0"/>
              <a:t>, en date du dernier jour du mois dernier, correspondant à 50 % de la valeur du devis.</a:t>
            </a:r>
          </a:p>
          <a:p>
            <a:pPr marL="282575" lvl="1">
              <a:spcBef>
                <a:spcPts val="1776"/>
              </a:spcBef>
              <a:defRPr/>
            </a:pPr>
            <a:r>
              <a:rPr lang="fr-CA" sz="2000" dirty="0"/>
              <a:t>3. Créez une Facture en date du 15</a:t>
            </a:r>
            <a:r>
              <a:rPr lang="fr-CA" sz="2000" baseline="30000" dirty="0"/>
              <a:t>e </a:t>
            </a:r>
            <a:r>
              <a:rPr lang="fr-CA" sz="2000" dirty="0"/>
              <a:t>jour du mois pour les 50 % qui restent.</a:t>
            </a:r>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7566394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364" y="3476978"/>
            <a:ext cx="9018435" cy="1228581"/>
          </a:xfrm>
        </p:spPr>
        <p:txBody>
          <a:bodyPr/>
          <a:lstStyle/>
          <a:p>
            <a:r>
              <a:rPr lang="fr-CA" sz="4400" dirty="0"/>
              <a:t>Leçon 8 – Fournisseurs et dépenses, partie 2 </a:t>
            </a:r>
            <a:endParaRPr lang="fr-CA" sz="4400" b="0" dirty="0"/>
          </a:p>
        </p:txBody>
      </p:sp>
    </p:spTree>
    <p:extLst>
      <p:ext uri="{BB962C8B-B14F-4D97-AF65-F5344CB8AC3E}">
        <p14:creationId xmlns:p14="http://schemas.microsoft.com/office/powerpoint/2010/main" val="3806194972"/>
      </p:ext>
    </p:extLst>
  </p:cSld>
  <p:clrMapOvr>
    <a:masterClrMapping/>
  </p:clrMapOvr>
  <p:transition spd="slow">
    <p:wipe dir="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95378"/>
            <a:ext cx="11082528" cy="548640"/>
          </a:xfrm>
        </p:spPr>
        <p:txBody>
          <a:bodyPr>
            <a:noAutofit/>
          </a:bodyPr>
          <a:lstStyle/>
          <a:p>
            <a:pPr eaLnBrk="1" hangingPunct="1">
              <a:defRPr/>
            </a:pPr>
            <a:r>
              <a:rPr lang="fr-CA" sz="3600" dirty="0"/>
              <a:t>Leçon 8 – Objectifs d’apprentissage</a:t>
            </a:r>
          </a:p>
        </p:txBody>
      </p:sp>
      <p:sp>
        <p:nvSpPr>
          <p:cNvPr id="6147" name="Rectangle 3"/>
          <p:cNvSpPr>
            <a:spLocks noGrp="1" noChangeArrowheads="1"/>
          </p:cNvSpPr>
          <p:nvPr>
            <p:ph idx="1"/>
          </p:nvPr>
        </p:nvSpPr>
        <p:spPr>
          <a:xfrm>
            <a:off x="502035" y="1170142"/>
            <a:ext cx="10513295" cy="5211763"/>
          </a:xfrm>
          <a:ln>
            <a:noFill/>
          </a:ln>
        </p:spPr>
        <p:txBody>
          <a:bodyPr/>
          <a:lstStyle/>
          <a:p>
            <a:pPr marL="282575" lvl="1">
              <a:spcBef>
                <a:spcPts val="1776"/>
              </a:spcBef>
              <a:defRPr/>
            </a:pPr>
            <a:r>
              <a:rPr lang="fr-CA" sz="2000" dirty="0"/>
              <a:t>Dans la présente leçon, vous allez découvrir les aspects suivants :</a:t>
            </a:r>
          </a:p>
          <a:p>
            <a:pPr marL="1014003" lvl="4" indent="-457200">
              <a:spcBef>
                <a:spcPts val="1776"/>
              </a:spcBef>
              <a:buFont typeface="Arial" panose="020B0604020202020204" pitchFamily="34" charset="0"/>
              <a:buChar char="•"/>
              <a:defRPr/>
            </a:pPr>
            <a:r>
              <a:rPr lang="fr-CA" sz="2000" dirty="0"/>
              <a:t>Les débits et paiements liés aux cartes de crédit</a:t>
            </a:r>
          </a:p>
          <a:p>
            <a:pPr marL="1014003" lvl="4" indent="-457200">
              <a:spcBef>
                <a:spcPts val="1776"/>
              </a:spcBef>
              <a:buFont typeface="Arial" panose="020B0604020202020204" pitchFamily="34" charset="0"/>
              <a:buChar char="•"/>
              <a:defRPr/>
            </a:pPr>
            <a:r>
              <a:rPr lang="fr-CA" sz="2000" dirty="0"/>
              <a:t>Les crédits du fournisseur</a:t>
            </a:r>
          </a:p>
          <a:p>
            <a:pPr marL="1014003" lvl="4" indent="-457200">
              <a:spcBef>
                <a:spcPts val="1776"/>
              </a:spcBef>
              <a:buFont typeface="Arial" panose="020B0604020202020204" pitchFamily="34" charset="0"/>
              <a:buChar char="•"/>
              <a:defRPr/>
            </a:pPr>
            <a:r>
              <a:rPr lang="fr-CA" sz="2000" dirty="0"/>
              <a:t>Les opérations récurrentes</a:t>
            </a:r>
          </a:p>
          <a:p>
            <a:pPr marL="1014003" lvl="4" indent="-457200">
              <a:spcBef>
                <a:spcPts val="1776"/>
              </a:spcBef>
              <a:buFont typeface="Arial" panose="020B0604020202020204" pitchFamily="34" charset="0"/>
              <a:buChar char="•"/>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174844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526909"/>
            <a:ext cx="11082528" cy="548640"/>
          </a:xfrm>
        </p:spPr>
        <p:txBody>
          <a:bodyPr>
            <a:noAutofit/>
          </a:bodyPr>
          <a:lstStyle/>
          <a:p>
            <a:pPr eaLnBrk="1" hangingPunct="1">
              <a:defRPr/>
            </a:pPr>
            <a:r>
              <a:rPr lang="fr-CA" sz="3600" dirty="0"/>
              <a:t>Entrées de carte de crédit</a:t>
            </a:r>
          </a:p>
        </p:txBody>
      </p:sp>
      <p:sp>
        <p:nvSpPr>
          <p:cNvPr id="6147" name="Rectangle 3"/>
          <p:cNvSpPr>
            <a:spLocks noGrp="1" noChangeArrowheads="1"/>
          </p:cNvSpPr>
          <p:nvPr>
            <p:ph idx="1"/>
          </p:nvPr>
        </p:nvSpPr>
        <p:spPr>
          <a:xfrm>
            <a:off x="502035" y="1170142"/>
            <a:ext cx="10513295" cy="5211763"/>
          </a:xfrm>
          <a:ln>
            <a:noFill/>
          </a:ln>
        </p:spPr>
        <p:txBody>
          <a:bodyPr/>
          <a:lstStyle/>
          <a:p>
            <a:pPr marL="282575" lvl="1">
              <a:spcBef>
                <a:spcPts val="1776"/>
              </a:spcBef>
              <a:defRPr/>
            </a:pPr>
            <a:r>
              <a:rPr lang="fr-CA" sz="2000" dirty="0"/>
              <a:t>Pour saisir de l’information au sujet de la carte de crédit, vous avez deux possibilités :</a:t>
            </a:r>
          </a:p>
          <a:p>
            <a:pPr marL="796925" lvl="1" indent="-514350">
              <a:spcBef>
                <a:spcPts val="1776"/>
              </a:spcBef>
              <a:buFont typeface="+mj-lt"/>
              <a:buAutoNum type="arabicPeriod"/>
              <a:defRPr/>
            </a:pPr>
            <a:r>
              <a:rPr lang="fr-CA" sz="2000" dirty="0"/>
              <a:t>La saisir directement à partir des </a:t>
            </a:r>
            <a:r>
              <a:rPr lang="fr-CA" sz="2000" b="1" dirty="0"/>
              <a:t>Services bancaires en ligne</a:t>
            </a:r>
            <a:r>
              <a:rPr lang="fr-CA" sz="2000" dirty="0"/>
              <a:t>.</a:t>
            </a:r>
          </a:p>
          <a:p>
            <a:pPr marL="796925" lvl="1" indent="-514350">
              <a:spcBef>
                <a:spcPts val="1776"/>
              </a:spcBef>
              <a:buFont typeface="+mj-lt"/>
              <a:buAutoNum type="arabicPeriod"/>
              <a:defRPr/>
            </a:pPr>
            <a:r>
              <a:rPr lang="fr-CA" sz="2000" dirty="0"/>
              <a:t>Saisir le type d’opération </a:t>
            </a:r>
            <a:r>
              <a:rPr lang="fr-CA" sz="2000" b="1" dirty="0"/>
              <a:t>Dépense</a:t>
            </a:r>
            <a:r>
              <a:rPr lang="fr-CA" sz="2000" dirty="0"/>
              <a:t>.</a:t>
            </a:r>
          </a:p>
          <a:p>
            <a:pPr marL="282575" lvl="1">
              <a:spcBef>
                <a:spcPts val="1776"/>
              </a:spcBef>
              <a:defRPr/>
            </a:pPr>
            <a:endParaRPr lang="fr-CA" sz="3200" dirty="0"/>
          </a:p>
        </p:txBody>
      </p:sp>
    </p:spTree>
    <p:extLst>
      <p:ext uri="{BB962C8B-B14F-4D97-AF65-F5344CB8AC3E}">
        <p14:creationId xmlns:p14="http://schemas.microsoft.com/office/powerpoint/2010/main" val="18943533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de la saisie d’information au sujet de la carte de crédit</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1983365625"/>
      </p:ext>
    </p:extLst>
  </p:cSld>
  <p:clrMapOvr>
    <a:masterClrMapping/>
  </p:clrMapOvr>
  <p:transition spd="slow">
    <p:wipe dir="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431924"/>
            <a:ext cx="11082528" cy="548640"/>
          </a:xfrm>
        </p:spPr>
        <p:txBody>
          <a:bodyPr>
            <a:noAutofit/>
          </a:bodyPr>
          <a:lstStyle/>
          <a:p>
            <a:pPr eaLnBrk="1" hangingPunct="1">
              <a:defRPr/>
            </a:pPr>
            <a:r>
              <a:rPr lang="fr-CA" sz="3600" dirty="0"/>
              <a:t>C’est à vous n</a:t>
            </a:r>
            <a:r>
              <a:rPr lang="fr-CA" sz="3600" baseline="30000" dirty="0"/>
              <a:t>o </a:t>
            </a:r>
            <a:r>
              <a:rPr lang="fr-CA" sz="3600" dirty="0"/>
              <a:t>1... Leçon 8 </a:t>
            </a:r>
          </a:p>
        </p:txBody>
      </p:sp>
      <p:sp>
        <p:nvSpPr>
          <p:cNvPr id="6147" name="Rectangle 3"/>
          <p:cNvSpPr>
            <a:spLocks noGrp="1" noChangeArrowheads="1"/>
          </p:cNvSpPr>
          <p:nvPr>
            <p:ph idx="1"/>
          </p:nvPr>
        </p:nvSpPr>
        <p:spPr>
          <a:xfrm>
            <a:off x="236976" y="1275573"/>
            <a:ext cx="11725379" cy="5463430"/>
          </a:xfrm>
          <a:ln>
            <a:noFill/>
          </a:ln>
        </p:spPr>
        <p:txBody>
          <a:bodyPr/>
          <a:lstStyle/>
          <a:p>
            <a:pPr marL="796925" lvl="1" indent="-514350">
              <a:spcBef>
                <a:spcPts val="1776"/>
              </a:spcBef>
              <a:buFont typeface="+mj-lt"/>
              <a:buAutoNum type="arabicPeriod"/>
              <a:defRPr/>
            </a:pPr>
            <a:r>
              <a:rPr lang="fr-CA" sz="2000" dirty="0"/>
              <a:t>Créez un débit de carte de crédit en utilisant l’information suivante :</a:t>
            </a:r>
          </a:p>
          <a:p>
            <a:pPr marL="1014003" lvl="4" indent="-457200">
              <a:lnSpc>
                <a:spcPct val="100000"/>
              </a:lnSpc>
              <a:spcBef>
                <a:spcPts val="0"/>
              </a:spcBef>
              <a:buFont typeface="Arial" panose="020B0604020202020204" pitchFamily="34" charset="0"/>
              <a:buChar char="•"/>
              <a:defRPr/>
            </a:pPr>
            <a:r>
              <a:rPr lang="fr-CA" sz="2000" b="1" dirty="0"/>
              <a:t>Fournisseur – Salle Garcia</a:t>
            </a:r>
          </a:p>
          <a:p>
            <a:pPr marL="1014003" lvl="4" indent="-457200">
              <a:lnSpc>
                <a:spcPct val="100000"/>
              </a:lnSpc>
              <a:spcBef>
                <a:spcPts val="0"/>
              </a:spcBef>
              <a:buFont typeface="Arial" panose="020B0604020202020204" pitchFamily="34" charset="0"/>
              <a:buChar char="•"/>
              <a:defRPr/>
            </a:pPr>
            <a:r>
              <a:rPr lang="fr-CA" sz="2000" b="1" dirty="0"/>
              <a:t>Date : Le 17 du mois dernier.</a:t>
            </a:r>
            <a:endParaRPr lang="fr-CA" sz="2000" dirty="0"/>
          </a:p>
          <a:p>
            <a:pPr marL="1014003" lvl="4" indent="-457200">
              <a:lnSpc>
                <a:spcPct val="100000"/>
              </a:lnSpc>
              <a:spcBef>
                <a:spcPts val="0"/>
              </a:spcBef>
              <a:buFont typeface="Arial" panose="020B0604020202020204" pitchFamily="34" charset="0"/>
              <a:buChar char="•"/>
              <a:defRPr/>
            </a:pPr>
            <a:r>
              <a:rPr lang="fr-CA" sz="2000" b="1" dirty="0"/>
              <a:t>Description de la dépense :</a:t>
            </a:r>
            <a:r>
              <a:rPr lang="fr-CA" sz="2000" dirty="0"/>
              <a:t>Location de matériel</a:t>
            </a:r>
          </a:p>
          <a:p>
            <a:pPr marL="1014003" lvl="4" indent="-457200">
              <a:lnSpc>
                <a:spcPct val="100000"/>
              </a:lnSpc>
              <a:spcBef>
                <a:spcPts val="0"/>
              </a:spcBef>
              <a:buFont typeface="Arial" panose="020B0604020202020204" pitchFamily="34" charset="0"/>
              <a:buChar char="•"/>
              <a:defRPr/>
            </a:pPr>
            <a:r>
              <a:rPr lang="fr-CA" sz="2000" b="1" dirty="0"/>
              <a:t>Montant : </a:t>
            </a:r>
            <a:r>
              <a:rPr lang="fr-CA" sz="2000" dirty="0"/>
              <a:t>3 878 $ + TVH</a:t>
            </a:r>
          </a:p>
          <a:p>
            <a:pPr marL="796925" lvl="1" indent="-514350">
              <a:spcBef>
                <a:spcPts val="1776"/>
              </a:spcBef>
              <a:buFont typeface="+mj-lt"/>
              <a:buAutoNum type="arabicPeriod"/>
              <a:defRPr/>
            </a:pPr>
            <a:r>
              <a:rPr lang="fr-CA" sz="2000" dirty="0"/>
              <a:t>Créez un débit de carte de crédit en utilisant l’information suivante :</a:t>
            </a:r>
          </a:p>
          <a:p>
            <a:pPr marL="1014003" lvl="4" indent="-457200">
              <a:lnSpc>
                <a:spcPct val="100000"/>
              </a:lnSpc>
              <a:spcBef>
                <a:spcPts val="0"/>
              </a:spcBef>
              <a:buFont typeface="Arial" panose="020B0604020202020204" pitchFamily="34" charset="0"/>
              <a:buChar char="•"/>
              <a:defRPr/>
            </a:pPr>
            <a:r>
              <a:rPr lang="fr-CA" sz="2000" b="1" dirty="0"/>
              <a:t>Fournisseur – Michel Labrie</a:t>
            </a:r>
          </a:p>
          <a:p>
            <a:pPr marL="1014003" lvl="4" indent="-457200">
              <a:lnSpc>
                <a:spcPct val="100000"/>
              </a:lnSpc>
              <a:spcBef>
                <a:spcPts val="0"/>
              </a:spcBef>
              <a:buFont typeface="Arial" panose="020B0604020202020204" pitchFamily="34" charset="0"/>
              <a:buChar char="•"/>
              <a:defRPr/>
            </a:pPr>
            <a:r>
              <a:rPr lang="fr-CA" sz="2000" b="1" dirty="0"/>
              <a:t>Date : Le 19 du mois dernier.</a:t>
            </a:r>
            <a:endParaRPr lang="fr-CA" sz="2000" dirty="0"/>
          </a:p>
          <a:p>
            <a:pPr marL="1014003" lvl="4" indent="-457200">
              <a:lnSpc>
                <a:spcPct val="100000"/>
              </a:lnSpc>
              <a:spcBef>
                <a:spcPts val="0"/>
              </a:spcBef>
              <a:buFont typeface="Arial" panose="020B0604020202020204" pitchFamily="34" charset="0"/>
              <a:buChar char="•"/>
              <a:defRPr/>
            </a:pPr>
            <a:r>
              <a:rPr lang="fr-CA" sz="2000" b="1" dirty="0"/>
              <a:t>Description de la dépense :</a:t>
            </a:r>
            <a:r>
              <a:rPr lang="fr-CA" sz="2000" dirty="0"/>
              <a:t>Assurance</a:t>
            </a:r>
          </a:p>
          <a:p>
            <a:pPr marL="1014003" lvl="4" indent="-457200">
              <a:lnSpc>
                <a:spcPct val="100000"/>
              </a:lnSpc>
              <a:spcBef>
                <a:spcPts val="0"/>
              </a:spcBef>
              <a:buFont typeface="Arial" panose="020B0604020202020204" pitchFamily="34" charset="0"/>
              <a:buChar char="•"/>
              <a:defRPr/>
            </a:pPr>
            <a:r>
              <a:rPr lang="fr-CA" sz="2000" b="1" dirty="0"/>
              <a:t>Montant : </a:t>
            </a:r>
            <a:r>
              <a:rPr lang="fr-CA" sz="2000" dirty="0"/>
              <a:t>1 200 $ + TVH</a:t>
            </a:r>
          </a:p>
          <a:p>
            <a:pPr marL="282575" lvl="1">
              <a:spcBef>
                <a:spcPts val="1776"/>
              </a:spcBef>
              <a:defRPr/>
            </a:pPr>
            <a:endParaRPr lang="fr-CA" sz="2800" dirty="0"/>
          </a:p>
        </p:txBody>
      </p:sp>
    </p:spTree>
    <p:extLst>
      <p:ext uri="{BB962C8B-B14F-4D97-AF65-F5344CB8AC3E}">
        <p14:creationId xmlns:p14="http://schemas.microsoft.com/office/powerpoint/2010/main" val="11415090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Crédits de fournisseur</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833692366"/>
      </p:ext>
    </p:extLst>
  </p:cSld>
  <p:clrMapOvr>
    <a:masterClrMapping/>
  </p:clrMapOvr>
  <p:transition spd="slow">
    <p:wipe dir="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421414"/>
            <a:ext cx="11082528" cy="548640"/>
          </a:xfrm>
        </p:spPr>
        <p:txBody>
          <a:bodyPr>
            <a:noAutofit/>
          </a:bodyPr>
          <a:lstStyle/>
          <a:p>
            <a:pPr eaLnBrk="1" hangingPunct="1">
              <a:defRPr/>
            </a:pPr>
            <a:r>
              <a:rPr lang="fr-CA" sz="3600" dirty="0"/>
              <a:t>C’est à vous n</a:t>
            </a:r>
            <a:r>
              <a:rPr lang="fr-CA" sz="3600" baseline="30000" dirty="0"/>
              <a:t>o </a:t>
            </a:r>
            <a:r>
              <a:rPr lang="fr-CA" sz="3600" dirty="0"/>
              <a:t>2... Leçon 8 </a:t>
            </a:r>
          </a:p>
        </p:txBody>
      </p:sp>
      <p:sp>
        <p:nvSpPr>
          <p:cNvPr id="6147" name="Rectangle 3"/>
          <p:cNvSpPr>
            <a:spLocks noGrp="1" noChangeArrowheads="1"/>
          </p:cNvSpPr>
          <p:nvPr>
            <p:ph idx="1"/>
          </p:nvPr>
        </p:nvSpPr>
        <p:spPr>
          <a:xfrm>
            <a:off x="236976" y="1275573"/>
            <a:ext cx="11725379" cy="5463430"/>
          </a:xfrm>
          <a:ln>
            <a:noFill/>
          </a:ln>
        </p:spPr>
        <p:txBody>
          <a:bodyPr/>
          <a:lstStyle/>
          <a:p>
            <a:pPr marL="796925" lvl="1" indent="-514350">
              <a:spcBef>
                <a:spcPts val="1776"/>
              </a:spcBef>
              <a:buFont typeface="+mj-lt"/>
              <a:buAutoNum type="arabicPeriod"/>
              <a:defRPr/>
            </a:pPr>
            <a:r>
              <a:rPr lang="fr-CA" sz="2000" dirty="0"/>
              <a:t>Créez un crédit de fournisseur en utilisant l’information suivante :</a:t>
            </a:r>
          </a:p>
          <a:p>
            <a:pPr marL="1014003" lvl="4" indent="-457200">
              <a:lnSpc>
                <a:spcPct val="100000"/>
              </a:lnSpc>
              <a:spcBef>
                <a:spcPts val="0"/>
              </a:spcBef>
              <a:buFont typeface="Arial" panose="020B0604020202020204" pitchFamily="34" charset="0"/>
              <a:buChar char="•"/>
              <a:defRPr/>
            </a:pPr>
            <a:r>
              <a:rPr lang="fr-CA" sz="2000" b="1" dirty="0"/>
              <a:t>Fournisseur – Kristina Gibson (Imprimerie Gibson)</a:t>
            </a:r>
          </a:p>
          <a:p>
            <a:pPr marL="1014003" lvl="4" indent="-457200">
              <a:lnSpc>
                <a:spcPct val="100000"/>
              </a:lnSpc>
              <a:spcBef>
                <a:spcPts val="0"/>
              </a:spcBef>
              <a:buFont typeface="Arial" panose="020B0604020202020204" pitchFamily="34" charset="0"/>
              <a:buChar char="•"/>
              <a:defRPr/>
            </a:pPr>
            <a:r>
              <a:rPr lang="fr-CA" sz="2000" b="1" dirty="0"/>
              <a:t>Date : Le 15 du mois dernier.</a:t>
            </a:r>
            <a:endParaRPr lang="fr-CA" sz="2000" dirty="0"/>
          </a:p>
          <a:p>
            <a:pPr marL="1014003" lvl="4" indent="-457200">
              <a:lnSpc>
                <a:spcPct val="100000"/>
              </a:lnSpc>
              <a:spcBef>
                <a:spcPts val="0"/>
              </a:spcBef>
              <a:buFont typeface="Arial" panose="020B0604020202020204" pitchFamily="34" charset="0"/>
              <a:buChar char="•"/>
              <a:defRPr/>
            </a:pPr>
            <a:r>
              <a:rPr lang="fr-CA" sz="2000" b="1" dirty="0"/>
              <a:t>Description de la dépense :</a:t>
            </a:r>
            <a:r>
              <a:rPr lang="fr-CA" sz="2000" dirty="0"/>
              <a:t>Impression et reproduction</a:t>
            </a:r>
          </a:p>
          <a:p>
            <a:pPr marL="1014003" lvl="4" indent="-457200">
              <a:lnSpc>
                <a:spcPct val="100000"/>
              </a:lnSpc>
              <a:spcBef>
                <a:spcPts val="0"/>
              </a:spcBef>
              <a:buFont typeface="Arial" panose="020B0604020202020204" pitchFamily="34" charset="0"/>
              <a:buChar char="•"/>
              <a:defRPr/>
            </a:pPr>
            <a:r>
              <a:rPr lang="fr-CA" sz="2000" b="1" dirty="0"/>
              <a:t>Montant : </a:t>
            </a:r>
            <a:r>
              <a:rPr lang="fr-CA" sz="2000" dirty="0"/>
              <a:t>200 $ + TVH</a:t>
            </a:r>
          </a:p>
          <a:p>
            <a:pPr marL="796925" lvl="1" indent="-514350">
              <a:spcBef>
                <a:spcPts val="1776"/>
              </a:spcBef>
              <a:buFont typeface="+mj-lt"/>
              <a:buAutoNum type="arabicPeriod"/>
              <a:defRPr/>
            </a:pPr>
            <a:r>
              <a:rPr lang="fr-CA" sz="2000" dirty="0"/>
              <a:t>Appliquez le crédit de fournisseur à la facture de Kristina Gibson.</a:t>
            </a:r>
          </a:p>
          <a:p>
            <a:pPr marL="282575" lvl="1">
              <a:spcBef>
                <a:spcPts val="1776"/>
              </a:spcBef>
              <a:defRPr/>
            </a:pPr>
            <a:endParaRPr lang="fr-CA" sz="2800" dirty="0"/>
          </a:p>
        </p:txBody>
      </p:sp>
    </p:spTree>
    <p:extLst>
      <p:ext uri="{BB962C8B-B14F-4D97-AF65-F5344CB8AC3E}">
        <p14:creationId xmlns:p14="http://schemas.microsoft.com/office/powerpoint/2010/main" val="1638102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Opérations récurrentes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1859254629"/>
      </p:ext>
    </p:extLst>
  </p:cSld>
  <p:clrMapOvr>
    <a:masterClrMapping/>
  </p:clrMapOvr>
  <p:transition spd="slow">
    <p:wipe dir="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566993"/>
            <a:ext cx="11082528" cy="548640"/>
          </a:xfrm>
        </p:spPr>
        <p:txBody>
          <a:bodyPr>
            <a:noAutofit/>
          </a:bodyPr>
          <a:lstStyle/>
          <a:p>
            <a:pPr eaLnBrk="1" hangingPunct="1">
              <a:defRPr/>
            </a:pPr>
            <a:r>
              <a:rPr lang="fr-CA" sz="3600" dirty="0"/>
              <a:t>Opérations récurrentes</a:t>
            </a:r>
          </a:p>
        </p:txBody>
      </p:sp>
      <p:sp>
        <p:nvSpPr>
          <p:cNvPr id="6147" name="Rectangle 3"/>
          <p:cNvSpPr>
            <a:spLocks noGrp="1" noChangeArrowheads="1"/>
          </p:cNvSpPr>
          <p:nvPr>
            <p:ph idx="1"/>
          </p:nvPr>
        </p:nvSpPr>
        <p:spPr>
          <a:xfrm>
            <a:off x="346355" y="1333428"/>
            <a:ext cx="11238208" cy="5211763"/>
          </a:xfrm>
          <a:ln>
            <a:noFill/>
          </a:ln>
        </p:spPr>
        <p:txBody>
          <a:bodyPr/>
          <a:lstStyle/>
          <a:p>
            <a:pPr marL="282575" lvl="1">
              <a:spcBef>
                <a:spcPts val="1776"/>
              </a:spcBef>
              <a:defRPr/>
            </a:pPr>
            <a:r>
              <a:rPr lang="fr-CA" sz="2000" dirty="0"/>
              <a:t>Dans QuickBooks, les opérations récurrentes peuvent vous aider à exercer diverses fonctions :</a:t>
            </a:r>
          </a:p>
          <a:p>
            <a:pPr marL="796925" lvl="1" indent="-514350">
              <a:spcBef>
                <a:spcPts val="1776"/>
              </a:spcBef>
              <a:buFont typeface="+mj-lt"/>
              <a:buAutoNum type="arabicPeriod"/>
              <a:defRPr/>
            </a:pPr>
            <a:r>
              <a:rPr lang="fr-CA" sz="2000" b="1" dirty="0"/>
              <a:t>Programmer</a:t>
            </a:r>
            <a:r>
              <a:rPr lang="fr-CA" sz="2000" dirty="0"/>
              <a:t> des opérations récurrentes automatiques, par exemple des débits bancaires automatiques en vue du paiement d’un prêt, du loyer, de frais bancaires.</a:t>
            </a:r>
            <a:endParaRPr lang="fr-CA" sz="2000" b="1" dirty="0"/>
          </a:p>
          <a:p>
            <a:pPr marL="796925" lvl="1" indent="-514350">
              <a:spcBef>
                <a:spcPts val="1776"/>
              </a:spcBef>
              <a:buFont typeface="+mj-lt"/>
              <a:buAutoNum type="arabicPeriod"/>
              <a:defRPr/>
            </a:pPr>
            <a:r>
              <a:rPr lang="fr-CA" sz="2000" dirty="0"/>
              <a:t>Configurer un </a:t>
            </a:r>
            <a:r>
              <a:rPr lang="fr-CA" sz="2000" b="1" dirty="0"/>
              <a:t>Rappel</a:t>
            </a:r>
            <a:r>
              <a:rPr lang="fr-CA" sz="2000" dirty="0"/>
              <a:t> à l’égard d’opérations précises, comme le paiement d’un prêt ou des écritures de journal mensuelles.</a:t>
            </a:r>
          </a:p>
          <a:p>
            <a:pPr marL="796925" lvl="1" indent="-514350">
              <a:spcBef>
                <a:spcPts val="1776"/>
              </a:spcBef>
              <a:buFont typeface="+mj-lt"/>
              <a:buAutoNum type="arabicPeriod"/>
              <a:defRPr/>
            </a:pPr>
            <a:r>
              <a:rPr lang="fr-CA" sz="2000" dirty="0"/>
              <a:t>Enregistrer des opérations en vue d’une utilisation ultérieure en tant qu’opérations non programmées. Il pourrait s’agir d’opérations délicates comme des écritures de journal ou des résumés des ventes quotidiennes.</a:t>
            </a:r>
          </a:p>
          <a:p>
            <a:pPr marL="282575" lvl="1">
              <a:spcBef>
                <a:spcPts val="1776"/>
              </a:spcBef>
              <a:defRPr/>
            </a:pPr>
            <a:endParaRPr lang="fr-CA" sz="2800" dirty="0"/>
          </a:p>
        </p:txBody>
      </p:sp>
    </p:spTree>
    <p:extLst>
      <p:ext uri="{BB962C8B-B14F-4D97-AF65-F5344CB8AC3E}">
        <p14:creationId xmlns:p14="http://schemas.microsoft.com/office/powerpoint/2010/main" val="29914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44843"/>
            <a:ext cx="11082528" cy="548640"/>
          </a:xfrm>
        </p:spPr>
        <p:txBody>
          <a:bodyPr>
            <a:noAutofit/>
          </a:bodyPr>
          <a:lstStyle/>
          <a:p>
            <a:pPr eaLnBrk="1" hangingPunct="1">
              <a:defRPr/>
            </a:pPr>
            <a:r>
              <a:rPr lang="fr-CA" sz="3600" dirty="0"/>
              <a:t>Le tableau de bord</a:t>
            </a:r>
          </a:p>
        </p:txBody>
      </p:sp>
      <p:sp>
        <p:nvSpPr>
          <p:cNvPr id="6147" name="Rectangle 3"/>
          <p:cNvSpPr>
            <a:spLocks noGrp="1" noChangeArrowheads="1"/>
          </p:cNvSpPr>
          <p:nvPr>
            <p:ph idx="1"/>
          </p:nvPr>
        </p:nvSpPr>
        <p:spPr>
          <a:xfrm>
            <a:off x="197236" y="1182669"/>
            <a:ext cx="11222326" cy="5211763"/>
          </a:xfrm>
          <a:ln>
            <a:noFill/>
          </a:ln>
        </p:spPr>
        <p:txBody>
          <a:bodyPr/>
          <a:lstStyle/>
          <a:p>
            <a:pPr marL="739775" marR="0" lvl="1" indent="-457200" defTabSz="914400" eaLnBrk="1" fontAlgn="auto" latinLnBrk="0" hangingPunct="1">
              <a:lnSpc>
                <a:spcPct val="100000"/>
              </a:lnSpc>
              <a:spcBef>
                <a:spcPts val="1776"/>
              </a:spcBef>
              <a:spcAft>
                <a:spcPts val="0"/>
              </a:spcAft>
              <a:buClrTx/>
              <a:buSzTx/>
              <a:buFont typeface="+mj-ea"/>
              <a:buNone/>
              <a:tabLst/>
              <a:defRPr/>
            </a:pPr>
            <a:r>
              <a:rPr lang="fr-CA" sz="2000" dirty="0"/>
              <a:t>Vous y trouverez l’information suivante :</a:t>
            </a:r>
          </a:p>
          <a:p>
            <a:pPr marL="796925" marR="0" lvl="1" indent="-514350" defTabSz="914400" eaLnBrk="1" fontAlgn="auto" latinLnBrk="0" hangingPunct="1">
              <a:lnSpc>
                <a:spcPct val="100000"/>
              </a:lnSpc>
              <a:spcBef>
                <a:spcPts val="1776"/>
              </a:spcBef>
              <a:spcAft>
                <a:spcPts val="0"/>
              </a:spcAft>
              <a:buClrTx/>
              <a:buSzTx/>
              <a:buFont typeface="+mj-lt"/>
              <a:buAutoNum type="arabicPeriod"/>
              <a:tabLst/>
              <a:defRPr/>
            </a:pPr>
            <a:r>
              <a:rPr lang="fr-CA" sz="2000" dirty="0"/>
              <a:t>État des résultats de base</a:t>
            </a:r>
          </a:p>
          <a:p>
            <a:pPr marL="796925" marR="0" lvl="1" indent="-514350" defTabSz="914400" eaLnBrk="1" fontAlgn="auto" latinLnBrk="0" hangingPunct="1">
              <a:lnSpc>
                <a:spcPct val="100000"/>
              </a:lnSpc>
              <a:spcBef>
                <a:spcPts val="1776"/>
              </a:spcBef>
              <a:spcAft>
                <a:spcPts val="0"/>
              </a:spcAft>
              <a:buClrTx/>
              <a:buSzTx/>
              <a:buFont typeface="+mj-lt"/>
              <a:buAutoNum type="arabicPeriod"/>
              <a:tabLst/>
              <a:defRPr/>
            </a:pPr>
            <a:r>
              <a:rPr lang="fr-CA" sz="2000" dirty="0"/>
              <a:t>Revenus et dépenses récents</a:t>
            </a:r>
          </a:p>
          <a:p>
            <a:pPr marL="796925" marR="0" lvl="1" indent="-514350" defTabSz="914400" eaLnBrk="1" fontAlgn="auto" latinLnBrk="0" hangingPunct="1">
              <a:lnSpc>
                <a:spcPct val="100000"/>
              </a:lnSpc>
              <a:spcBef>
                <a:spcPts val="1776"/>
              </a:spcBef>
              <a:spcAft>
                <a:spcPts val="0"/>
              </a:spcAft>
              <a:buClrTx/>
              <a:buSzTx/>
              <a:buFont typeface="+mj-lt"/>
              <a:buAutoNum type="arabicPeriod"/>
              <a:tabLst/>
              <a:defRPr/>
            </a:pPr>
            <a:r>
              <a:rPr lang="fr-CA" sz="2000" dirty="0"/>
              <a:t>Informations bancaires (du côté droit) </a:t>
            </a:r>
          </a:p>
          <a:p>
            <a:pPr marL="282575" defTabSz="914400">
              <a:lnSpc>
                <a:spcPct val="100000"/>
              </a:lnSpc>
              <a:spcBef>
                <a:spcPts val="1776"/>
              </a:spcBef>
              <a:defRPr/>
            </a:pPr>
            <a:r>
              <a:rPr lang="fr-CA" sz="2000" dirty="0"/>
              <a:t>Note : Sélectionnez Vie privée pour masquer des renseignements financiers du Tableau de bord</a:t>
            </a:r>
          </a:p>
        </p:txBody>
      </p:sp>
    </p:spTree>
    <p:extLst>
      <p:ext uri="{BB962C8B-B14F-4D97-AF65-F5344CB8AC3E}">
        <p14:creationId xmlns:p14="http://schemas.microsoft.com/office/powerpoint/2010/main" val="9779369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d’une opération récurrente</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3273929792"/>
      </p:ext>
    </p:extLst>
  </p:cSld>
  <p:clrMapOvr>
    <a:masterClrMapping/>
  </p:clrMapOvr>
  <p:transition spd="slow">
    <p:wipe dir="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430358"/>
            <a:ext cx="11082528" cy="548640"/>
          </a:xfrm>
        </p:spPr>
        <p:txBody>
          <a:bodyPr>
            <a:noAutofit/>
          </a:bodyPr>
          <a:lstStyle/>
          <a:p>
            <a:pPr eaLnBrk="1" hangingPunct="1">
              <a:defRPr/>
            </a:pPr>
            <a:r>
              <a:rPr lang="fr-CA" sz="3600" dirty="0"/>
              <a:t>C’est à vous n</a:t>
            </a:r>
            <a:r>
              <a:rPr lang="fr-CA" sz="3600" baseline="30000" dirty="0"/>
              <a:t>o </a:t>
            </a:r>
            <a:r>
              <a:rPr lang="fr-CA" sz="3600" dirty="0"/>
              <a:t>3... Leçon 8 </a:t>
            </a:r>
          </a:p>
        </p:txBody>
      </p:sp>
      <p:sp>
        <p:nvSpPr>
          <p:cNvPr id="6147" name="Rectangle 3"/>
          <p:cNvSpPr>
            <a:spLocks noGrp="1" noChangeArrowheads="1"/>
          </p:cNvSpPr>
          <p:nvPr>
            <p:ph idx="1"/>
          </p:nvPr>
        </p:nvSpPr>
        <p:spPr>
          <a:xfrm>
            <a:off x="236976" y="1275573"/>
            <a:ext cx="11725379" cy="5463430"/>
          </a:xfrm>
          <a:ln>
            <a:noFill/>
          </a:ln>
        </p:spPr>
        <p:txBody>
          <a:bodyPr/>
          <a:lstStyle/>
          <a:p>
            <a:pPr marL="796925" lvl="1" indent="-514350">
              <a:spcBef>
                <a:spcPts val="1776"/>
              </a:spcBef>
              <a:buFont typeface="+mj-lt"/>
              <a:buAutoNum type="arabicPeriod"/>
              <a:defRPr/>
            </a:pPr>
            <a:r>
              <a:rPr lang="fr-CA" sz="2000" dirty="0"/>
              <a:t>Créez un débit bancaire récurrent en utilisant l’information suivante :</a:t>
            </a:r>
          </a:p>
          <a:p>
            <a:pPr marL="1014003" lvl="4" indent="-457200">
              <a:lnSpc>
                <a:spcPct val="100000"/>
              </a:lnSpc>
              <a:spcBef>
                <a:spcPts val="0"/>
              </a:spcBef>
              <a:buFont typeface="Arial" panose="020B0604020202020204" pitchFamily="34" charset="0"/>
              <a:buChar char="•"/>
              <a:defRPr/>
            </a:pPr>
            <a:r>
              <a:rPr lang="fr-CA" sz="2000" b="1" dirty="0"/>
              <a:t>Compte – Chèques</a:t>
            </a:r>
          </a:p>
          <a:p>
            <a:pPr marL="1014003" lvl="4" indent="-457200">
              <a:lnSpc>
                <a:spcPct val="100000"/>
              </a:lnSpc>
              <a:spcBef>
                <a:spcPts val="0"/>
              </a:spcBef>
              <a:buFont typeface="Arial" panose="020B0604020202020204" pitchFamily="34" charset="0"/>
              <a:buChar char="•"/>
              <a:defRPr/>
            </a:pPr>
            <a:r>
              <a:rPr lang="fr-CA" sz="2000" b="1" dirty="0"/>
              <a:t>Date : Le 15 de chaque mois</a:t>
            </a:r>
            <a:endParaRPr lang="fr-CA" sz="2000" dirty="0"/>
          </a:p>
          <a:p>
            <a:pPr marL="1014003" lvl="4" indent="-457200">
              <a:lnSpc>
                <a:spcPct val="100000"/>
              </a:lnSpc>
              <a:spcBef>
                <a:spcPts val="0"/>
              </a:spcBef>
              <a:buFont typeface="Arial" panose="020B0604020202020204" pitchFamily="34" charset="0"/>
              <a:buChar char="•"/>
              <a:defRPr/>
            </a:pPr>
            <a:r>
              <a:rPr lang="fr-CA" sz="2000" b="1" dirty="0"/>
              <a:t>Description de la dépense :</a:t>
            </a:r>
            <a:r>
              <a:rPr lang="fr-CA" sz="2000" dirty="0"/>
              <a:t>Paiement de frais mensuels</a:t>
            </a:r>
          </a:p>
          <a:p>
            <a:pPr marL="1014003" lvl="4" indent="-457200">
              <a:lnSpc>
                <a:spcPct val="100000"/>
              </a:lnSpc>
              <a:spcBef>
                <a:spcPts val="0"/>
              </a:spcBef>
              <a:buFont typeface="Arial" panose="020B0604020202020204" pitchFamily="34" charset="0"/>
              <a:buChar char="•"/>
              <a:defRPr/>
            </a:pPr>
            <a:r>
              <a:rPr lang="fr-CA" sz="2000" b="1" dirty="0"/>
              <a:t>Montant : </a:t>
            </a:r>
            <a:r>
              <a:rPr lang="fr-CA" sz="2000" dirty="0"/>
              <a:t>15 $ (sans taxes)</a:t>
            </a:r>
          </a:p>
          <a:p>
            <a:pPr marL="796925" lvl="1" indent="-514350">
              <a:spcBef>
                <a:spcPts val="1776"/>
              </a:spcBef>
              <a:buFont typeface="+mj-lt"/>
              <a:buAutoNum type="arabicPeriod"/>
              <a:defRPr/>
            </a:pPr>
            <a:r>
              <a:rPr lang="fr-CA" sz="2000" dirty="0"/>
              <a:t>Créez une facture récurrente en utilisant l’information suivante :</a:t>
            </a:r>
          </a:p>
          <a:p>
            <a:pPr marL="1014003" lvl="4" indent="-457200">
              <a:lnSpc>
                <a:spcPct val="100000"/>
              </a:lnSpc>
              <a:spcBef>
                <a:spcPts val="0"/>
              </a:spcBef>
              <a:buFont typeface="Arial" panose="020B0604020202020204" pitchFamily="34" charset="0"/>
              <a:buChar char="•"/>
              <a:defRPr/>
            </a:pPr>
            <a:r>
              <a:rPr lang="fr-CA" sz="2000" b="1" dirty="0"/>
              <a:t>Cliente – Alba Fay</a:t>
            </a:r>
          </a:p>
          <a:p>
            <a:pPr marL="1014003" lvl="4" indent="-457200">
              <a:lnSpc>
                <a:spcPct val="100000"/>
              </a:lnSpc>
              <a:spcBef>
                <a:spcPts val="0"/>
              </a:spcBef>
              <a:buFont typeface="Arial" panose="020B0604020202020204" pitchFamily="34" charset="0"/>
              <a:buChar char="•"/>
              <a:defRPr/>
            </a:pPr>
            <a:r>
              <a:rPr lang="fr-CA" sz="2000" b="1" dirty="0"/>
              <a:t>Date : Le dernier jour du mois</a:t>
            </a:r>
            <a:endParaRPr lang="fr-CA" sz="2000" dirty="0"/>
          </a:p>
          <a:p>
            <a:pPr marL="1014003" lvl="4" indent="-457200">
              <a:lnSpc>
                <a:spcPct val="100000"/>
              </a:lnSpc>
              <a:spcBef>
                <a:spcPts val="0"/>
              </a:spcBef>
              <a:buFont typeface="Arial" panose="020B0604020202020204" pitchFamily="34" charset="0"/>
              <a:buChar char="•"/>
              <a:defRPr/>
            </a:pPr>
            <a:r>
              <a:rPr lang="fr-CA" sz="2000" b="1" dirty="0"/>
              <a:t>Produit/service et description de la vente : </a:t>
            </a:r>
            <a:r>
              <a:rPr lang="fr-CA" sz="2000" dirty="0"/>
              <a:t>Services de traiteur : dîner hebdomadaire</a:t>
            </a:r>
          </a:p>
          <a:p>
            <a:pPr marL="1014003" lvl="4" indent="-457200">
              <a:lnSpc>
                <a:spcPct val="100000"/>
              </a:lnSpc>
              <a:spcBef>
                <a:spcPts val="0"/>
              </a:spcBef>
              <a:buFont typeface="Arial" panose="020B0604020202020204" pitchFamily="34" charset="0"/>
              <a:buChar char="•"/>
              <a:defRPr/>
            </a:pPr>
            <a:r>
              <a:rPr lang="fr-CA" sz="2000" b="1" dirty="0"/>
              <a:t>Montant : </a:t>
            </a:r>
            <a:r>
              <a:rPr lang="fr-CA" sz="2000" dirty="0"/>
              <a:t>1 000 $ + TVH</a:t>
            </a:r>
          </a:p>
          <a:p>
            <a:pPr marL="282575" lvl="1">
              <a:spcBef>
                <a:spcPts val="1776"/>
              </a:spcBef>
              <a:defRPr/>
            </a:pPr>
            <a:endParaRPr lang="fr-CA" sz="2800" dirty="0"/>
          </a:p>
        </p:txBody>
      </p:sp>
    </p:spTree>
    <p:extLst>
      <p:ext uri="{BB962C8B-B14F-4D97-AF65-F5344CB8AC3E}">
        <p14:creationId xmlns:p14="http://schemas.microsoft.com/office/powerpoint/2010/main" val="39904666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9911" y="3779148"/>
            <a:ext cx="10910170" cy="852372"/>
          </a:xfrm>
        </p:spPr>
        <p:txBody>
          <a:bodyPr/>
          <a:lstStyle/>
          <a:p>
            <a:r>
              <a:rPr lang="fr-CA" sz="4400" dirty="0"/>
              <a:t>Leçon 9 – Paie et employés</a:t>
            </a:r>
            <a:endParaRPr lang="fr-CA" sz="4400" b="0" dirty="0"/>
          </a:p>
        </p:txBody>
      </p:sp>
    </p:spTree>
    <p:extLst>
      <p:ext uri="{BB962C8B-B14F-4D97-AF65-F5344CB8AC3E}">
        <p14:creationId xmlns:p14="http://schemas.microsoft.com/office/powerpoint/2010/main" val="624234486"/>
      </p:ext>
    </p:extLst>
  </p:cSld>
  <p:clrMapOvr>
    <a:masterClrMapping/>
  </p:clrMapOvr>
  <p:transition spd="slow">
    <p:wipe dir="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74358"/>
            <a:ext cx="11082528" cy="548640"/>
          </a:xfrm>
        </p:spPr>
        <p:txBody>
          <a:bodyPr>
            <a:noAutofit/>
          </a:bodyPr>
          <a:lstStyle/>
          <a:p>
            <a:pPr eaLnBrk="1" hangingPunct="1">
              <a:defRPr/>
            </a:pPr>
            <a:r>
              <a:rPr lang="fr-CA" sz="3600" dirty="0"/>
              <a:t>Leçon 9 – Objectifs d’apprentissage</a:t>
            </a:r>
          </a:p>
        </p:txBody>
      </p:sp>
      <p:sp>
        <p:nvSpPr>
          <p:cNvPr id="6147" name="Rectangle 3"/>
          <p:cNvSpPr>
            <a:spLocks noGrp="1" noChangeArrowheads="1"/>
          </p:cNvSpPr>
          <p:nvPr>
            <p:ph idx="1"/>
          </p:nvPr>
        </p:nvSpPr>
        <p:spPr>
          <a:xfrm>
            <a:off x="502035" y="1170142"/>
            <a:ext cx="10513295" cy="5211763"/>
          </a:xfrm>
          <a:ln>
            <a:noFill/>
          </a:ln>
        </p:spPr>
        <p:txBody>
          <a:bodyPr/>
          <a:lstStyle/>
          <a:p>
            <a:pPr marL="282575" lvl="1">
              <a:spcBef>
                <a:spcPts val="1776"/>
              </a:spcBef>
              <a:defRPr/>
            </a:pPr>
            <a:r>
              <a:rPr lang="fr-CA" sz="2000" dirty="0"/>
              <a:t>Dans la présente leçon, vous allez découvrir les aspects suivants :</a:t>
            </a:r>
          </a:p>
          <a:p>
            <a:pPr marL="739775" lvl="1" indent="-457200">
              <a:spcBef>
                <a:spcPts val="1776"/>
              </a:spcBef>
              <a:buFont typeface="Arial" charset="0"/>
              <a:buChar char="•"/>
              <a:defRPr/>
            </a:pPr>
            <a:r>
              <a:rPr lang="fr-CA" sz="2000" dirty="0"/>
              <a:t>Configurer des employés </a:t>
            </a:r>
          </a:p>
          <a:p>
            <a:pPr marL="739775" lvl="1" indent="-457200">
              <a:spcBef>
                <a:spcPts val="1776"/>
              </a:spcBef>
              <a:buFont typeface="Arial" charset="0"/>
              <a:buChar char="•"/>
              <a:defRPr/>
            </a:pPr>
            <a:r>
              <a:rPr lang="fr-CA" sz="2000" dirty="0"/>
              <a:t>Créer des chèques de paie </a:t>
            </a:r>
          </a:p>
          <a:p>
            <a:pPr marL="739775" lvl="1" indent="-457200">
              <a:spcBef>
                <a:spcPts val="1776"/>
              </a:spcBef>
              <a:buFont typeface="Arial" charset="0"/>
              <a:buChar char="•"/>
              <a:defRPr/>
            </a:pPr>
            <a:r>
              <a:rPr lang="fr-CA" sz="2000" dirty="0"/>
              <a:t>Faire le suivi de vos obligations salariales et effectuer les paiements connexes </a:t>
            </a:r>
          </a:p>
          <a:p>
            <a:pPr marL="739775" lvl="1" indent="-457200">
              <a:spcBef>
                <a:spcPts val="1776"/>
              </a:spcBef>
              <a:buFont typeface="Arial" charset="0"/>
              <a:buChar char="•"/>
              <a:defRPr/>
            </a:pPr>
            <a:r>
              <a:rPr lang="fr-CA" sz="2000" dirty="0"/>
              <a:t>Créer des feuillets T4 </a:t>
            </a:r>
          </a:p>
          <a:p>
            <a:pPr marL="739775" lvl="1" indent="-457200">
              <a:spcBef>
                <a:spcPts val="1776"/>
              </a:spcBef>
              <a:buFont typeface="Arial" charset="0"/>
              <a:buChar char="•"/>
              <a:defRPr/>
            </a:pPr>
            <a:r>
              <a:rPr lang="fr-CA" sz="2000" dirty="0"/>
              <a:t>Créer des relevés d’emploi </a:t>
            </a:r>
          </a:p>
          <a:p>
            <a:pPr marL="282575" lvl="1">
              <a:spcBef>
                <a:spcPts val="1776"/>
              </a:spcBef>
              <a:defRPr/>
            </a:pPr>
            <a:endParaRPr lang="fr-CA" sz="3200" dirty="0"/>
          </a:p>
        </p:txBody>
      </p:sp>
    </p:spTree>
    <p:extLst>
      <p:ext uri="{BB962C8B-B14F-4D97-AF65-F5344CB8AC3E}">
        <p14:creationId xmlns:p14="http://schemas.microsoft.com/office/powerpoint/2010/main" val="148606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9911" y="3779148"/>
            <a:ext cx="10910170" cy="852372"/>
          </a:xfrm>
        </p:spPr>
        <p:txBody>
          <a:bodyPr/>
          <a:lstStyle/>
          <a:p>
            <a:r>
              <a:rPr lang="fr-CA" sz="4400" dirty="0"/>
              <a:t>Leçon 10 – Gestion des stocks</a:t>
            </a:r>
            <a:endParaRPr lang="fr-CA" sz="4400" b="0" dirty="0"/>
          </a:p>
        </p:txBody>
      </p:sp>
    </p:spTree>
    <p:extLst>
      <p:ext uri="{BB962C8B-B14F-4D97-AF65-F5344CB8AC3E}">
        <p14:creationId xmlns:p14="http://schemas.microsoft.com/office/powerpoint/2010/main" val="1591666294"/>
      </p:ext>
    </p:extLst>
  </p:cSld>
  <p:clrMapOvr>
    <a:masterClrMapping/>
  </p:clrMapOvr>
  <p:transition spd="slow">
    <p:wipe dir="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21805"/>
            <a:ext cx="11082528" cy="548640"/>
          </a:xfrm>
        </p:spPr>
        <p:txBody>
          <a:bodyPr>
            <a:noAutofit/>
          </a:bodyPr>
          <a:lstStyle/>
          <a:p>
            <a:pPr eaLnBrk="1" hangingPunct="1">
              <a:defRPr/>
            </a:pPr>
            <a:r>
              <a:rPr lang="fr-CA" sz="3600" dirty="0"/>
              <a:t>Leçon 10 – Objectifs d’apprentissage</a:t>
            </a:r>
          </a:p>
        </p:txBody>
      </p:sp>
      <p:sp>
        <p:nvSpPr>
          <p:cNvPr id="6147" name="Rectangle 3"/>
          <p:cNvSpPr>
            <a:spLocks noGrp="1" noChangeArrowheads="1"/>
          </p:cNvSpPr>
          <p:nvPr>
            <p:ph idx="1"/>
          </p:nvPr>
        </p:nvSpPr>
        <p:spPr>
          <a:xfrm>
            <a:off x="502035" y="1170142"/>
            <a:ext cx="11082528" cy="5211763"/>
          </a:xfrm>
          <a:ln>
            <a:noFill/>
          </a:ln>
        </p:spPr>
        <p:txBody>
          <a:bodyPr/>
          <a:lstStyle/>
          <a:p>
            <a:pPr marL="282575" lvl="1">
              <a:spcBef>
                <a:spcPts val="1776"/>
              </a:spcBef>
              <a:defRPr/>
            </a:pPr>
            <a:r>
              <a:rPr lang="fr-CA" sz="2000" dirty="0"/>
              <a:t>Dans la présente leçon, vous allez découvrir les aspects suivants :</a:t>
            </a:r>
          </a:p>
          <a:p>
            <a:pPr marL="1014003" lvl="4" indent="-457200">
              <a:spcBef>
                <a:spcPts val="1776"/>
              </a:spcBef>
              <a:buFont typeface="Arial" panose="020B0604020202020204" pitchFamily="34" charset="0"/>
              <a:buChar char="•"/>
              <a:defRPr/>
            </a:pPr>
            <a:r>
              <a:rPr lang="fr-CA" sz="2000" dirty="0"/>
              <a:t>Activer et configurer les stocks </a:t>
            </a:r>
          </a:p>
          <a:p>
            <a:pPr marL="1014003" lvl="4" indent="-457200">
              <a:spcBef>
                <a:spcPts val="1776"/>
              </a:spcBef>
              <a:buFont typeface="Arial" panose="020B0604020202020204" pitchFamily="34" charset="0"/>
              <a:buChar char="•"/>
              <a:defRPr/>
            </a:pPr>
            <a:r>
              <a:rPr lang="fr-CA" sz="2000" dirty="0"/>
              <a:t>Commander et recevoir des stocks au moyen de bons de commande </a:t>
            </a:r>
          </a:p>
          <a:p>
            <a:pPr marL="1014003" lvl="4" indent="-457200">
              <a:spcBef>
                <a:spcPts val="1776"/>
              </a:spcBef>
              <a:buFont typeface="Arial" panose="020B0604020202020204" pitchFamily="34" charset="0"/>
              <a:buChar char="•"/>
              <a:defRPr/>
            </a:pPr>
            <a:r>
              <a:rPr lang="fr-CA" sz="2000" dirty="0"/>
              <a:t>Vendre les articles en stock </a:t>
            </a:r>
          </a:p>
          <a:p>
            <a:pPr marL="1014003" lvl="4" indent="-457200">
              <a:spcBef>
                <a:spcPts val="1776"/>
              </a:spcBef>
              <a:buFont typeface="Arial" panose="020B0604020202020204" pitchFamily="34" charset="0"/>
              <a:buChar char="•"/>
              <a:defRPr/>
            </a:pPr>
            <a:r>
              <a:rPr lang="fr-CA" sz="2000" dirty="0"/>
              <a:t>Rajuster les quantités en stock </a:t>
            </a:r>
          </a:p>
          <a:p>
            <a:pPr marL="1014003" lvl="4" indent="-457200">
              <a:spcBef>
                <a:spcPts val="1776"/>
              </a:spcBef>
              <a:buFont typeface="Arial" panose="020B0604020202020204" pitchFamily="34" charset="0"/>
              <a:buChar char="•"/>
              <a:defRPr/>
            </a:pPr>
            <a:r>
              <a:rPr lang="fr-CA" sz="2000" dirty="0"/>
              <a:t>Créer des rapports sur l’état des stocks </a:t>
            </a:r>
          </a:p>
          <a:p>
            <a:pPr marL="282575" lvl="1">
              <a:spcBef>
                <a:spcPts val="1776"/>
              </a:spcBef>
              <a:defRPr/>
            </a:pPr>
            <a:endParaRPr lang="fr-CA" sz="3200" dirty="0"/>
          </a:p>
        </p:txBody>
      </p:sp>
    </p:spTree>
    <p:extLst>
      <p:ext uri="{BB962C8B-B14F-4D97-AF65-F5344CB8AC3E}">
        <p14:creationId xmlns:p14="http://schemas.microsoft.com/office/powerpoint/2010/main" val="274484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21490" y="519902"/>
            <a:ext cx="11082528" cy="548640"/>
          </a:xfrm>
        </p:spPr>
        <p:txBody>
          <a:bodyPr>
            <a:noAutofit/>
          </a:bodyPr>
          <a:lstStyle/>
          <a:p>
            <a:pPr eaLnBrk="1" hangingPunct="1">
              <a:defRPr/>
            </a:pPr>
            <a:r>
              <a:rPr lang="fr-CA" sz="3600" dirty="0"/>
              <a:t>Avantages de la gestion des stocks</a:t>
            </a:r>
          </a:p>
        </p:txBody>
      </p:sp>
      <p:sp>
        <p:nvSpPr>
          <p:cNvPr id="6147" name="Rectangle 3"/>
          <p:cNvSpPr>
            <a:spLocks noGrp="1" noChangeArrowheads="1"/>
          </p:cNvSpPr>
          <p:nvPr>
            <p:ph idx="1"/>
          </p:nvPr>
        </p:nvSpPr>
        <p:spPr>
          <a:xfrm>
            <a:off x="343991" y="1194662"/>
            <a:ext cx="11082528" cy="5211763"/>
          </a:xfrm>
          <a:ln>
            <a:noFill/>
          </a:ln>
        </p:spPr>
        <p:txBody>
          <a:bodyPr/>
          <a:lstStyle/>
          <a:p>
            <a:pPr marL="739775" lvl="1" indent="-457200">
              <a:spcBef>
                <a:spcPts val="1776"/>
              </a:spcBef>
              <a:buFont typeface="Arial" charset="0"/>
              <a:buChar char="•"/>
              <a:defRPr/>
            </a:pPr>
            <a:r>
              <a:rPr lang="fr-CA" sz="2000" dirty="0"/>
              <a:t>Lorsque vous utilisez des bons de commande pour l’achat d’articles, QuickBooks met à jour vos stocks pour que vous sachiez quels articles ont été commandés ainsi que la date de réception prévue </a:t>
            </a:r>
          </a:p>
          <a:p>
            <a:pPr marL="739775" lvl="1" indent="-457200">
              <a:spcBef>
                <a:spcPts val="1776"/>
              </a:spcBef>
              <a:buFont typeface="Arial" charset="0"/>
              <a:buChar char="•"/>
              <a:defRPr/>
            </a:pPr>
            <a:r>
              <a:rPr lang="fr-CA" sz="2000" dirty="0"/>
              <a:t>Vous pouvez facilement assurer le suivi du coût de revient des articles que vous avez vendus (le coût des marchandises vendues) </a:t>
            </a:r>
          </a:p>
          <a:p>
            <a:pPr marL="739775" lvl="1" indent="-457200">
              <a:spcBef>
                <a:spcPts val="1776"/>
              </a:spcBef>
              <a:buFont typeface="Arial" charset="0"/>
              <a:buChar char="•"/>
              <a:defRPr/>
            </a:pPr>
            <a:r>
              <a:rPr lang="fr-CA" sz="2000" dirty="0"/>
              <a:t>Vous pouvez facilement assurer le suivi des revenus provenant de la vente d’articles en stock </a:t>
            </a:r>
          </a:p>
          <a:p>
            <a:pPr marL="739775" lvl="1" indent="-457200">
              <a:spcBef>
                <a:spcPts val="1776"/>
              </a:spcBef>
              <a:buFont typeface="Arial" charset="0"/>
              <a:buChar char="•"/>
              <a:defRPr/>
            </a:pPr>
            <a:r>
              <a:rPr lang="fr-CA" sz="2000" dirty="0"/>
              <a:t>Vous êtes toujours au courant des quantités en stock actuelles </a:t>
            </a:r>
          </a:p>
          <a:p>
            <a:pPr marL="739775" lvl="1" indent="-457200">
              <a:spcBef>
                <a:spcPts val="1776"/>
              </a:spcBef>
              <a:buFont typeface="Arial" charset="0"/>
              <a:buChar char="•"/>
              <a:defRPr/>
            </a:pPr>
            <a:r>
              <a:rPr lang="fr-CA" sz="2000" dirty="0"/>
              <a:t>Vous êtes toujours au courant de la valeur actuelle de votre stock</a:t>
            </a:r>
          </a:p>
        </p:txBody>
      </p:sp>
    </p:spTree>
    <p:extLst>
      <p:ext uri="{BB962C8B-B14F-4D97-AF65-F5344CB8AC3E}">
        <p14:creationId xmlns:p14="http://schemas.microsoft.com/office/powerpoint/2010/main" val="167899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40945" y="292673"/>
            <a:ext cx="11430338" cy="548640"/>
          </a:xfrm>
        </p:spPr>
        <p:txBody>
          <a:bodyPr>
            <a:noAutofit/>
          </a:bodyPr>
          <a:lstStyle/>
          <a:p>
            <a:pPr eaLnBrk="1" hangingPunct="1">
              <a:defRPr/>
            </a:pPr>
            <a:r>
              <a:rPr lang="fr-CA" sz="3600" b="0" dirty="0"/>
              <a:t>Comment QuickBooks traite les opérations liées aux stocks</a:t>
            </a:r>
          </a:p>
        </p:txBody>
      </p:sp>
      <p:sp>
        <p:nvSpPr>
          <p:cNvPr id="6147" name="Rectangle 3"/>
          <p:cNvSpPr>
            <a:spLocks noGrp="1" noChangeArrowheads="1"/>
          </p:cNvSpPr>
          <p:nvPr>
            <p:ph idx="1"/>
          </p:nvPr>
        </p:nvSpPr>
        <p:spPr>
          <a:xfrm>
            <a:off x="306448" y="1746265"/>
            <a:ext cx="11082528" cy="3298702"/>
          </a:xfrm>
          <a:ln>
            <a:noFill/>
          </a:ln>
        </p:spPr>
        <p:txBody>
          <a:bodyPr/>
          <a:lstStyle/>
          <a:p>
            <a:pPr marL="739775" lvl="1" indent="-457200">
              <a:spcBef>
                <a:spcPts val="1776"/>
              </a:spcBef>
              <a:buFont typeface="Arial" charset="0"/>
              <a:buChar char="•"/>
              <a:defRPr/>
            </a:pPr>
            <a:r>
              <a:rPr lang="fr-CA" sz="2000" dirty="0"/>
              <a:t>QuickBooks en ligne utilise la </a:t>
            </a:r>
            <a:r>
              <a:rPr lang="fr-CA" sz="2000" b="1" dirty="0"/>
              <a:t>méthode du premier entré, premier sorti (PEPS)</a:t>
            </a:r>
            <a:r>
              <a:rPr lang="fr-CA" sz="2000" dirty="0"/>
              <a:t>.</a:t>
            </a:r>
          </a:p>
          <a:p>
            <a:pPr marL="739775" lvl="1" indent="-457200">
              <a:spcBef>
                <a:spcPts val="1776"/>
              </a:spcBef>
              <a:buFont typeface="Arial" charset="0"/>
              <a:buChar char="•"/>
              <a:defRPr/>
            </a:pPr>
            <a:r>
              <a:rPr lang="fr-CA" sz="2000" dirty="0"/>
              <a:t>Il tiendra toujours compte du fait que les premières unités achetées (premier entré) seront les premières unités vendues (premier sorti) et rajustera vos actifs et le coût des marchandises vendues (CMV) en conséquence chaque fois que vous saisissez des ventes d’articles en stock.</a:t>
            </a:r>
          </a:p>
        </p:txBody>
      </p:sp>
    </p:spTree>
    <p:extLst>
      <p:ext uri="{BB962C8B-B14F-4D97-AF65-F5344CB8AC3E}">
        <p14:creationId xmlns:p14="http://schemas.microsoft.com/office/powerpoint/2010/main" val="188531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418283"/>
            <a:ext cx="11082528" cy="548640"/>
          </a:xfrm>
        </p:spPr>
        <p:txBody>
          <a:bodyPr>
            <a:noAutofit/>
          </a:bodyPr>
          <a:lstStyle/>
          <a:p>
            <a:pPr eaLnBrk="1" hangingPunct="1">
              <a:defRPr/>
            </a:pPr>
            <a:r>
              <a:rPr lang="fr-CA" sz="3600" dirty="0"/>
              <a:t>C’est à vous n</a:t>
            </a:r>
            <a:r>
              <a:rPr lang="fr-CA" sz="3600" baseline="30000" dirty="0"/>
              <a:t>o </a:t>
            </a:r>
            <a:r>
              <a:rPr lang="fr-CA" sz="3600" dirty="0"/>
              <a:t>1... Leçon 10 </a:t>
            </a:r>
          </a:p>
        </p:txBody>
      </p:sp>
      <p:sp>
        <p:nvSpPr>
          <p:cNvPr id="6147" name="Rectangle 3"/>
          <p:cNvSpPr>
            <a:spLocks noGrp="1" noChangeArrowheads="1"/>
          </p:cNvSpPr>
          <p:nvPr>
            <p:ph idx="1"/>
          </p:nvPr>
        </p:nvSpPr>
        <p:spPr>
          <a:xfrm>
            <a:off x="236976" y="1275573"/>
            <a:ext cx="11725379" cy="5463430"/>
          </a:xfrm>
          <a:ln>
            <a:noFill/>
          </a:ln>
        </p:spPr>
        <p:txBody>
          <a:bodyPr/>
          <a:lstStyle/>
          <a:p>
            <a:pPr marL="796925" lvl="1" indent="-514350">
              <a:spcBef>
                <a:spcPts val="1776"/>
              </a:spcBef>
              <a:buFont typeface="+mj-lt"/>
              <a:buAutoNum type="arabicPeriod"/>
              <a:defRPr/>
            </a:pPr>
            <a:r>
              <a:rPr lang="fr-CA" sz="2000" dirty="0"/>
              <a:t>Votre entreprise commence à vendre ses produits. Activez la fonction dans QuickBooks.</a:t>
            </a:r>
          </a:p>
          <a:p>
            <a:pPr marL="796925" lvl="1" indent="-514350">
              <a:spcBef>
                <a:spcPts val="1776"/>
              </a:spcBef>
              <a:buFont typeface="+mj-lt"/>
              <a:buAutoNum type="arabicPeriod"/>
              <a:defRPr/>
            </a:pPr>
            <a:r>
              <a:rPr lang="fr-CA" sz="2000" dirty="0"/>
              <a:t>Appliquez le crédit de fournisseur à la facture de Kristina Gibson.</a:t>
            </a:r>
          </a:p>
          <a:p>
            <a:pPr marL="282575" lvl="1">
              <a:spcBef>
                <a:spcPts val="1776"/>
              </a:spcBef>
              <a:defRPr/>
            </a:pPr>
            <a:endParaRPr lang="fr-CA" sz="2000" dirty="0"/>
          </a:p>
        </p:txBody>
      </p:sp>
    </p:spTree>
    <p:extLst>
      <p:ext uri="{BB962C8B-B14F-4D97-AF65-F5344CB8AC3E}">
        <p14:creationId xmlns:p14="http://schemas.microsoft.com/office/powerpoint/2010/main" val="9025686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74357"/>
            <a:ext cx="11082528" cy="548640"/>
          </a:xfrm>
        </p:spPr>
        <p:txBody>
          <a:bodyPr>
            <a:noAutofit/>
          </a:bodyPr>
          <a:lstStyle/>
          <a:p>
            <a:pPr eaLnBrk="1" hangingPunct="1">
              <a:defRPr/>
            </a:pPr>
            <a:r>
              <a:rPr lang="fr-CA" sz="3600" dirty="0"/>
              <a:t>Configurer des pièces en stock</a:t>
            </a:r>
          </a:p>
        </p:txBody>
      </p:sp>
      <p:sp>
        <p:nvSpPr>
          <p:cNvPr id="6147" name="Rectangle 3"/>
          <p:cNvSpPr>
            <a:spLocks noGrp="1" noChangeArrowheads="1"/>
          </p:cNvSpPr>
          <p:nvPr>
            <p:ph idx="1"/>
          </p:nvPr>
        </p:nvSpPr>
        <p:spPr>
          <a:xfrm>
            <a:off x="502035" y="1170142"/>
            <a:ext cx="11082528" cy="5211763"/>
          </a:xfrm>
          <a:ln>
            <a:noFill/>
          </a:ln>
        </p:spPr>
        <p:txBody>
          <a:bodyPr/>
          <a:lstStyle/>
          <a:p>
            <a:pPr marL="282575" lvl="1">
              <a:spcBef>
                <a:spcPts val="1776"/>
              </a:spcBef>
              <a:defRPr/>
            </a:pPr>
            <a:r>
              <a:rPr lang="fr-CA" sz="2000" dirty="0"/>
              <a:t>Il faut saisir plusieurs renseignements importants au moment de la configuration de pièces en stock :</a:t>
            </a:r>
          </a:p>
          <a:p>
            <a:pPr marL="1014003" lvl="4" indent="-457200">
              <a:spcBef>
                <a:spcPts val="1776"/>
              </a:spcBef>
              <a:buFont typeface="Arial" panose="020B0604020202020204" pitchFamily="34" charset="0"/>
              <a:buChar char="•"/>
              <a:defRPr/>
            </a:pPr>
            <a:r>
              <a:rPr lang="fr-CA" sz="2000" b="1" dirty="0"/>
              <a:t>Nom du produit</a:t>
            </a:r>
            <a:r>
              <a:rPr lang="fr-CA" sz="2000" dirty="0"/>
              <a:t> (champ obligatoire)… </a:t>
            </a:r>
            <a:r>
              <a:rPr lang="fr-CA" sz="2000" b="1" dirty="0"/>
              <a:t>Catégorie</a:t>
            </a:r>
            <a:r>
              <a:rPr lang="fr-CA" sz="2000" dirty="0"/>
              <a:t> et </a:t>
            </a:r>
            <a:r>
              <a:rPr lang="fr-CA" sz="2000" b="1" dirty="0"/>
              <a:t>UGS</a:t>
            </a:r>
            <a:r>
              <a:rPr lang="fr-CA" sz="2000" dirty="0"/>
              <a:t> (champs facultatifs)</a:t>
            </a:r>
          </a:p>
          <a:p>
            <a:pPr marL="1014003" lvl="4" indent="-457200">
              <a:spcBef>
                <a:spcPts val="1776"/>
              </a:spcBef>
              <a:buFont typeface="Arial" panose="020B0604020202020204" pitchFamily="34" charset="0"/>
              <a:buChar char="•"/>
              <a:defRPr/>
            </a:pPr>
            <a:r>
              <a:rPr lang="fr-CA" sz="2000" b="1" dirty="0"/>
              <a:t>Quantité en stock initiale</a:t>
            </a:r>
            <a:r>
              <a:rPr lang="fr-CA" sz="2000" dirty="0"/>
              <a:t> (indiquer 0 pour commencer) et </a:t>
            </a:r>
            <a:r>
              <a:rPr lang="fr-CA" sz="2000" b="1" dirty="0"/>
              <a:t>En date du</a:t>
            </a:r>
          </a:p>
          <a:p>
            <a:pPr marL="1014003" lvl="4" indent="-457200">
              <a:spcBef>
                <a:spcPts val="1776"/>
              </a:spcBef>
              <a:buFont typeface="Arial" panose="020B0604020202020204" pitchFamily="34" charset="0"/>
              <a:buChar char="•"/>
              <a:defRPr/>
            </a:pPr>
            <a:r>
              <a:rPr lang="fr-CA" sz="2000" b="1" dirty="0"/>
              <a:t>Seuil de renouvellement</a:t>
            </a:r>
            <a:r>
              <a:rPr lang="fr-CA" sz="2000" dirty="0"/>
              <a:t> (QuickBooks vous le signale lorsque la quantité franchit un certain seuil et qu’il faut effectuer une commande)</a:t>
            </a:r>
          </a:p>
          <a:p>
            <a:pPr marL="1014003" lvl="4" indent="-457200">
              <a:spcBef>
                <a:spcPts val="1776"/>
              </a:spcBef>
              <a:buFont typeface="Arial" panose="020B0604020202020204" pitchFamily="34" charset="0"/>
              <a:buChar char="•"/>
              <a:defRPr/>
            </a:pPr>
            <a:r>
              <a:rPr lang="fr-CA" sz="2000" b="1" dirty="0"/>
              <a:t>Compte de stock</a:t>
            </a:r>
            <a:r>
              <a:rPr lang="fr-CA" sz="2000" dirty="0"/>
              <a:t> (QuickBooks choisit pour vous si vous ne faites pas une sélection)</a:t>
            </a:r>
          </a:p>
          <a:p>
            <a:pPr marL="1014003" lvl="4" indent="-457200">
              <a:spcBef>
                <a:spcPts val="1776"/>
              </a:spcBef>
              <a:buFont typeface="Arial" panose="020B0604020202020204" pitchFamily="34" charset="0"/>
              <a:buChar char="•"/>
              <a:defRPr/>
            </a:pPr>
            <a:endParaRPr lang="fr-CA" sz="3200" dirty="0"/>
          </a:p>
          <a:p>
            <a:pPr marL="1014003" lvl="4" indent="-457200">
              <a:spcBef>
                <a:spcPts val="1776"/>
              </a:spcBef>
              <a:buFont typeface="Arial" panose="020B0604020202020204" pitchFamily="34" charset="0"/>
              <a:buChar char="•"/>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108004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281058"/>
            <a:ext cx="11082528" cy="548640"/>
          </a:xfrm>
        </p:spPr>
        <p:txBody>
          <a:bodyPr>
            <a:noAutofit/>
          </a:bodyPr>
          <a:lstStyle/>
          <a:p>
            <a:pPr eaLnBrk="1" hangingPunct="1">
              <a:defRPr/>
            </a:pPr>
            <a:r>
              <a:rPr lang="fr-CA" sz="3600" dirty="0"/>
              <a:t>Trois façons de naviguer</a:t>
            </a:r>
          </a:p>
        </p:txBody>
      </p:sp>
      <p:sp>
        <p:nvSpPr>
          <p:cNvPr id="6147" name="Rectangle 3"/>
          <p:cNvSpPr>
            <a:spLocks noGrp="1" noChangeArrowheads="1"/>
          </p:cNvSpPr>
          <p:nvPr>
            <p:ph idx="1"/>
          </p:nvPr>
        </p:nvSpPr>
        <p:spPr>
          <a:xfrm>
            <a:off x="186883" y="1104018"/>
            <a:ext cx="11397680" cy="5520069"/>
          </a:xfrm>
          <a:ln>
            <a:noFill/>
          </a:ln>
        </p:spPr>
        <p:txBody>
          <a:bodyPr/>
          <a:lstStyle/>
          <a:p>
            <a:pPr marL="1025525" lvl="1" indent="-742950">
              <a:lnSpc>
                <a:spcPct val="100000"/>
              </a:lnSpc>
              <a:spcBef>
                <a:spcPts val="0"/>
              </a:spcBef>
              <a:buFont typeface="+mj-lt"/>
              <a:buAutoNum type="arabicPeriod"/>
              <a:defRPr/>
            </a:pPr>
            <a:r>
              <a:rPr lang="fr-CA" sz="2000" b="1" dirty="0"/>
              <a:t>Menu Créer (+)</a:t>
            </a:r>
          </a:p>
          <a:p>
            <a:pPr marL="1200150" lvl="3" indent="-457200">
              <a:lnSpc>
                <a:spcPct val="100000"/>
              </a:lnSpc>
              <a:spcBef>
                <a:spcPts val="0"/>
              </a:spcBef>
              <a:spcAft>
                <a:spcPts val="0"/>
              </a:spcAft>
              <a:buFont typeface="Arial" panose="020B0604020202020204" pitchFamily="34" charset="0"/>
              <a:buChar char="•"/>
              <a:defRPr/>
            </a:pPr>
            <a:r>
              <a:rPr lang="fr-CA" sz="2000" dirty="0"/>
              <a:t>Saisie d’opérations courantes</a:t>
            </a:r>
          </a:p>
          <a:p>
            <a:pPr marL="1200150" lvl="3" indent="-457200">
              <a:lnSpc>
                <a:spcPct val="100000"/>
              </a:lnSpc>
              <a:spcBef>
                <a:spcPts val="0"/>
              </a:spcBef>
              <a:spcAft>
                <a:spcPts val="0"/>
              </a:spcAft>
              <a:buFont typeface="Arial" panose="020B0604020202020204" pitchFamily="34" charset="0"/>
              <a:buChar char="•"/>
              <a:defRPr/>
            </a:pPr>
            <a:r>
              <a:rPr lang="fr-CA" sz="2000" dirty="0"/>
              <a:t>Toutes les opérations figurent dans ce menu</a:t>
            </a:r>
          </a:p>
          <a:p>
            <a:pPr marL="1200150" lvl="3" indent="-457200">
              <a:lnSpc>
                <a:spcPct val="100000"/>
              </a:lnSpc>
              <a:spcBef>
                <a:spcPts val="0"/>
              </a:spcBef>
              <a:spcAft>
                <a:spcPts val="0"/>
              </a:spcAft>
              <a:buFont typeface="Arial" panose="020B0604020202020204" pitchFamily="34" charset="0"/>
              <a:buChar char="•"/>
              <a:defRPr/>
            </a:pPr>
            <a:endParaRPr lang="fr-CA" sz="2000" dirty="0"/>
          </a:p>
          <a:p>
            <a:pPr marL="796925" lvl="1" indent="-514350">
              <a:lnSpc>
                <a:spcPct val="100000"/>
              </a:lnSpc>
              <a:spcBef>
                <a:spcPts val="0"/>
              </a:spcBef>
              <a:buFont typeface="+mj-lt"/>
              <a:buAutoNum type="arabicPeriod"/>
              <a:defRPr/>
            </a:pPr>
            <a:r>
              <a:rPr lang="fr-CA" sz="2000" b="1" dirty="0"/>
              <a:t> Barre de navigation</a:t>
            </a:r>
          </a:p>
          <a:p>
            <a:pPr marL="1431925" lvl="4" indent="-457200">
              <a:lnSpc>
                <a:spcPct val="100000"/>
              </a:lnSpc>
              <a:spcBef>
                <a:spcPts val="0"/>
              </a:spcBef>
              <a:buClrTx/>
              <a:buFont typeface="Arial" panose="020B0604020202020204" pitchFamily="34" charset="0"/>
              <a:buChar char="•"/>
              <a:defRPr/>
            </a:pPr>
            <a:r>
              <a:rPr lang="fr-CA" sz="2000" dirty="0"/>
              <a:t>Recherche d’opérations par nom</a:t>
            </a:r>
          </a:p>
          <a:p>
            <a:pPr marL="1431925" lvl="4" indent="-457200">
              <a:lnSpc>
                <a:spcPct val="100000"/>
              </a:lnSpc>
              <a:spcBef>
                <a:spcPts val="0"/>
              </a:spcBef>
              <a:buClrTx/>
              <a:buFont typeface="Arial" panose="020B0604020202020204" pitchFamily="34" charset="0"/>
              <a:buChar char="•"/>
              <a:defRPr/>
            </a:pPr>
            <a:r>
              <a:rPr lang="fr-CA" sz="2000" dirty="0"/>
              <a:t>Recherche d’opérations par type</a:t>
            </a:r>
          </a:p>
          <a:p>
            <a:pPr marL="1431925" lvl="4" indent="-457200">
              <a:lnSpc>
                <a:spcPct val="100000"/>
              </a:lnSpc>
              <a:spcBef>
                <a:spcPts val="0"/>
              </a:spcBef>
              <a:buClrTx/>
              <a:buFont typeface="Arial" panose="020B0604020202020204" pitchFamily="34" charset="0"/>
              <a:buChar char="•"/>
              <a:defRPr/>
            </a:pPr>
            <a:endParaRPr lang="fr-CA" sz="2000" dirty="0"/>
          </a:p>
          <a:p>
            <a:pPr marL="796925" lvl="1" indent="-514350">
              <a:lnSpc>
                <a:spcPct val="100000"/>
              </a:lnSpc>
              <a:spcBef>
                <a:spcPts val="0"/>
              </a:spcBef>
              <a:buFont typeface="+mj-lt"/>
              <a:buAutoNum type="arabicPeriod"/>
              <a:defRPr/>
            </a:pPr>
            <a:r>
              <a:rPr lang="fr-CA" sz="2000" b="1" dirty="0"/>
              <a:t> Icône de la roue dentée/menu Entreprise</a:t>
            </a:r>
          </a:p>
          <a:p>
            <a:pPr marL="1200150" lvl="3" indent="-457200">
              <a:lnSpc>
                <a:spcPct val="100000"/>
              </a:lnSpc>
              <a:spcBef>
                <a:spcPts val="0"/>
              </a:spcBef>
              <a:buFont typeface="Arial" panose="020B0604020202020204" pitchFamily="34" charset="0"/>
              <a:buChar char="•"/>
              <a:defRPr/>
            </a:pPr>
            <a:r>
              <a:rPr lang="fr-CA" sz="2000" dirty="0"/>
              <a:t>Tâches et listes importantes qui ne servent pas tous les jours</a:t>
            </a:r>
          </a:p>
          <a:p>
            <a:pPr marL="282575" lvl="1">
              <a:spcBef>
                <a:spcPts val="1776"/>
              </a:spcBef>
              <a:defRPr/>
            </a:pPr>
            <a:endParaRPr lang="fr-CA" sz="3600" dirty="0"/>
          </a:p>
          <a:p>
            <a:pPr marL="739775" lvl="1" indent="-457200">
              <a:spcBef>
                <a:spcPts val="1776"/>
              </a:spcBef>
              <a:buFont typeface="+mj-ea"/>
              <a:buAutoNum type="circleNumDbPlain"/>
              <a:defRPr/>
            </a:pPr>
            <a:endParaRPr lang="fr-CA" sz="3600" b="1" dirty="0"/>
          </a:p>
          <a:p>
            <a:pPr marL="739775" lvl="1" indent="-457200">
              <a:spcBef>
                <a:spcPts val="1776"/>
              </a:spcBef>
              <a:buFont typeface="+mj-ea"/>
              <a:buAutoNum type="circleNumDbPlain"/>
              <a:defRPr/>
            </a:pPr>
            <a:endParaRPr lang="fr-CA" sz="3600" b="1" dirty="0"/>
          </a:p>
          <a:p>
            <a:pPr marL="739775" lvl="1" indent="-457200">
              <a:spcBef>
                <a:spcPts val="1776"/>
              </a:spcBef>
              <a:buFont typeface="+mj-ea"/>
              <a:buAutoNum type="circleNumDbPlain"/>
              <a:defRPr/>
            </a:pPr>
            <a:endParaRPr lang="fr-CA" sz="3600" b="1" dirty="0"/>
          </a:p>
          <a:p>
            <a:pPr marL="739775" lvl="1" indent="-457200">
              <a:spcBef>
                <a:spcPts val="1776"/>
              </a:spcBef>
              <a:buFont typeface="+mj-ea"/>
              <a:buAutoNum type="circleNumDbPlain"/>
              <a:defRPr/>
            </a:pPr>
            <a:endParaRPr lang="fr-CA" sz="2400" dirty="0"/>
          </a:p>
        </p:txBody>
      </p:sp>
    </p:spTree>
    <p:extLst>
      <p:ext uri="{BB962C8B-B14F-4D97-AF65-F5344CB8AC3E}">
        <p14:creationId xmlns:p14="http://schemas.microsoft.com/office/powerpoint/2010/main" val="412289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355466"/>
            <a:ext cx="11082528" cy="548640"/>
          </a:xfrm>
        </p:spPr>
        <p:txBody>
          <a:bodyPr>
            <a:noAutofit/>
          </a:bodyPr>
          <a:lstStyle/>
          <a:p>
            <a:pPr eaLnBrk="1" hangingPunct="1">
              <a:defRPr/>
            </a:pPr>
            <a:r>
              <a:rPr lang="fr-CA" sz="3600" dirty="0"/>
              <a:t>Configurer des pièces en stock (suite)</a:t>
            </a:r>
          </a:p>
        </p:txBody>
      </p:sp>
      <p:sp>
        <p:nvSpPr>
          <p:cNvPr id="6147" name="Rectangle 3"/>
          <p:cNvSpPr>
            <a:spLocks noGrp="1" noChangeArrowheads="1"/>
          </p:cNvSpPr>
          <p:nvPr>
            <p:ph idx="1"/>
          </p:nvPr>
        </p:nvSpPr>
        <p:spPr>
          <a:xfrm>
            <a:off x="648790" y="1441077"/>
            <a:ext cx="11082528" cy="4108386"/>
          </a:xfrm>
          <a:ln>
            <a:noFill/>
          </a:ln>
        </p:spPr>
        <p:txBody>
          <a:bodyPr/>
          <a:lstStyle/>
          <a:p>
            <a:pPr marL="1014003" lvl="4" indent="-457200">
              <a:lnSpc>
                <a:spcPct val="100000"/>
              </a:lnSpc>
              <a:spcBef>
                <a:spcPts val="600"/>
              </a:spcBef>
              <a:buFont typeface="Arial" panose="020B0604020202020204" pitchFamily="34" charset="0"/>
              <a:buChar char="•"/>
              <a:defRPr/>
            </a:pPr>
            <a:r>
              <a:rPr lang="fr-CA" sz="2000" dirty="0"/>
              <a:t>Saisissez la </a:t>
            </a:r>
            <a:r>
              <a:rPr lang="fr-CA" sz="2000" b="1" dirty="0"/>
              <a:t>Description</a:t>
            </a:r>
            <a:r>
              <a:rPr lang="fr-CA" sz="2000" dirty="0"/>
              <a:t> et le </a:t>
            </a:r>
            <a:r>
              <a:rPr lang="fr-CA" sz="2000" b="1" dirty="0"/>
              <a:t>Prix de vente</a:t>
            </a:r>
            <a:r>
              <a:rPr lang="fr-CA" sz="2000" dirty="0"/>
              <a:t> (champs facultatifs… laissez ces champs vides si le prix varie)</a:t>
            </a:r>
          </a:p>
          <a:p>
            <a:pPr marL="1014003" lvl="4" indent="-457200">
              <a:lnSpc>
                <a:spcPct val="100000"/>
              </a:lnSpc>
              <a:spcBef>
                <a:spcPts val="600"/>
              </a:spcBef>
              <a:buFont typeface="Arial" panose="020B0604020202020204" pitchFamily="34" charset="0"/>
              <a:buChar char="•"/>
              <a:defRPr/>
            </a:pPr>
            <a:r>
              <a:rPr lang="fr-CA" sz="2000" dirty="0"/>
              <a:t>Choisissez le </a:t>
            </a:r>
            <a:r>
              <a:rPr lang="fr-CA" sz="2000" b="1" dirty="0"/>
              <a:t>Compte de revenus</a:t>
            </a:r>
            <a:r>
              <a:rPr lang="fr-CA" sz="2000" dirty="0"/>
              <a:t>.</a:t>
            </a:r>
            <a:r>
              <a:rPr lang="fr-CA" sz="2000" b="1" dirty="0"/>
              <a:t> </a:t>
            </a:r>
            <a:r>
              <a:rPr lang="fr-CA" sz="2000" dirty="0"/>
              <a:t>Ce compte de revenus servira à faire le suivi des ventes</a:t>
            </a:r>
          </a:p>
          <a:p>
            <a:pPr marL="1014003" lvl="4" indent="-457200">
              <a:lnSpc>
                <a:spcPct val="100000"/>
              </a:lnSpc>
              <a:spcBef>
                <a:spcPts val="600"/>
              </a:spcBef>
              <a:buFont typeface="Arial" panose="020B0604020202020204" pitchFamily="34" charset="0"/>
              <a:buChar char="•"/>
              <a:defRPr/>
            </a:pPr>
            <a:r>
              <a:rPr lang="fr-CA" sz="2000" dirty="0"/>
              <a:t>Choisissez la </a:t>
            </a:r>
            <a:r>
              <a:rPr lang="fr-CA" sz="2000" b="1" dirty="0"/>
              <a:t>Taxe de vente</a:t>
            </a:r>
            <a:r>
              <a:rPr lang="fr-CA" sz="2000" dirty="0"/>
              <a:t>, au besoin.</a:t>
            </a:r>
            <a:r>
              <a:rPr lang="fr-CA" sz="2000" b="1" dirty="0"/>
              <a:t> </a:t>
            </a:r>
            <a:endParaRPr lang="fr-CA" sz="2000" dirty="0"/>
          </a:p>
          <a:p>
            <a:pPr marL="1014003" lvl="4" indent="-457200">
              <a:lnSpc>
                <a:spcPct val="100000"/>
              </a:lnSpc>
              <a:spcBef>
                <a:spcPts val="600"/>
              </a:spcBef>
              <a:buFont typeface="Arial" panose="020B0604020202020204" pitchFamily="34" charset="0"/>
              <a:buChar char="•"/>
              <a:defRPr/>
            </a:pPr>
            <a:r>
              <a:rPr lang="fr-CA" sz="2000" dirty="0"/>
              <a:t>Saisissez les</a:t>
            </a:r>
            <a:r>
              <a:rPr lang="fr-CA" sz="2000" b="1" dirty="0"/>
              <a:t> Renseignements</a:t>
            </a:r>
            <a:r>
              <a:rPr lang="fr-CA" sz="2000" dirty="0"/>
              <a:t> </a:t>
            </a:r>
            <a:r>
              <a:rPr lang="fr-CA" sz="2000" b="1" dirty="0"/>
              <a:t>sur l’achat</a:t>
            </a:r>
            <a:r>
              <a:rPr lang="fr-CA" sz="2000" dirty="0"/>
              <a:t> et le </a:t>
            </a:r>
            <a:r>
              <a:rPr lang="fr-CA" sz="2000" b="1" dirty="0"/>
              <a:t>Coût </a:t>
            </a:r>
            <a:r>
              <a:rPr lang="fr-CA" sz="2000" dirty="0"/>
              <a:t>(ce que vous payez pour acheter l’article)</a:t>
            </a:r>
          </a:p>
          <a:p>
            <a:pPr marL="1014003" lvl="4" indent="-457200">
              <a:lnSpc>
                <a:spcPct val="100000"/>
              </a:lnSpc>
              <a:spcBef>
                <a:spcPts val="600"/>
              </a:spcBef>
              <a:buFont typeface="Arial" panose="020B0604020202020204" pitchFamily="34" charset="0"/>
              <a:buChar char="•"/>
              <a:defRPr/>
            </a:pPr>
            <a:r>
              <a:rPr lang="fr-CA" sz="2000" dirty="0"/>
              <a:t>Saisissez le </a:t>
            </a:r>
            <a:r>
              <a:rPr lang="fr-CA" sz="2000" b="1" dirty="0"/>
              <a:t>Compte de dépenses</a:t>
            </a:r>
            <a:r>
              <a:rPr lang="fr-CA" sz="2000" dirty="0"/>
              <a:t> (champ obligatoire… QuickBooks choisit Coût des marchandises vendues si vous ne changez pas la sélection)</a:t>
            </a:r>
          </a:p>
          <a:p>
            <a:pPr marL="1014003" lvl="4" indent="-457200">
              <a:lnSpc>
                <a:spcPct val="100000"/>
              </a:lnSpc>
              <a:spcBef>
                <a:spcPts val="600"/>
              </a:spcBef>
              <a:buFont typeface="Arial" panose="020B0604020202020204" pitchFamily="34" charset="0"/>
              <a:buChar char="•"/>
              <a:defRPr/>
            </a:pPr>
            <a:r>
              <a:rPr lang="fr-CA" sz="2000" dirty="0"/>
              <a:t>Saisissez la </a:t>
            </a:r>
            <a:r>
              <a:rPr lang="fr-CA" sz="2000" b="1" dirty="0"/>
              <a:t>taxe applicable à l’achat</a:t>
            </a:r>
            <a:endParaRPr lang="fr-CA" sz="2000" dirty="0"/>
          </a:p>
          <a:p>
            <a:pPr marL="1014003" lvl="4" indent="-457200">
              <a:spcBef>
                <a:spcPts val="1776"/>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12755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53340"/>
            <a:ext cx="11082528" cy="548640"/>
          </a:xfrm>
        </p:spPr>
        <p:txBody>
          <a:bodyPr>
            <a:noAutofit/>
          </a:bodyPr>
          <a:lstStyle/>
          <a:p>
            <a:pPr>
              <a:defRPr/>
            </a:pPr>
            <a:r>
              <a:rPr lang="fr-CA" sz="3600" dirty="0"/>
              <a:t>C’est à vous n</a:t>
            </a:r>
            <a:r>
              <a:rPr lang="fr-CA" sz="3600" baseline="30000" dirty="0"/>
              <a:t>o </a:t>
            </a:r>
            <a:r>
              <a:rPr lang="fr-CA" sz="3600" dirty="0"/>
              <a:t>2... Leçon 10 </a:t>
            </a:r>
          </a:p>
        </p:txBody>
      </p:sp>
      <p:sp>
        <p:nvSpPr>
          <p:cNvPr id="6147" name="Rectangle 3"/>
          <p:cNvSpPr>
            <a:spLocks noGrp="1" noChangeArrowheads="1"/>
          </p:cNvSpPr>
          <p:nvPr>
            <p:ph idx="1"/>
          </p:nvPr>
        </p:nvSpPr>
        <p:spPr>
          <a:xfrm>
            <a:off x="502035" y="1170142"/>
            <a:ext cx="11082528" cy="5211763"/>
          </a:xfrm>
          <a:ln>
            <a:noFill/>
          </a:ln>
        </p:spPr>
        <p:txBody>
          <a:bodyPr/>
          <a:lstStyle/>
          <a:p>
            <a:pPr marL="282575" lvl="1">
              <a:spcBef>
                <a:spcPts val="1776"/>
              </a:spcBef>
              <a:defRPr/>
            </a:pPr>
            <a:r>
              <a:rPr lang="fr-CA" sz="2000" dirty="0"/>
              <a:t>Votre entreprise a ouvert une boutique de cadeaux, et vous avez commencé à vous procurer les articles qui suivent. Configurez l’article dans QuickBooks :</a:t>
            </a:r>
          </a:p>
          <a:p>
            <a:pPr marL="1014003" lvl="4" indent="-457200">
              <a:lnSpc>
                <a:spcPct val="100000"/>
              </a:lnSpc>
              <a:spcBef>
                <a:spcPts val="0"/>
              </a:spcBef>
              <a:buFont typeface="Arial" panose="020B0604020202020204" pitchFamily="34" charset="0"/>
              <a:buChar char="•"/>
              <a:defRPr/>
            </a:pPr>
            <a:r>
              <a:rPr lang="fr-CA" sz="2000" b="1" dirty="0"/>
              <a:t>Bouteille d’eau – UGS n</a:t>
            </a:r>
            <a:r>
              <a:rPr lang="fr-CA" sz="2000" b="1" baseline="30000" dirty="0"/>
              <a:t>o</a:t>
            </a:r>
            <a:r>
              <a:rPr lang="fr-CA" sz="2000" b="1" dirty="0"/>
              <a:t> 482379</a:t>
            </a:r>
          </a:p>
          <a:p>
            <a:pPr marL="1253953" lvl="5" indent="-457200">
              <a:lnSpc>
                <a:spcPct val="100000"/>
              </a:lnSpc>
              <a:spcBef>
                <a:spcPts val="0"/>
              </a:spcBef>
              <a:buFont typeface="Arial" panose="020B0604020202020204" pitchFamily="34" charset="0"/>
              <a:buChar char="•"/>
              <a:defRPr/>
            </a:pPr>
            <a:r>
              <a:rPr lang="fr-CA" sz="2000" b="1" dirty="0"/>
              <a:t>Prix de vente – </a:t>
            </a:r>
            <a:r>
              <a:rPr lang="fr-CA" sz="2000" dirty="0"/>
              <a:t>18 $ (suivi effectué par rapport au compte </a:t>
            </a:r>
            <a:r>
              <a:rPr lang="fr-CA" sz="2000" b="1" dirty="0"/>
              <a:t>Ventes</a:t>
            </a:r>
            <a:r>
              <a:rPr lang="fr-CA" sz="2000" dirty="0"/>
              <a:t>). Ajoutez la </a:t>
            </a:r>
            <a:r>
              <a:rPr lang="fr-CA" sz="2000" b="1" dirty="0"/>
              <a:t>TVH</a:t>
            </a:r>
            <a:r>
              <a:rPr lang="fr-CA" sz="2000" dirty="0"/>
              <a:t>.</a:t>
            </a:r>
          </a:p>
          <a:p>
            <a:pPr marL="1253953" lvl="5" indent="-457200">
              <a:lnSpc>
                <a:spcPct val="100000"/>
              </a:lnSpc>
              <a:spcBef>
                <a:spcPts val="0"/>
              </a:spcBef>
              <a:buFont typeface="Arial" panose="020B0604020202020204" pitchFamily="34" charset="0"/>
              <a:buChar char="•"/>
              <a:defRPr/>
            </a:pPr>
            <a:r>
              <a:rPr lang="fr-CA" sz="2000" b="1" dirty="0"/>
              <a:t>Description – </a:t>
            </a:r>
            <a:r>
              <a:rPr lang="fr-CA" sz="2000" b="1" dirty="0" smtClean="0"/>
              <a:t> </a:t>
            </a:r>
            <a:r>
              <a:rPr lang="fr-CA" sz="2000" dirty="0"/>
              <a:t>Bouteille d’eau de 16 oz en acier inoxydable</a:t>
            </a:r>
          </a:p>
          <a:p>
            <a:pPr marL="1253953" lvl="5" indent="-457200">
              <a:lnSpc>
                <a:spcPct val="100000"/>
              </a:lnSpc>
              <a:spcBef>
                <a:spcPts val="0"/>
              </a:spcBef>
              <a:buFont typeface="Arial" panose="020B0604020202020204" pitchFamily="34" charset="0"/>
              <a:buChar char="•"/>
              <a:defRPr/>
            </a:pPr>
            <a:r>
              <a:rPr lang="fr-CA" sz="2000" dirty="0"/>
              <a:t>Coût d’achat – 7,34 $ (suivi effectué par rapport au compte Coût des marchandises vendues). Ajoutez la </a:t>
            </a:r>
            <a:r>
              <a:rPr lang="fr-CA" sz="2000" b="1" dirty="0"/>
              <a:t>TVH</a:t>
            </a:r>
            <a:r>
              <a:rPr lang="fr-CA" sz="2000" dirty="0"/>
              <a:t>.</a:t>
            </a:r>
          </a:p>
          <a:p>
            <a:pPr marL="1253953" lvl="5" indent="-457200">
              <a:lnSpc>
                <a:spcPct val="100000"/>
              </a:lnSpc>
              <a:spcBef>
                <a:spcPts val="0"/>
              </a:spcBef>
              <a:buFont typeface="Arial" panose="020B0604020202020204" pitchFamily="34" charset="0"/>
              <a:buChar char="•"/>
              <a:defRPr/>
            </a:pPr>
            <a:r>
              <a:rPr lang="fr-CA" sz="2000" dirty="0"/>
              <a:t>Une fois l’article en stock, faites en sorte que le suivi soit effectué par rapport au </a:t>
            </a:r>
            <a:r>
              <a:rPr lang="fr-CA" sz="2000" b="1" dirty="0"/>
              <a:t>Compte de stock</a:t>
            </a:r>
            <a:r>
              <a:rPr lang="fr-CA" sz="2000" dirty="0"/>
              <a:t>.</a:t>
            </a:r>
          </a:p>
          <a:p>
            <a:pPr marL="1253953" lvl="5" indent="-457200">
              <a:lnSpc>
                <a:spcPct val="100000"/>
              </a:lnSpc>
              <a:spcBef>
                <a:spcPts val="0"/>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51713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53339"/>
            <a:ext cx="11082528" cy="548640"/>
          </a:xfrm>
        </p:spPr>
        <p:txBody>
          <a:bodyPr>
            <a:noAutofit/>
          </a:bodyPr>
          <a:lstStyle/>
          <a:p>
            <a:pPr>
              <a:defRPr/>
            </a:pPr>
            <a:r>
              <a:rPr lang="fr-CA" sz="3600" dirty="0"/>
              <a:t>C’est à vous n</a:t>
            </a:r>
            <a:r>
              <a:rPr lang="fr-CA" sz="3600" baseline="30000" dirty="0"/>
              <a:t>o </a:t>
            </a:r>
            <a:r>
              <a:rPr lang="fr-CA" sz="3600" dirty="0"/>
              <a:t>3... Leçon 10 </a:t>
            </a:r>
          </a:p>
        </p:txBody>
      </p:sp>
      <p:sp>
        <p:nvSpPr>
          <p:cNvPr id="6147" name="Rectangle 3"/>
          <p:cNvSpPr>
            <a:spLocks noGrp="1" noChangeArrowheads="1"/>
          </p:cNvSpPr>
          <p:nvPr>
            <p:ph idx="1"/>
          </p:nvPr>
        </p:nvSpPr>
        <p:spPr>
          <a:xfrm>
            <a:off x="502035" y="1233203"/>
            <a:ext cx="11082528" cy="3948396"/>
          </a:xfrm>
          <a:ln>
            <a:noFill/>
          </a:ln>
        </p:spPr>
        <p:txBody>
          <a:bodyPr/>
          <a:lstStyle/>
          <a:p>
            <a:pPr marL="282575" lvl="1">
              <a:spcBef>
                <a:spcPts val="1776"/>
              </a:spcBef>
              <a:defRPr/>
            </a:pPr>
            <a:r>
              <a:rPr lang="fr-CA" sz="2000" dirty="0"/>
              <a:t>Ajoutez cet article…</a:t>
            </a:r>
          </a:p>
          <a:p>
            <a:pPr marL="1014003" lvl="4" indent="-457200">
              <a:lnSpc>
                <a:spcPct val="100000"/>
              </a:lnSpc>
              <a:spcBef>
                <a:spcPts val="0"/>
              </a:spcBef>
              <a:buFont typeface="Arial" panose="020B0604020202020204" pitchFamily="34" charset="0"/>
              <a:buChar char="•"/>
              <a:defRPr/>
            </a:pPr>
            <a:r>
              <a:rPr lang="fr-CA" sz="2000" b="1" dirty="0"/>
              <a:t>Parapluie – UGS n</a:t>
            </a:r>
            <a:r>
              <a:rPr lang="fr-CA" sz="2000" b="1" baseline="30000" dirty="0"/>
              <a:t>o</a:t>
            </a:r>
            <a:r>
              <a:rPr lang="fr-CA" sz="2000" b="1" dirty="0"/>
              <a:t> 89887</a:t>
            </a:r>
          </a:p>
          <a:p>
            <a:pPr marL="1253953" lvl="5" indent="-457200">
              <a:lnSpc>
                <a:spcPct val="100000"/>
              </a:lnSpc>
              <a:spcBef>
                <a:spcPts val="0"/>
              </a:spcBef>
              <a:buFont typeface="Arial" panose="020B0604020202020204" pitchFamily="34" charset="0"/>
              <a:buChar char="•"/>
              <a:defRPr/>
            </a:pPr>
            <a:r>
              <a:rPr lang="fr-CA" sz="2000" b="1" dirty="0"/>
              <a:t>Prix de vente – </a:t>
            </a:r>
            <a:r>
              <a:rPr lang="fr-CA" sz="2000" dirty="0"/>
              <a:t>19,95 $ (suivi effectué par rapport au compte </a:t>
            </a:r>
            <a:r>
              <a:rPr lang="fr-CA" sz="2000" b="1" dirty="0"/>
              <a:t>Ventes</a:t>
            </a:r>
            <a:r>
              <a:rPr lang="fr-CA" sz="2000" dirty="0"/>
              <a:t>). Ajoutez la </a:t>
            </a:r>
            <a:r>
              <a:rPr lang="fr-CA" sz="2000" b="1" dirty="0"/>
              <a:t>TVH</a:t>
            </a:r>
            <a:r>
              <a:rPr lang="fr-CA" sz="2000" dirty="0"/>
              <a:t>.</a:t>
            </a:r>
          </a:p>
          <a:p>
            <a:pPr marL="1253953" lvl="5" indent="-457200">
              <a:lnSpc>
                <a:spcPct val="100000"/>
              </a:lnSpc>
              <a:spcBef>
                <a:spcPts val="0"/>
              </a:spcBef>
              <a:buFont typeface="Arial" panose="020B0604020202020204" pitchFamily="34" charset="0"/>
              <a:buChar char="•"/>
              <a:defRPr/>
            </a:pPr>
            <a:r>
              <a:rPr lang="fr-CA" sz="2000" b="1" dirty="0"/>
              <a:t>Description –</a:t>
            </a:r>
            <a:r>
              <a:rPr lang="fr-CA" sz="2000" b="1" dirty="0" smtClean="0"/>
              <a:t> </a:t>
            </a:r>
            <a:r>
              <a:rPr lang="fr-CA" sz="2000" dirty="0"/>
              <a:t>Parapluie noir de taille moyenne</a:t>
            </a:r>
          </a:p>
          <a:p>
            <a:pPr marL="1253953" lvl="5" indent="-457200">
              <a:lnSpc>
                <a:spcPct val="100000"/>
              </a:lnSpc>
              <a:spcBef>
                <a:spcPts val="0"/>
              </a:spcBef>
              <a:buFont typeface="Arial" panose="020B0604020202020204" pitchFamily="34" charset="0"/>
              <a:buChar char="•"/>
              <a:defRPr/>
            </a:pPr>
            <a:r>
              <a:rPr lang="fr-CA" sz="2000" b="1" dirty="0"/>
              <a:t>Coût </a:t>
            </a:r>
            <a:r>
              <a:rPr lang="fr-CA" sz="2000" dirty="0"/>
              <a:t>d’achat – 3,88 $ (suivi effectué par rapport au compte Coût des marchandises vendues). Ajoutez la </a:t>
            </a:r>
            <a:r>
              <a:rPr lang="fr-CA" sz="2000" b="1" dirty="0"/>
              <a:t>TVH</a:t>
            </a:r>
            <a:r>
              <a:rPr lang="fr-CA" sz="2000" dirty="0"/>
              <a:t>.</a:t>
            </a:r>
          </a:p>
          <a:p>
            <a:pPr marL="1253953" lvl="5" indent="-457200">
              <a:lnSpc>
                <a:spcPct val="100000"/>
              </a:lnSpc>
              <a:spcBef>
                <a:spcPts val="0"/>
              </a:spcBef>
              <a:buFont typeface="Arial" panose="020B0604020202020204" pitchFamily="34" charset="0"/>
              <a:buChar char="•"/>
              <a:defRPr/>
            </a:pPr>
            <a:r>
              <a:rPr lang="fr-CA" sz="2000" dirty="0"/>
              <a:t>Une fois l’article en stock, faites en sorte que le suivi soit effectué par rapport au </a:t>
            </a:r>
            <a:r>
              <a:rPr lang="fr-CA" sz="2000" b="1" dirty="0"/>
              <a:t>Compte de stock</a:t>
            </a:r>
            <a:r>
              <a:rPr lang="fr-CA" sz="2000" dirty="0"/>
              <a:t>.</a:t>
            </a:r>
          </a:p>
          <a:p>
            <a:pPr marL="1253953" lvl="5" indent="-457200">
              <a:lnSpc>
                <a:spcPct val="100000"/>
              </a:lnSpc>
              <a:spcBef>
                <a:spcPts val="0"/>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170453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42828"/>
            <a:ext cx="11082528" cy="548640"/>
          </a:xfrm>
        </p:spPr>
        <p:txBody>
          <a:bodyPr>
            <a:noAutofit/>
          </a:bodyPr>
          <a:lstStyle/>
          <a:p>
            <a:pPr>
              <a:defRPr/>
            </a:pPr>
            <a:r>
              <a:rPr lang="fr-CA" sz="3600" dirty="0"/>
              <a:t>C’est à vous n</a:t>
            </a:r>
            <a:r>
              <a:rPr lang="fr-CA" sz="3600" baseline="30000" dirty="0"/>
              <a:t>o </a:t>
            </a:r>
            <a:r>
              <a:rPr lang="fr-CA" sz="3600" dirty="0"/>
              <a:t>4... Leçon 10 </a:t>
            </a:r>
          </a:p>
        </p:txBody>
      </p:sp>
      <p:sp>
        <p:nvSpPr>
          <p:cNvPr id="6147" name="Rectangle 3"/>
          <p:cNvSpPr>
            <a:spLocks noGrp="1" noChangeArrowheads="1"/>
          </p:cNvSpPr>
          <p:nvPr>
            <p:ph idx="1"/>
          </p:nvPr>
        </p:nvSpPr>
        <p:spPr>
          <a:xfrm>
            <a:off x="502035" y="1170142"/>
            <a:ext cx="11082528" cy="5211763"/>
          </a:xfrm>
          <a:ln>
            <a:noFill/>
          </a:ln>
        </p:spPr>
        <p:txBody>
          <a:bodyPr/>
          <a:lstStyle/>
          <a:p>
            <a:pPr marL="282575" lvl="1">
              <a:spcBef>
                <a:spcPts val="1776"/>
              </a:spcBef>
              <a:defRPr/>
            </a:pPr>
            <a:r>
              <a:rPr lang="fr-CA" sz="2000" dirty="0"/>
              <a:t>Ajoutez cet article…</a:t>
            </a:r>
          </a:p>
          <a:p>
            <a:pPr marL="1014003" lvl="4" indent="-457200">
              <a:lnSpc>
                <a:spcPct val="100000"/>
              </a:lnSpc>
              <a:spcBef>
                <a:spcPts val="0"/>
              </a:spcBef>
              <a:buFont typeface="Arial" panose="020B0604020202020204" pitchFamily="34" charset="0"/>
              <a:buChar char="•"/>
              <a:defRPr/>
            </a:pPr>
            <a:r>
              <a:rPr lang="fr-CA" sz="2000" b="1" dirty="0"/>
              <a:t>Casque d’écoute – UGS n</a:t>
            </a:r>
            <a:r>
              <a:rPr lang="fr-CA" sz="2000" b="1" baseline="30000" dirty="0"/>
              <a:t>o </a:t>
            </a:r>
            <a:r>
              <a:rPr lang="fr-CA" sz="2000" b="1" dirty="0"/>
              <a:t>99202</a:t>
            </a:r>
          </a:p>
          <a:p>
            <a:pPr marL="1253953" lvl="5" indent="-457200">
              <a:lnSpc>
                <a:spcPct val="100000"/>
              </a:lnSpc>
              <a:spcBef>
                <a:spcPts val="0"/>
              </a:spcBef>
              <a:buFont typeface="Arial" panose="020B0604020202020204" pitchFamily="34" charset="0"/>
              <a:buChar char="•"/>
              <a:defRPr/>
            </a:pPr>
            <a:r>
              <a:rPr lang="fr-CA" sz="2000" b="1" dirty="0"/>
              <a:t>Prix de vente – </a:t>
            </a:r>
            <a:r>
              <a:rPr lang="fr-CA" sz="2000" dirty="0"/>
              <a:t>13,95 $ (suivi effectué par rapport au compte </a:t>
            </a:r>
            <a:r>
              <a:rPr lang="fr-CA" sz="2000" b="1" dirty="0"/>
              <a:t>Ventes</a:t>
            </a:r>
            <a:r>
              <a:rPr lang="fr-CA" sz="2000" dirty="0"/>
              <a:t>). Ajoutez la </a:t>
            </a:r>
            <a:r>
              <a:rPr lang="fr-CA" sz="2000" b="1" dirty="0"/>
              <a:t>TVH</a:t>
            </a:r>
            <a:r>
              <a:rPr lang="fr-CA" sz="2000" dirty="0"/>
              <a:t>.</a:t>
            </a:r>
          </a:p>
          <a:p>
            <a:pPr marL="1253953" lvl="5" indent="-457200">
              <a:lnSpc>
                <a:spcPct val="100000"/>
              </a:lnSpc>
              <a:spcBef>
                <a:spcPts val="0"/>
              </a:spcBef>
              <a:buFont typeface="Arial" panose="020B0604020202020204" pitchFamily="34" charset="0"/>
              <a:buChar char="•"/>
              <a:defRPr/>
            </a:pPr>
            <a:r>
              <a:rPr lang="fr-CA" sz="2000" b="1" dirty="0"/>
              <a:t>Description –</a:t>
            </a:r>
            <a:r>
              <a:rPr lang="fr-CA" sz="2000" dirty="0" smtClean="0"/>
              <a:t> </a:t>
            </a:r>
            <a:r>
              <a:rPr lang="fr-CA" sz="2000" dirty="0"/>
              <a:t>Casque d’écoute blanc, de luxe</a:t>
            </a:r>
          </a:p>
          <a:p>
            <a:pPr marL="1253953" lvl="5" indent="-457200">
              <a:lnSpc>
                <a:spcPct val="100000"/>
              </a:lnSpc>
              <a:spcBef>
                <a:spcPts val="0"/>
              </a:spcBef>
              <a:buFont typeface="Arial" panose="020B0604020202020204" pitchFamily="34" charset="0"/>
              <a:buChar char="•"/>
              <a:defRPr/>
            </a:pPr>
            <a:r>
              <a:rPr lang="fr-CA" sz="2000" b="1" dirty="0"/>
              <a:t>Coût</a:t>
            </a:r>
            <a:r>
              <a:rPr lang="fr-CA" sz="2000" dirty="0"/>
              <a:t> d’achat – 2,78 $ (suivi effectué par rapport au compte Coût des marchandises vendues). Ajoutez la </a:t>
            </a:r>
            <a:r>
              <a:rPr lang="fr-CA" sz="2000" b="1" dirty="0"/>
              <a:t>TVH</a:t>
            </a:r>
            <a:r>
              <a:rPr lang="fr-CA" sz="2000" dirty="0"/>
              <a:t>.</a:t>
            </a:r>
          </a:p>
          <a:p>
            <a:pPr marL="1253953" lvl="5" indent="-457200">
              <a:lnSpc>
                <a:spcPct val="100000"/>
              </a:lnSpc>
              <a:spcBef>
                <a:spcPts val="0"/>
              </a:spcBef>
              <a:buFont typeface="Arial" panose="020B0604020202020204" pitchFamily="34" charset="0"/>
              <a:buChar char="•"/>
              <a:defRPr/>
            </a:pPr>
            <a:r>
              <a:rPr lang="fr-CA" sz="2000" dirty="0"/>
              <a:t>Une fois l’article en stock, faites en sorte que le suivi soit effectué par rapport au </a:t>
            </a:r>
            <a:r>
              <a:rPr lang="fr-CA" sz="2000" b="1" dirty="0"/>
              <a:t>Compte de stock</a:t>
            </a:r>
            <a:r>
              <a:rPr lang="fr-CA" sz="2000" dirty="0"/>
              <a:t>.</a:t>
            </a:r>
          </a:p>
          <a:p>
            <a:pPr marL="1253953" lvl="5" indent="-457200">
              <a:lnSpc>
                <a:spcPct val="100000"/>
              </a:lnSpc>
              <a:spcBef>
                <a:spcPts val="0"/>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99459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505889"/>
            <a:ext cx="11082528" cy="548640"/>
          </a:xfrm>
        </p:spPr>
        <p:txBody>
          <a:bodyPr>
            <a:noAutofit/>
          </a:bodyPr>
          <a:lstStyle/>
          <a:p>
            <a:pPr>
              <a:defRPr/>
            </a:pPr>
            <a:r>
              <a:rPr lang="fr-CA" sz="3600" dirty="0"/>
              <a:t>C’est à vous n</a:t>
            </a:r>
            <a:r>
              <a:rPr lang="fr-CA" sz="3600" baseline="30000" dirty="0"/>
              <a:t>o </a:t>
            </a:r>
            <a:r>
              <a:rPr lang="fr-CA" sz="3600" dirty="0"/>
              <a:t>5... Leçon 10 </a:t>
            </a:r>
          </a:p>
        </p:txBody>
      </p:sp>
      <p:sp>
        <p:nvSpPr>
          <p:cNvPr id="6147" name="Rectangle 3"/>
          <p:cNvSpPr>
            <a:spLocks noGrp="1" noChangeArrowheads="1"/>
          </p:cNvSpPr>
          <p:nvPr>
            <p:ph idx="1"/>
          </p:nvPr>
        </p:nvSpPr>
        <p:spPr>
          <a:xfrm>
            <a:off x="502035" y="1170142"/>
            <a:ext cx="11082528" cy="5211763"/>
          </a:xfrm>
          <a:ln>
            <a:noFill/>
          </a:ln>
        </p:spPr>
        <p:txBody>
          <a:bodyPr/>
          <a:lstStyle/>
          <a:p>
            <a:pPr marL="282575" lvl="1">
              <a:spcBef>
                <a:spcPts val="1776"/>
              </a:spcBef>
              <a:defRPr/>
            </a:pPr>
            <a:r>
              <a:rPr lang="fr-CA" sz="2000" dirty="0"/>
              <a:t>Ajoutez cet article…</a:t>
            </a:r>
          </a:p>
          <a:p>
            <a:pPr marL="1014003" lvl="4" indent="-457200">
              <a:lnSpc>
                <a:spcPct val="100000"/>
              </a:lnSpc>
              <a:spcBef>
                <a:spcPts val="0"/>
              </a:spcBef>
              <a:buFont typeface="Arial" panose="020B0604020202020204" pitchFamily="34" charset="0"/>
              <a:buChar char="•"/>
              <a:defRPr/>
            </a:pPr>
            <a:r>
              <a:rPr lang="fr-CA" sz="2000" b="1" dirty="0"/>
              <a:t>Chargeur de téléphone cellulaire – UGS n</a:t>
            </a:r>
            <a:r>
              <a:rPr lang="fr-CA" sz="2000" b="1" baseline="30000" dirty="0"/>
              <a:t>o </a:t>
            </a:r>
            <a:r>
              <a:rPr lang="fr-CA" sz="2000" b="1" dirty="0"/>
              <a:t>99102</a:t>
            </a:r>
          </a:p>
          <a:p>
            <a:pPr marL="1253953" lvl="5" indent="-457200">
              <a:lnSpc>
                <a:spcPct val="100000"/>
              </a:lnSpc>
              <a:spcBef>
                <a:spcPts val="0"/>
              </a:spcBef>
              <a:buFont typeface="Arial" panose="020B0604020202020204" pitchFamily="34" charset="0"/>
              <a:buChar char="•"/>
              <a:defRPr/>
            </a:pPr>
            <a:r>
              <a:rPr lang="fr-CA" sz="2000" b="1" dirty="0"/>
              <a:t>Prix de vente – </a:t>
            </a:r>
            <a:r>
              <a:rPr lang="fr-CA" sz="2000" dirty="0"/>
              <a:t>14,95 $ (suivi effectué par rapport au compte </a:t>
            </a:r>
            <a:r>
              <a:rPr lang="fr-CA" sz="2000" b="1" dirty="0"/>
              <a:t>Ventes</a:t>
            </a:r>
            <a:r>
              <a:rPr lang="fr-CA" sz="2000" dirty="0"/>
              <a:t>). Ajoutez la </a:t>
            </a:r>
            <a:r>
              <a:rPr lang="fr-CA" sz="2000" b="1" dirty="0"/>
              <a:t>TVH</a:t>
            </a:r>
            <a:r>
              <a:rPr lang="fr-CA" sz="2000" dirty="0"/>
              <a:t>.</a:t>
            </a:r>
          </a:p>
          <a:p>
            <a:pPr marL="1253953" lvl="5" indent="-457200">
              <a:lnSpc>
                <a:spcPct val="100000"/>
              </a:lnSpc>
              <a:spcBef>
                <a:spcPts val="0"/>
              </a:spcBef>
              <a:buFont typeface="Arial" panose="020B0604020202020204" pitchFamily="34" charset="0"/>
              <a:buChar char="•"/>
              <a:defRPr/>
            </a:pPr>
            <a:r>
              <a:rPr lang="fr-CA" sz="2000" b="1" dirty="0"/>
              <a:t>Description –</a:t>
            </a:r>
            <a:r>
              <a:rPr lang="fr-CA" sz="2000" dirty="0" smtClean="0"/>
              <a:t> </a:t>
            </a:r>
            <a:r>
              <a:rPr lang="fr-CA" sz="2000" dirty="0"/>
              <a:t>Chargeur multiport</a:t>
            </a:r>
          </a:p>
          <a:p>
            <a:pPr marL="1253953" lvl="5" indent="-457200">
              <a:lnSpc>
                <a:spcPct val="100000"/>
              </a:lnSpc>
              <a:spcBef>
                <a:spcPts val="0"/>
              </a:spcBef>
              <a:buFont typeface="Arial" panose="020B0604020202020204" pitchFamily="34" charset="0"/>
              <a:buChar char="•"/>
              <a:defRPr/>
            </a:pPr>
            <a:r>
              <a:rPr lang="fr-CA" sz="2000" b="1" dirty="0"/>
              <a:t>Coût</a:t>
            </a:r>
            <a:r>
              <a:rPr lang="fr-CA" sz="2000" dirty="0"/>
              <a:t> d’achat – 5,09 $ (suivi effectué par rapport au compte Coût des marchandises vendues). Ajoutez la </a:t>
            </a:r>
            <a:r>
              <a:rPr lang="fr-CA" sz="2000" b="1" dirty="0"/>
              <a:t>TVH</a:t>
            </a:r>
            <a:r>
              <a:rPr lang="fr-CA" sz="2000" dirty="0"/>
              <a:t>.</a:t>
            </a:r>
          </a:p>
          <a:p>
            <a:pPr marL="1253953" lvl="5" indent="-457200">
              <a:lnSpc>
                <a:spcPct val="100000"/>
              </a:lnSpc>
              <a:spcBef>
                <a:spcPts val="0"/>
              </a:spcBef>
              <a:buFont typeface="Arial" panose="020B0604020202020204" pitchFamily="34" charset="0"/>
              <a:buChar char="•"/>
              <a:defRPr/>
            </a:pPr>
            <a:r>
              <a:rPr lang="fr-CA" sz="2000" dirty="0"/>
              <a:t>Une fois l’article en stock, faites en sorte que le suivi soit effectué par rapport au </a:t>
            </a:r>
            <a:r>
              <a:rPr lang="fr-CA" sz="2000" b="1" dirty="0"/>
              <a:t>Compte de stock</a:t>
            </a:r>
            <a:r>
              <a:rPr lang="fr-CA" sz="2000" dirty="0"/>
              <a:t>.</a:t>
            </a:r>
          </a:p>
          <a:p>
            <a:pPr marL="1253953" lvl="5" indent="-457200">
              <a:lnSpc>
                <a:spcPct val="100000"/>
              </a:lnSpc>
              <a:spcBef>
                <a:spcPts val="0"/>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12389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505892"/>
            <a:ext cx="11082528" cy="548640"/>
          </a:xfrm>
        </p:spPr>
        <p:txBody>
          <a:bodyPr>
            <a:noAutofit/>
          </a:bodyPr>
          <a:lstStyle/>
          <a:p>
            <a:pPr eaLnBrk="1" hangingPunct="1">
              <a:defRPr/>
            </a:pPr>
            <a:r>
              <a:rPr lang="fr-CA" sz="3600" dirty="0"/>
              <a:t>Bons de commande</a:t>
            </a:r>
          </a:p>
        </p:txBody>
      </p:sp>
      <p:sp>
        <p:nvSpPr>
          <p:cNvPr id="6147" name="Rectangle 3"/>
          <p:cNvSpPr>
            <a:spLocks noGrp="1" noChangeArrowheads="1"/>
          </p:cNvSpPr>
          <p:nvPr>
            <p:ph idx="1"/>
          </p:nvPr>
        </p:nvSpPr>
        <p:spPr>
          <a:xfrm>
            <a:off x="502035" y="1170142"/>
            <a:ext cx="11082528" cy="5211763"/>
          </a:xfrm>
          <a:ln>
            <a:noFill/>
          </a:ln>
        </p:spPr>
        <p:txBody>
          <a:bodyPr/>
          <a:lstStyle/>
          <a:p>
            <a:pPr marL="282575" lvl="1">
              <a:spcBef>
                <a:spcPts val="1776"/>
              </a:spcBef>
              <a:defRPr/>
            </a:pPr>
            <a:r>
              <a:rPr lang="fr-CA" sz="2000" dirty="0"/>
              <a:t>Principales caractéristiques des bons de commande :</a:t>
            </a:r>
          </a:p>
          <a:p>
            <a:pPr marL="1014003" lvl="4" indent="-457200">
              <a:spcBef>
                <a:spcPts val="1776"/>
              </a:spcBef>
              <a:buFont typeface="Arial" panose="020B0604020202020204" pitchFamily="34" charset="0"/>
              <a:buChar char="•"/>
              <a:defRPr/>
            </a:pPr>
            <a:r>
              <a:rPr lang="fr-CA" sz="2000" dirty="0"/>
              <a:t>Fonction offerte dans QuickBooks en ligne Plus</a:t>
            </a:r>
          </a:p>
          <a:p>
            <a:pPr marL="1014003" lvl="4" indent="-457200">
              <a:spcBef>
                <a:spcPts val="1776"/>
              </a:spcBef>
              <a:buFont typeface="Arial" panose="020B0604020202020204" pitchFamily="34" charset="0"/>
              <a:buChar char="•"/>
              <a:defRPr/>
            </a:pPr>
            <a:r>
              <a:rPr lang="fr-CA" sz="2000" dirty="0"/>
              <a:t>Utilisés pour commander des pièces en stock et gérer la réception de produits et des commandes en retard</a:t>
            </a:r>
          </a:p>
          <a:p>
            <a:pPr marL="1014003" lvl="4" indent="-457200">
              <a:spcBef>
                <a:spcPts val="1776"/>
              </a:spcBef>
              <a:buFont typeface="Arial" panose="020B0604020202020204" pitchFamily="34" charset="0"/>
              <a:buChar char="•"/>
              <a:defRPr/>
            </a:pPr>
            <a:r>
              <a:rPr lang="fr-CA" sz="2000" dirty="0"/>
              <a:t>Les bons de commande sont des opérations non reportées</a:t>
            </a:r>
          </a:p>
          <a:p>
            <a:pPr marL="1014003" lvl="4" indent="-457200">
              <a:spcBef>
                <a:spcPts val="1776"/>
              </a:spcBef>
              <a:buFont typeface="Arial" panose="020B0604020202020204" pitchFamily="34" charset="0"/>
              <a:buChar char="•"/>
              <a:defRPr/>
            </a:pPr>
            <a:r>
              <a:rPr lang="fr-CA" sz="2000" dirty="0"/>
              <a:t>Réception des articles d’un bon de commande pour toute opération d’achat</a:t>
            </a:r>
          </a:p>
          <a:p>
            <a:pPr marL="1014003" lvl="4" indent="-457200">
              <a:spcBef>
                <a:spcPts val="1776"/>
              </a:spcBef>
              <a:buFont typeface="Arial" panose="020B0604020202020204" pitchFamily="34" charset="0"/>
              <a:buChar char="•"/>
              <a:defRPr/>
            </a:pPr>
            <a:endParaRPr lang="fr-CA" sz="3200" dirty="0"/>
          </a:p>
          <a:p>
            <a:pPr marL="1014003" lvl="4" indent="-457200">
              <a:spcBef>
                <a:spcPts val="1776"/>
              </a:spcBef>
              <a:buFont typeface="Arial" panose="020B0604020202020204" pitchFamily="34" charset="0"/>
              <a:buChar char="•"/>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91695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32315"/>
            <a:ext cx="11082528" cy="548640"/>
          </a:xfrm>
        </p:spPr>
        <p:txBody>
          <a:bodyPr>
            <a:noAutofit/>
          </a:bodyPr>
          <a:lstStyle/>
          <a:p>
            <a:pPr>
              <a:defRPr/>
            </a:pPr>
            <a:r>
              <a:rPr lang="fr-CA" sz="3600" dirty="0"/>
              <a:t>C’est à vous n</a:t>
            </a:r>
            <a:r>
              <a:rPr lang="fr-CA" sz="3600" baseline="30000" dirty="0"/>
              <a:t>o </a:t>
            </a:r>
            <a:r>
              <a:rPr lang="fr-CA" sz="3600" dirty="0"/>
              <a:t>6... Leçon 10 </a:t>
            </a:r>
          </a:p>
        </p:txBody>
      </p:sp>
      <p:sp>
        <p:nvSpPr>
          <p:cNvPr id="6147" name="Rectangle 3"/>
          <p:cNvSpPr>
            <a:spLocks noGrp="1" noChangeArrowheads="1"/>
          </p:cNvSpPr>
          <p:nvPr>
            <p:ph idx="1"/>
          </p:nvPr>
        </p:nvSpPr>
        <p:spPr>
          <a:xfrm>
            <a:off x="502035" y="1170142"/>
            <a:ext cx="11082528" cy="5211763"/>
          </a:xfrm>
          <a:ln>
            <a:noFill/>
          </a:ln>
        </p:spPr>
        <p:txBody>
          <a:bodyPr/>
          <a:lstStyle/>
          <a:p>
            <a:pPr marL="282575" lvl="1">
              <a:spcBef>
                <a:spcPts val="1776"/>
              </a:spcBef>
              <a:defRPr/>
            </a:pPr>
            <a:r>
              <a:rPr lang="fr-CA" sz="2000" dirty="0"/>
              <a:t>Commandez les articles suivants au moyen d’un bon de commande adressé à un nouveau fournisseur qui s’appelle </a:t>
            </a:r>
            <a:r>
              <a:rPr lang="fr-CA" sz="2000" b="1" dirty="0"/>
              <a:t>Cadeaux en gros</a:t>
            </a:r>
          </a:p>
          <a:p>
            <a:pPr marL="1014003" lvl="4" indent="-457200">
              <a:lnSpc>
                <a:spcPct val="100000"/>
              </a:lnSpc>
              <a:spcBef>
                <a:spcPts val="0"/>
              </a:spcBef>
              <a:buFont typeface="Arial" panose="020B0604020202020204" pitchFamily="34" charset="0"/>
              <a:buChar char="•"/>
              <a:defRPr/>
            </a:pPr>
            <a:r>
              <a:rPr lang="fr-CA" sz="2000" b="1" dirty="0"/>
              <a:t>Chargeur de téléphone cellulaire – 20 unités</a:t>
            </a:r>
          </a:p>
          <a:p>
            <a:pPr marL="1014003" lvl="4" indent="-457200">
              <a:lnSpc>
                <a:spcPct val="100000"/>
              </a:lnSpc>
              <a:spcBef>
                <a:spcPts val="0"/>
              </a:spcBef>
              <a:buFont typeface="Arial" panose="020B0604020202020204" pitchFamily="34" charset="0"/>
              <a:buChar char="•"/>
              <a:defRPr/>
            </a:pPr>
            <a:r>
              <a:rPr lang="fr-CA" sz="2000" b="1" dirty="0"/>
              <a:t>Parapluie – 5 unités</a:t>
            </a:r>
          </a:p>
          <a:p>
            <a:pPr marL="1014003" lvl="4" indent="-457200">
              <a:lnSpc>
                <a:spcPct val="100000"/>
              </a:lnSpc>
              <a:spcBef>
                <a:spcPts val="0"/>
              </a:spcBef>
              <a:buFont typeface="Arial" panose="020B0604020202020204" pitchFamily="34" charset="0"/>
              <a:buChar char="•"/>
              <a:defRPr/>
            </a:pPr>
            <a:r>
              <a:rPr lang="fr-CA" sz="2000" b="1" dirty="0"/>
              <a:t>Bouteille d’eau – 25 unités</a:t>
            </a:r>
          </a:p>
          <a:p>
            <a:pPr marL="1014003" lvl="4" indent="-457200">
              <a:lnSpc>
                <a:spcPct val="100000"/>
              </a:lnSpc>
              <a:spcBef>
                <a:spcPts val="0"/>
              </a:spcBef>
              <a:buFont typeface="Arial" panose="020B0604020202020204" pitchFamily="34" charset="0"/>
              <a:buChar char="•"/>
              <a:defRPr/>
            </a:pPr>
            <a:endParaRPr lang="fr-CA" sz="2800" b="1" dirty="0"/>
          </a:p>
          <a:p>
            <a:pPr marL="1014003" lvl="4" indent="-457200">
              <a:lnSpc>
                <a:spcPct val="100000"/>
              </a:lnSpc>
              <a:spcBef>
                <a:spcPts val="0"/>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195118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347182"/>
            <a:ext cx="11082528" cy="548640"/>
          </a:xfrm>
        </p:spPr>
        <p:txBody>
          <a:bodyPr>
            <a:noAutofit/>
          </a:bodyPr>
          <a:lstStyle/>
          <a:p>
            <a:pPr>
              <a:defRPr/>
            </a:pPr>
            <a:r>
              <a:rPr lang="fr-CA" sz="3600" dirty="0"/>
              <a:t>C’est à vous n</a:t>
            </a:r>
            <a:r>
              <a:rPr lang="fr-CA" sz="3600" baseline="30000" dirty="0"/>
              <a:t>o </a:t>
            </a:r>
            <a:r>
              <a:rPr lang="fr-CA" sz="3600" dirty="0"/>
              <a:t>7... Leçon 10 </a:t>
            </a:r>
          </a:p>
        </p:txBody>
      </p:sp>
      <p:sp>
        <p:nvSpPr>
          <p:cNvPr id="6147" name="Rectangle 3"/>
          <p:cNvSpPr>
            <a:spLocks noGrp="1" noChangeArrowheads="1"/>
          </p:cNvSpPr>
          <p:nvPr>
            <p:ph idx="1"/>
          </p:nvPr>
        </p:nvSpPr>
        <p:spPr>
          <a:xfrm>
            <a:off x="502035" y="1170142"/>
            <a:ext cx="11082528" cy="5211763"/>
          </a:xfrm>
          <a:ln>
            <a:noFill/>
          </a:ln>
        </p:spPr>
        <p:txBody>
          <a:bodyPr/>
          <a:lstStyle/>
          <a:p>
            <a:pPr marL="282575" lvl="1">
              <a:spcBef>
                <a:spcPts val="1776"/>
              </a:spcBef>
              <a:defRPr/>
            </a:pPr>
            <a:r>
              <a:rPr lang="fr-CA" sz="2000" dirty="0"/>
              <a:t>Recevez les articles suivants figurant sur une facture à payer (n</a:t>
            </a:r>
            <a:r>
              <a:rPr lang="fr-CA" sz="2000" baseline="30000" dirty="0"/>
              <a:t>o</a:t>
            </a:r>
            <a:r>
              <a:rPr lang="fr-CA" sz="2000" dirty="0"/>
              <a:t> 2892) de </a:t>
            </a:r>
            <a:r>
              <a:rPr lang="fr-CA" sz="2000" b="1" dirty="0"/>
              <a:t>Cadeaux en gros</a:t>
            </a:r>
          </a:p>
          <a:p>
            <a:pPr marL="1014003" lvl="4" indent="-457200">
              <a:lnSpc>
                <a:spcPct val="100000"/>
              </a:lnSpc>
              <a:spcBef>
                <a:spcPts val="0"/>
              </a:spcBef>
              <a:buFont typeface="Arial" panose="020B0604020202020204" pitchFamily="34" charset="0"/>
              <a:buChar char="•"/>
              <a:defRPr/>
            </a:pPr>
            <a:r>
              <a:rPr lang="fr-CA" sz="2000" b="1" dirty="0"/>
              <a:t>Chargeur de téléphone cellulaire – 18 unités</a:t>
            </a:r>
          </a:p>
          <a:p>
            <a:pPr marL="1014003" lvl="4" indent="-457200">
              <a:lnSpc>
                <a:spcPct val="100000"/>
              </a:lnSpc>
              <a:spcBef>
                <a:spcPts val="0"/>
              </a:spcBef>
              <a:buFont typeface="Arial" panose="020B0604020202020204" pitchFamily="34" charset="0"/>
              <a:buChar char="•"/>
              <a:defRPr/>
            </a:pPr>
            <a:r>
              <a:rPr lang="fr-CA" sz="2000" b="1" dirty="0"/>
              <a:t>Parapluie – 5 unités</a:t>
            </a:r>
          </a:p>
          <a:p>
            <a:pPr marL="1014003" lvl="4" indent="-457200">
              <a:lnSpc>
                <a:spcPct val="100000"/>
              </a:lnSpc>
              <a:spcBef>
                <a:spcPts val="0"/>
              </a:spcBef>
              <a:buFont typeface="Arial" panose="020B0604020202020204" pitchFamily="34" charset="0"/>
              <a:buChar char="•"/>
              <a:defRPr/>
            </a:pPr>
            <a:r>
              <a:rPr lang="fr-CA" sz="2000" b="1" dirty="0"/>
              <a:t>Bouteille d’eau – 22 unités</a:t>
            </a:r>
          </a:p>
          <a:p>
            <a:pPr marL="1014003" lvl="4" indent="-457200">
              <a:lnSpc>
                <a:spcPct val="100000"/>
              </a:lnSpc>
              <a:spcBef>
                <a:spcPts val="0"/>
              </a:spcBef>
              <a:buFont typeface="Arial" panose="020B0604020202020204" pitchFamily="34" charset="0"/>
              <a:buChar char="•"/>
              <a:defRPr/>
            </a:pPr>
            <a:endParaRPr lang="fr-CA" sz="2800" b="1" dirty="0"/>
          </a:p>
          <a:p>
            <a:pPr marL="1014003" lvl="4" indent="-457200">
              <a:lnSpc>
                <a:spcPct val="100000"/>
              </a:lnSpc>
              <a:spcBef>
                <a:spcPts val="0"/>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13110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347182"/>
            <a:ext cx="11082528" cy="548640"/>
          </a:xfrm>
        </p:spPr>
        <p:txBody>
          <a:bodyPr>
            <a:noAutofit/>
          </a:bodyPr>
          <a:lstStyle/>
          <a:p>
            <a:pPr>
              <a:defRPr/>
            </a:pPr>
            <a:r>
              <a:rPr lang="fr-CA" sz="3600" dirty="0"/>
              <a:t>C’est à vous n</a:t>
            </a:r>
            <a:r>
              <a:rPr lang="fr-CA" sz="3600" baseline="30000" dirty="0"/>
              <a:t>o </a:t>
            </a:r>
            <a:r>
              <a:rPr lang="fr-CA" sz="3600" dirty="0"/>
              <a:t>8... Leçon 10 </a:t>
            </a:r>
          </a:p>
        </p:txBody>
      </p:sp>
      <p:sp>
        <p:nvSpPr>
          <p:cNvPr id="6147" name="Rectangle 3"/>
          <p:cNvSpPr>
            <a:spLocks noGrp="1" noChangeArrowheads="1"/>
          </p:cNvSpPr>
          <p:nvPr>
            <p:ph idx="1"/>
          </p:nvPr>
        </p:nvSpPr>
        <p:spPr>
          <a:xfrm>
            <a:off x="502035" y="1170142"/>
            <a:ext cx="11082528" cy="5211763"/>
          </a:xfrm>
          <a:ln>
            <a:noFill/>
          </a:ln>
        </p:spPr>
        <p:txBody>
          <a:bodyPr/>
          <a:lstStyle/>
          <a:p>
            <a:pPr marL="282575" lvl="1">
              <a:spcBef>
                <a:spcPts val="1776"/>
              </a:spcBef>
              <a:defRPr/>
            </a:pPr>
            <a:r>
              <a:rPr lang="fr-CA" sz="2000" dirty="0"/>
              <a:t>Recevez les articles restants figurant sur une facture à payer (n</a:t>
            </a:r>
            <a:r>
              <a:rPr lang="fr-CA" sz="2000" baseline="30000" dirty="0"/>
              <a:t>o</a:t>
            </a:r>
            <a:r>
              <a:rPr lang="fr-CA" sz="2000" dirty="0"/>
              <a:t> 2899) de </a:t>
            </a:r>
            <a:r>
              <a:rPr lang="fr-CA" sz="2000" b="1" dirty="0"/>
              <a:t>Cadeaux en gros</a:t>
            </a:r>
          </a:p>
          <a:p>
            <a:pPr marL="1014003" lvl="4" indent="-457200">
              <a:lnSpc>
                <a:spcPct val="100000"/>
              </a:lnSpc>
              <a:spcBef>
                <a:spcPts val="0"/>
              </a:spcBef>
              <a:buFont typeface="Arial" panose="020B0604020202020204" pitchFamily="34" charset="0"/>
              <a:buChar char="•"/>
              <a:defRPr/>
            </a:pPr>
            <a:r>
              <a:rPr lang="fr-CA" sz="2000" b="1" dirty="0"/>
              <a:t>Chargeur de téléphone cellulaire </a:t>
            </a:r>
          </a:p>
          <a:p>
            <a:pPr marL="1014003" lvl="4" indent="-457200">
              <a:lnSpc>
                <a:spcPct val="100000"/>
              </a:lnSpc>
              <a:spcBef>
                <a:spcPts val="0"/>
              </a:spcBef>
              <a:buFont typeface="Arial" panose="020B0604020202020204" pitchFamily="34" charset="0"/>
              <a:buChar char="•"/>
              <a:defRPr/>
            </a:pPr>
            <a:r>
              <a:rPr lang="fr-CA" sz="2000" b="1" dirty="0"/>
              <a:t>Parapluie </a:t>
            </a:r>
          </a:p>
          <a:p>
            <a:pPr marL="1014003" lvl="4" indent="-457200">
              <a:lnSpc>
                <a:spcPct val="100000"/>
              </a:lnSpc>
              <a:spcBef>
                <a:spcPts val="0"/>
              </a:spcBef>
              <a:buFont typeface="Arial" panose="020B0604020202020204" pitchFamily="34" charset="0"/>
              <a:buChar char="•"/>
              <a:defRPr/>
            </a:pPr>
            <a:r>
              <a:rPr lang="fr-CA" sz="2000" b="1" dirty="0"/>
              <a:t>Bouteille d’eau</a:t>
            </a:r>
          </a:p>
          <a:p>
            <a:pPr marL="1014003" lvl="4" indent="-457200">
              <a:lnSpc>
                <a:spcPct val="100000"/>
              </a:lnSpc>
              <a:spcBef>
                <a:spcPts val="0"/>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159562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32316"/>
            <a:ext cx="11082528" cy="548640"/>
          </a:xfrm>
        </p:spPr>
        <p:txBody>
          <a:bodyPr>
            <a:noAutofit/>
          </a:bodyPr>
          <a:lstStyle/>
          <a:p>
            <a:pPr>
              <a:defRPr/>
            </a:pPr>
            <a:r>
              <a:rPr lang="fr-CA" sz="3600" dirty="0"/>
              <a:t>C’est à vous n</a:t>
            </a:r>
            <a:r>
              <a:rPr lang="fr-CA" sz="3600" baseline="30000" dirty="0"/>
              <a:t>o </a:t>
            </a:r>
            <a:r>
              <a:rPr lang="fr-CA" sz="3600" dirty="0"/>
              <a:t>9... Leçon 10 </a:t>
            </a:r>
          </a:p>
        </p:txBody>
      </p:sp>
      <p:sp>
        <p:nvSpPr>
          <p:cNvPr id="6147" name="Rectangle 3"/>
          <p:cNvSpPr>
            <a:spLocks noGrp="1" noChangeArrowheads="1"/>
          </p:cNvSpPr>
          <p:nvPr>
            <p:ph idx="1"/>
          </p:nvPr>
        </p:nvSpPr>
        <p:spPr>
          <a:xfrm>
            <a:off x="502035" y="1170142"/>
            <a:ext cx="11082528" cy="5211763"/>
          </a:xfrm>
          <a:ln>
            <a:noFill/>
          </a:ln>
        </p:spPr>
        <p:txBody>
          <a:bodyPr/>
          <a:lstStyle/>
          <a:p>
            <a:pPr marL="282575" lvl="1">
              <a:spcBef>
                <a:spcPts val="1776"/>
              </a:spcBef>
              <a:defRPr/>
            </a:pPr>
            <a:r>
              <a:rPr lang="fr-CA" sz="2000" dirty="0"/>
              <a:t>Vous devez rendre des comptes sur la gestion des stocks à votre patron. Créez les rapports suivants :</a:t>
            </a:r>
          </a:p>
          <a:p>
            <a:pPr marL="1014003" lvl="4" indent="-457200">
              <a:lnSpc>
                <a:spcPct val="100000"/>
              </a:lnSpc>
              <a:spcBef>
                <a:spcPts val="0"/>
              </a:spcBef>
              <a:buFont typeface="Arial" panose="020B0604020202020204" pitchFamily="34" charset="0"/>
              <a:buChar char="•"/>
              <a:defRPr/>
            </a:pPr>
            <a:r>
              <a:rPr lang="fr-CA" sz="2000" b="1" dirty="0"/>
              <a:t>Sommaire de l’évaluation des stocks</a:t>
            </a:r>
          </a:p>
          <a:p>
            <a:pPr marL="1014003" lvl="4" indent="-457200">
              <a:lnSpc>
                <a:spcPct val="100000"/>
              </a:lnSpc>
              <a:spcBef>
                <a:spcPts val="0"/>
              </a:spcBef>
              <a:buFont typeface="Arial" panose="020B0604020202020204" pitchFamily="34" charset="0"/>
              <a:buChar char="•"/>
              <a:defRPr/>
            </a:pPr>
            <a:r>
              <a:rPr lang="fr-CA" sz="2000" b="1" dirty="0"/>
              <a:t>Détail de l’évaluation des stocks</a:t>
            </a:r>
          </a:p>
          <a:p>
            <a:pPr marL="1014003" lvl="4" indent="-457200">
              <a:lnSpc>
                <a:spcPct val="100000"/>
              </a:lnSpc>
              <a:spcBef>
                <a:spcPts val="0"/>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122685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de la navigation dans QuickBooks en ligne</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1371235759"/>
      </p:ext>
    </p:extLst>
  </p:cSld>
  <p:clrMapOvr>
    <a:masterClrMapping/>
  </p:clrMapOvr>
  <p:transition spd="slow">
    <p:wipe dir="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347182"/>
            <a:ext cx="11082528" cy="548640"/>
          </a:xfrm>
        </p:spPr>
        <p:txBody>
          <a:bodyPr>
            <a:noAutofit/>
          </a:bodyPr>
          <a:lstStyle/>
          <a:p>
            <a:pPr>
              <a:defRPr/>
            </a:pPr>
            <a:r>
              <a:rPr lang="fr-CA" sz="3600" dirty="0"/>
              <a:t>C’est à vous n</a:t>
            </a:r>
            <a:r>
              <a:rPr lang="fr-CA" sz="3600" baseline="30000" dirty="0"/>
              <a:t>o </a:t>
            </a:r>
            <a:r>
              <a:rPr lang="fr-CA" sz="3600" dirty="0"/>
              <a:t>10... Leçon 10 </a:t>
            </a:r>
          </a:p>
        </p:txBody>
      </p:sp>
      <p:sp>
        <p:nvSpPr>
          <p:cNvPr id="6147" name="Rectangle 3"/>
          <p:cNvSpPr>
            <a:spLocks noGrp="1" noChangeArrowheads="1"/>
          </p:cNvSpPr>
          <p:nvPr>
            <p:ph idx="1"/>
          </p:nvPr>
        </p:nvSpPr>
        <p:spPr>
          <a:xfrm>
            <a:off x="502035" y="1170142"/>
            <a:ext cx="11082528" cy="5211763"/>
          </a:xfrm>
          <a:ln>
            <a:noFill/>
          </a:ln>
        </p:spPr>
        <p:txBody>
          <a:bodyPr/>
          <a:lstStyle/>
          <a:p>
            <a:pPr marL="282575" lvl="1">
              <a:spcBef>
                <a:spcPts val="1776"/>
              </a:spcBef>
              <a:defRPr/>
            </a:pPr>
            <a:r>
              <a:rPr lang="fr-CA" sz="2000" dirty="0"/>
              <a:t>Vous devez rajuster votre inventaire en fonction des marchandises endommagées ou manquantes. Les articles suivants ont été endommagés ou volés</a:t>
            </a:r>
          </a:p>
          <a:p>
            <a:pPr marL="1014003" lvl="4" indent="-457200">
              <a:lnSpc>
                <a:spcPct val="100000"/>
              </a:lnSpc>
              <a:spcBef>
                <a:spcPts val="0"/>
              </a:spcBef>
              <a:buFont typeface="Arial" panose="020B0604020202020204" pitchFamily="34" charset="0"/>
              <a:buChar char="•"/>
              <a:defRPr/>
            </a:pPr>
            <a:r>
              <a:rPr lang="fr-CA" sz="2000" b="1" dirty="0"/>
              <a:t>Chargeur de téléphone cellulaire – 2 unités endommagées</a:t>
            </a:r>
          </a:p>
          <a:p>
            <a:pPr marL="1014003" lvl="4" indent="-457200">
              <a:lnSpc>
                <a:spcPct val="100000"/>
              </a:lnSpc>
              <a:spcBef>
                <a:spcPts val="0"/>
              </a:spcBef>
              <a:buFont typeface="Arial" panose="020B0604020202020204" pitchFamily="34" charset="0"/>
              <a:buChar char="•"/>
              <a:defRPr/>
            </a:pPr>
            <a:r>
              <a:rPr lang="fr-CA" sz="2000" b="1" dirty="0"/>
              <a:t>Parapluie – 1 unité volée</a:t>
            </a:r>
          </a:p>
          <a:p>
            <a:pPr marL="1014003" lvl="4" indent="-457200">
              <a:lnSpc>
                <a:spcPct val="100000"/>
              </a:lnSpc>
              <a:spcBef>
                <a:spcPts val="0"/>
              </a:spcBef>
              <a:buFont typeface="Arial" panose="020B0604020202020204" pitchFamily="34" charset="0"/>
              <a:buChar char="•"/>
              <a:defRPr/>
            </a:pPr>
            <a:r>
              <a:rPr lang="fr-CA" sz="2000" b="1" dirty="0"/>
              <a:t>Bouteille d’eau – 3 unités volées</a:t>
            </a:r>
          </a:p>
          <a:p>
            <a:pPr marL="1014003" lvl="4" indent="-457200">
              <a:lnSpc>
                <a:spcPct val="100000"/>
              </a:lnSpc>
              <a:spcBef>
                <a:spcPts val="0"/>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103234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105" y="3419304"/>
            <a:ext cx="10269913" cy="852372"/>
          </a:xfrm>
        </p:spPr>
        <p:txBody>
          <a:bodyPr/>
          <a:lstStyle/>
          <a:p>
            <a:r>
              <a:rPr lang="fr-CA" sz="4400" dirty="0"/>
              <a:t>Leçon 11 – Rapports dans QuickBooks</a:t>
            </a:r>
            <a:endParaRPr lang="fr-CA" sz="4400" b="0" dirty="0"/>
          </a:p>
        </p:txBody>
      </p:sp>
    </p:spTree>
    <p:extLst>
      <p:ext uri="{BB962C8B-B14F-4D97-AF65-F5344CB8AC3E}">
        <p14:creationId xmlns:p14="http://schemas.microsoft.com/office/powerpoint/2010/main" val="3512409760"/>
      </p:ext>
    </p:extLst>
  </p:cSld>
  <p:clrMapOvr>
    <a:masterClrMapping/>
  </p:clrMapOvr>
  <p:transition spd="slow">
    <p:wipe dir="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09978"/>
            <a:ext cx="11082528" cy="548640"/>
          </a:xfrm>
        </p:spPr>
        <p:txBody>
          <a:bodyPr>
            <a:noAutofit/>
          </a:bodyPr>
          <a:lstStyle/>
          <a:p>
            <a:pPr eaLnBrk="1" hangingPunct="1">
              <a:defRPr/>
            </a:pPr>
            <a:r>
              <a:rPr lang="fr-CA" sz="3600" dirty="0"/>
              <a:t>Leçon 11 – Objectifs d’apprentissage</a:t>
            </a:r>
          </a:p>
        </p:txBody>
      </p:sp>
      <p:sp>
        <p:nvSpPr>
          <p:cNvPr id="6147" name="Rectangle 3"/>
          <p:cNvSpPr>
            <a:spLocks noGrp="1" noChangeArrowheads="1"/>
          </p:cNvSpPr>
          <p:nvPr>
            <p:ph idx="1"/>
          </p:nvPr>
        </p:nvSpPr>
        <p:spPr>
          <a:xfrm>
            <a:off x="502035" y="1270350"/>
            <a:ext cx="11082528" cy="5211763"/>
          </a:xfrm>
          <a:ln>
            <a:noFill/>
          </a:ln>
        </p:spPr>
        <p:txBody>
          <a:bodyPr/>
          <a:lstStyle/>
          <a:p>
            <a:pPr marL="282575" lvl="1">
              <a:spcBef>
                <a:spcPts val="1776"/>
              </a:spcBef>
              <a:defRPr/>
            </a:pPr>
            <a:r>
              <a:rPr lang="fr-CA" sz="2000" dirty="0"/>
              <a:t>Dans la présente leçon, vous allez découvrir les aspects suivants :</a:t>
            </a:r>
          </a:p>
          <a:p>
            <a:pPr marL="1014003" lvl="4" indent="-457200">
              <a:spcBef>
                <a:spcPts val="1776"/>
              </a:spcBef>
              <a:buFont typeface="Arial" panose="020B0604020202020204" pitchFamily="34" charset="0"/>
              <a:buChar char="•"/>
              <a:defRPr/>
            </a:pPr>
            <a:r>
              <a:rPr lang="fr-CA" sz="2000" dirty="0"/>
              <a:t>La création de rapports de base dans QuickBooks en ligne</a:t>
            </a:r>
          </a:p>
          <a:p>
            <a:pPr marL="1014003" lvl="4" indent="-457200">
              <a:spcBef>
                <a:spcPts val="1776"/>
              </a:spcBef>
              <a:buFont typeface="Arial" panose="020B0604020202020204" pitchFamily="34" charset="0"/>
              <a:buChar char="•"/>
              <a:defRPr/>
            </a:pPr>
            <a:r>
              <a:rPr lang="fr-CA" sz="2000" dirty="0"/>
              <a:t>La personnalisation des rapports au moyen de filtres et de colonnes/rangées</a:t>
            </a:r>
          </a:p>
          <a:p>
            <a:pPr marL="1014003" lvl="4" indent="-457200">
              <a:spcBef>
                <a:spcPts val="1776"/>
              </a:spcBef>
              <a:buFont typeface="Arial" panose="020B0604020202020204" pitchFamily="34" charset="0"/>
              <a:buChar char="•"/>
              <a:defRPr/>
            </a:pPr>
            <a:r>
              <a:rPr lang="fr-CA" sz="2000" dirty="0"/>
              <a:t>L’enregistrement de rapports personnalisés</a:t>
            </a:r>
          </a:p>
          <a:p>
            <a:pPr marL="1014003" lvl="4" indent="-457200">
              <a:spcBef>
                <a:spcPts val="1776"/>
              </a:spcBef>
              <a:buFont typeface="Arial" panose="020B0604020202020204" pitchFamily="34" charset="0"/>
              <a:buChar char="•"/>
              <a:defRPr/>
            </a:pPr>
            <a:r>
              <a:rPr lang="fr-CA" sz="2000" dirty="0"/>
              <a:t>Les rapports automatisés</a:t>
            </a:r>
          </a:p>
          <a:p>
            <a:pPr marL="556803" lvl="4">
              <a:spcBef>
                <a:spcPts val="1776"/>
              </a:spcBef>
              <a:defRPr/>
            </a:pPr>
            <a:r>
              <a:rPr lang="fr-CA" dirty="0" smtClean="0"/>
              <a:t> </a:t>
            </a:r>
          </a:p>
          <a:p>
            <a:pPr marL="282575" lvl="1">
              <a:spcBef>
                <a:spcPts val="1776"/>
              </a:spcBef>
              <a:defRPr/>
            </a:pPr>
            <a:endParaRPr lang="fr-CA" sz="3200" dirty="0"/>
          </a:p>
        </p:txBody>
      </p:sp>
    </p:spTree>
    <p:extLst>
      <p:ext uri="{BB962C8B-B14F-4D97-AF65-F5344CB8AC3E}">
        <p14:creationId xmlns:p14="http://schemas.microsoft.com/office/powerpoint/2010/main" val="264312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561663"/>
            <a:ext cx="11082528" cy="548640"/>
          </a:xfrm>
        </p:spPr>
        <p:txBody>
          <a:bodyPr>
            <a:noAutofit/>
          </a:bodyPr>
          <a:lstStyle/>
          <a:p>
            <a:pPr eaLnBrk="1" hangingPunct="1">
              <a:defRPr/>
            </a:pPr>
            <a:r>
              <a:rPr lang="fr-CA" sz="3600" dirty="0"/>
              <a:t>Types de rapports</a:t>
            </a:r>
          </a:p>
        </p:txBody>
      </p:sp>
      <p:sp>
        <p:nvSpPr>
          <p:cNvPr id="6147" name="Rectangle 3"/>
          <p:cNvSpPr>
            <a:spLocks noGrp="1" noChangeArrowheads="1"/>
          </p:cNvSpPr>
          <p:nvPr>
            <p:ph idx="1"/>
          </p:nvPr>
        </p:nvSpPr>
        <p:spPr>
          <a:xfrm>
            <a:off x="502035" y="1270350"/>
            <a:ext cx="11082528" cy="5211763"/>
          </a:xfrm>
          <a:ln>
            <a:noFill/>
          </a:ln>
        </p:spPr>
        <p:txBody>
          <a:bodyPr/>
          <a:lstStyle/>
          <a:p>
            <a:pPr marL="282575" lvl="1">
              <a:spcBef>
                <a:spcPts val="1776"/>
              </a:spcBef>
              <a:defRPr/>
            </a:pPr>
            <a:r>
              <a:rPr lang="fr-CA" sz="2000" dirty="0"/>
              <a:t>QuickBooks met plusieurs types de rapports à votre disposition :</a:t>
            </a:r>
          </a:p>
          <a:p>
            <a:pPr marL="1014003" lvl="4" indent="-457200">
              <a:spcBef>
                <a:spcPts val="1776"/>
              </a:spcBef>
              <a:buFont typeface="Arial" panose="020B0604020202020204" pitchFamily="34" charset="0"/>
              <a:buChar char="•"/>
              <a:defRPr/>
            </a:pPr>
            <a:r>
              <a:rPr lang="fr-CA" sz="2000" dirty="0"/>
              <a:t>Rapports d’opérations  </a:t>
            </a:r>
          </a:p>
          <a:p>
            <a:pPr marL="1014003" lvl="4" indent="-457200">
              <a:spcBef>
                <a:spcPts val="1776"/>
              </a:spcBef>
              <a:buFont typeface="Arial" panose="020B0604020202020204" pitchFamily="34" charset="0"/>
              <a:buChar char="•"/>
              <a:defRPr/>
            </a:pPr>
            <a:r>
              <a:rPr lang="fr-CA" sz="2000" dirty="0"/>
              <a:t>Rapports de listes</a:t>
            </a:r>
          </a:p>
          <a:p>
            <a:pPr marL="1014003" lvl="4" indent="-457200">
              <a:spcBef>
                <a:spcPts val="1776"/>
              </a:spcBef>
              <a:buFont typeface="Arial" panose="020B0604020202020204" pitchFamily="34" charset="0"/>
              <a:buChar char="•"/>
              <a:defRPr/>
            </a:pPr>
            <a:r>
              <a:rPr lang="fr-CA" sz="2000" dirty="0"/>
              <a:t>Rapports sommaires</a:t>
            </a:r>
          </a:p>
          <a:p>
            <a:pPr marL="1014003" lvl="4" indent="-457200">
              <a:spcBef>
                <a:spcPts val="1776"/>
              </a:spcBef>
              <a:buFont typeface="Arial" panose="020B0604020202020204" pitchFamily="34" charset="0"/>
              <a:buChar char="•"/>
              <a:defRPr/>
            </a:pPr>
            <a:r>
              <a:rPr lang="fr-CA" sz="2000" dirty="0"/>
              <a:t>Rapports détaillés</a:t>
            </a:r>
          </a:p>
          <a:p>
            <a:pPr marL="556803" lvl="4">
              <a:spcBef>
                <a:spcPts val="1776"/>
              </a:spcBef>
              <a:defRPr/>
            </a:pPr>
            <a:r>
              <a:rPr lang="fr-CA" sz="2000" dirty="0" smtClean="0"/>
              <a:t> </a:t>
            </a:r>
          </a:p>
          <a:p>
            <a:pPr marL="282575" lvl="1">
              <a:spcBef>
                <a:spcPts val="1776"/>
              </a:spcBef>
              <a:defRPr/>
            </a:pPr>
            <a:endParaRPr lang="fr-CA" sz="3200" dirty="0"/>
          </a:p>
        </p:txBody>
      </p:sp>
    </p:spTree>
    <p:extLst>
      <p:ext uri="{BB962C8B-B14F-4D97-AF65-F5344CB8AC3E}">
        <p14:creationId xmlns:p14="http://schemas.microsoft.com/office/powerpoint/2010/main" val="20407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542207"/>
            <a:ext cx="11082528" cy="548640"/>
          </a:xfrm>
        </p:spPr>
        <p:txBody>
          <a:bodyPr>
            <a:noAutofit/>
          </a:bodyPr>
          <a:lstStyle/>
          <a:p>
            <a:pPr eaLnBrk="1" hangingPunct="1">
              <a:defRPr/>
            </a:pPr>
            <a:r>
              <a:rPr lang="fr-CA" sz="3600" dirty="0"/>
              <a:t>Rapports d’opérations</a:t>
            </a:r>
          </a:p>
        </p:txBody>
      </p:sp>
      <p:sp>
        <p:nvSpPr>
          <p:cNvPr id="6147" name="Rectangle 3"/>
          <p:cNvSpPr>
            <a:spLocks noGrp="1" noChangeArrowheads="1"/>
          </p:cNvSpPr>
          <p:nvPr>
            <p:ph idx="1"/>
          </p:nvPr>
        </p:nvSpPr>
        <p:spPr>
          <a:xfrm>
            <a:off x="502035" y="1270350"/>
            <a:ext cx="11082528" cy="5211763"/>
          </a:xfrm>
          <a:ln>
            <a:noFill/>
          </a:ln>
        </p:spPr>
        <p:txBody>
          <a:bodyPr/>
          <a:lstStyle/>
          <a:p>
            <a:pPr marL="282575" lvl="1">
              <a:spcBef>
                <a:spcPts val="1776"/>
              </a:spcBef>
              <a:defRPr/>
            </a:pPr>
            <a:r>
              <a:rPr lang="fr-CA" sz="2000" dirty="0"/>
              <a:t>Plusieurs rapports d’opérations sont utilisés par toutes les entreprises :</a:t>
            </a:r>
          </a:p>
          <a:p>
            <a:pPr marL="1014003" lvl="4" indent="-457200">
              <a:spcBef>
                <a:spcPts val="1776"/>
              </a:spcBef>
              <a:buFont typeface="Arial" panose="020B0604020202020204" pitchFamily="34" charset="0"/>
              <a:buChar char="•"/>
              <a:defRPr/>
            </a:pPr>
            <a:r>
              <a:rPr lang="fr-CA" sz="2000" b="1" dirty="0"/>
              <a:t>État des résultats –</a:t>
            </a:r>
            <a:r>
              <a:rPr lang="fr-CA" sz="2000" dirty="0"/>
              <a:t> brosse le portrait du rendement financier de votre entreprise </a:t>
            </a:r>
          </a:p>
          <a:p>
            <a:pPr marL="1014003" lvl="4" indent="-457200">
              <a:spcBef>
                <a:spcPts val="1776"/>
              </a:spcBef>
              <a:buFont typeface="Arial" panose="020B0604020202020204" pitchFamily="34" charset="0"/>
              <a:buChar char="•"/>
              <a:defRPr/>
            </a:pPr>
            <a:r>
              <a:rPr lang="fr-CA" sz="2000" b="1" dirty="0"/>
              <a:t>Bilan – </a:t>
            </a:r>
            <a:r>
              <a:rPr lang="fr-CA" sz="2000" dirty="0"/>
              <a:t>fait le point sur la position financière de votre entreprise </a:t>
            </a:r>
          </a:p>
          <a:p>
            <a:pPr marL="1014003" lvl="4" indent="-457200">
              <a:spcBef>
                <a:spcPts val="1776"/>
              </a:spcBef>
              <a:buFont typeface="Arial" panose="020B0604020202020204" pitchFamily="34" charset="0"/>
              <a:buChar char="•"/>
              <a:defRPr/>
            </a:pPr>
            <a:r>
              <a:rPr lang="fr-CA" sz="2000" b="1" dirty="0"/>
              <a:t>Sommaire du classement chronologique des CC – </a:t>
            </a:r>
            <a:r>
              <a:rPr lang="fr-CA" sz="2000" dirty="0"/>
              <a:t>porte sur les comptes clients impayés </a:t>
            </a:r>
          </a:p>
          <a:p>
            <a:pPr marL="1014003" lvl="4" indent="-457200">
              <a:spcBef>
                <a:spcPts val="1776"/>
              </a:spcBef>
              <a:buFont typeface="Arial" panose="020B0604020202020204" pitchFamily="34" charset="0"/>
              <a:buChar char="•"/>
              <a:defRPr/>
            </a:pPr>
            <a:r>
              <a:rPr lang="fr-CA" sz="2000" b="1" dirty="0"/>
              <a:t>Sommaire du classement chronologique des CF –</a:t>
            </a:r>
            <a:r>
              <a:rPr lang="fr-CA" sz="2000" dirty="0"/>
              <a:t>porte sur les comptes fournisseurs impayés </a:t>
            </a:r>
          </a:p>
          <a:p>
            <a:pPr marL="1014003" lvl="4" indent="-457200">
              <a:spcBef>
                <a:spcPts val="1776"/>
              </a:spcBef>
              <a:buFont typeface="Arial" panose="020B0604020202020204" pitchFamily="34" charset="0"/>
              <a:buChar char="•"/>
              <a:defRPr/>
            </a:pPr>
            <a:r>
              <a:rPr lang="fr-CA" sz="2000" b="1" dirty="0"/>
              <a:t>Grand livre général – </a:t>
            </a:r>
            <a:r>
              <a:rPr lang="fr-CA" sz="2000" dirty="0"/>
              <a:t>recense vos opérations par compte</a:t>
            </a:r>
          </a:p>
        </p:txBody>
      </p:sp>
    </p:spTree>
    <p:extLst>
      <p:ext uri="{BB962C8B-B14F-4D97-AF65-F5344CB8AC3E}">
        <p14:creationId xmlns:p14="http://schemas.microsoft.com/office/powerpoint/2010/main" val="11098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542208"/>
            <a:ext cx="11082528" cy="548640"/>
          </a:xfrm>
        </p:spPr>
        <p:txBody>
          <a:bodyPr>
            <a:noAutofit/>
          </a:bodyPr>
          <a:lstStyle/>
          <a:p>
            <a:pPr eaLnBrk="1" hangingPunct="1">
              <a:defRPr/>
            </a:pPr>
            <a:r>
              <a:rPr lang="fr-CA" sz="3600" dirty="0"/>
              <a:t>Rapports de listes</a:t>
            </a:r>
          </a:p>
        </p:txBody>
      </p:sp>
      <p:sp>
        <p:nvSpPr>
          <p:cNvPr id="6147" name="Rectangle 3"/>
          <p:cNvSpPr>
            <a:spLocks noGrp="1" noChangeArrowheads="1"/>
          </p:cNvSpPr>
          <p:nvPr>
            <p:ph idx="1"/>
          </p:nvPr>
        </p:nvSpPr>
        <p:spPr>
          <a:xfrm>
            <a:off x="502035" y="1270350"/>
            <a:ext cx="11082528" cy="5211763"/>
          </a:xfrm>
          <a:ln>
            <a:noFill/>
          </a:ln>
        </p:spPr>
        <p:txBody>
          <a:bodyPr/>
          <a:lstStyle/>
          <a:p>
            <a:pPr marL="282575" lvl="1">
              <a:spcBef>
                <a:spcPts val="1776"/>
              </a:spcBef>
              <a:defRPr/>
            </a:pPr>
            <a:r>
              <a:rPr lang="fr-CA" sz="2000" dirty="0"/>
              <a:t>Plusieurs rapports de listes sont offerts :</a:t>
            </a:r>
          </a:p>
          <a:p>
            <a:pPr marL="1014003" lvl="4" indent="-457200">
              <a:spcBef>
                <a:spcPts val="1776"/>
              </a:spcBef>
              <a:buFont typeface="Arial" panose="020B0604020202020204" pitchFamily="34" charset="0"/>
              <a:buChar char="•"/>
              <a:defRPr/>
            </a:pPr>
            <a:r>
              <a:rPr lang="fr-CA" sz="2000" b="1" dirty="0"/>
              <a:t>Liste des comptes</a:t>
            </a:r>
            <a:r>
              <a:rPr lang="fr-CA" sz="2000" b="1" dirty="0" smtClean="0"/>
              <a:t> </a:t>
            </a:r>
            <a:r>
              <a:rPr lang="fr-CA" sz="2000" dirty="0"/>
              <a:t>– on produit ce rapport à partir du plan comptable</a:t>
            </a:r>
          </a:p>
          <a:p>
            <a:pPr marL="1014003" lvl="4" indent="-457200">
              <a:spcBef>
                <a:spcPts val="1776"/>
              </a:spcBef>
              <a:buFont typeface="Arial" panose="020B0604020202020204" pitchFamily="34" charset="0"/>
              <a:buChar char="•"/>
              <a:defRPr/>
            </a:pPr>
            <a:r>
              <a:rPr lang="fr-CA" sz="2000" b="1" dirty="0"/>
              <a:t>Liste des coordonnées des clients</a:t>
            </a:r>
            <a:r>
              <a:rPr lang="fr-CA" sz="2000" dirty="0"/>
              <a:t> – c’est une liste des clients</a:t>
            </a:r>
          </a:p>
          <a:p>
            <a:pPr marL="1014003" lvl="4" indent="-457200">
              <a:spcBef>
                <a:spcPts val="1776"/>
              </a:spcBef>
              <a:buFont typeface="Arial" panose="020B0604020202020204" pitchFamily="34" charset="0"/>
              <a:buChar char="•"/>
              <a:defRPr/>
            </a:pPr>
            <a:r>
              <a:rPr lang="fr-CA" sz="2000" b="1" dirty="0"/>
              <a:t>Liste des coordonnées des fournisseurs</a:t>
            </a:r>
            <a:r>
              <a:rPr lang="fr-CA" sz="2000" dirty="0"/>
              <a:t> – c’est une liste des fournisseurs</a:t>
            </a:r>
          </a:p>
        </p:txBody>
      </p:sp>
    </p:spTree>
    <p:extLst>
      <p:ext uri="{BB962C8B-B14F-4D97-AF65-F5344CB8AC3E}">
        <p14:creationId xmlns:p14="http://schemas.microsoft.com/office/powerpoint/2010/main" val="1690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12952"/>
            <a:ext cx="11082528" cy="548640"/>
          </a:xfrm>
        </p:spPr>
        <p:txBody>
          <a:bodyPr>
            <a:noAutofit/>
          </a:bodyPr>
          <a:lstStyle/>
          <a:p>
            <a:pPr eaLnBrk="1" hangingPunct="1">
              <a:defRPr/>
            </a:pPr>
            <a:r>
              <a:rPr lang="fr-CA" sz="3600" dirty="0"/>
              <a:t>Rapports sommaires et rapports détaillés</a:t>
            </a:r>
          </a:p>
        </p:txBody>
      </p:sp>
      <p:sp>
        <p:nvSpPr>
          <p:cNvPr id="6147" name="Rectangle 3"/>
          <p:cNvSpPr>
            <a:spLocks noGrp="1" noChangeArrowheads="1"/>
          </p:cNvSpPr>
          <p:nvPr>
            <p:ph idx="1"/>
          </p:nvPr>
        </p:nvSpPr>
        <p:spPr>
          <a:xfrm>
            <a:off x="502035" y="1270350"/>
            <a:ext cx="11082528" cy="5211763"/>
          </a:xfrm>
          <a:ln>
            <a:noFill/>
          </a:ln>
        </p:spPr>
        <p:txBody>
          <a:bodyPr/>
          <a:lstStyle/>
          <a:p>
            <a:pPr marL="282575" lvl="1">
              <a:spcBef>
                <a:spcPts val="1776"/>
              </a:spcBef>
              <a:defRPr/>
            </a:pPr>
            <a:r>
              <a:rPr lang="fr-CA" sz="2000" b="1" dirty="0"/>
              <a:t>Rapports sommaires</a:t>
            </a:r>
          </a:p>
          <a:p>
            <a:pPr marL="1014003" lvl="4" indent="-457200">
              <a:spcBef>
                <a:spcPts val="1776"/>
              </a:spcBef>
              <a:buFont typeface="Arial" panose="020B0604020202020204" pitchFamily="34" charset="0"/>
              <a:buChar char="•"/>
              <a:defRPr/>
            </a:pPr>
            <a:r>
              <a:rPr lang="fr-CA" sz="2000" dirty="0"/>
              <a:t>Résumé des opérations sous forme de soldes (p. ex. : Sommaire du classement chronologique des CC)</a:t>
            </a:r>
          </a:p>
          <a:p>
            <a:pPr marL="1014003" lvl="4" indent="-457200">
              <a:spcBef>
                <a:spcPts val="1776"/>
              </a:spcBef>
              <a:buFont typeface="Arial" panose="020B0604020202020204" pitchFamily="34" charset="0"/>
              <a:buChar char="•"/>
              <a:defRPr/>
            </a:pPr>
            <a:r>
              <a:rPr lang="fr-CA" sz="2000" dirty="0"/>
              <a:t>Possibilités de personnalisation limitées</a:t>
            </a:r>
          </a:p>
          <a:p>
            <a:pPr marL="282575" lvl="1">
              <a:spcBef>
                <a:spcPts val="1776"/>
              </a:spcBef>
              <a:defRPr/>
            </a:pPr>
            <a:r>
              <a:rPr lang="fr-CA" sz="2000" b="1" dirty="0"/>
              <a:t>Rapports détaillés</a:t>
            </a:r>
          </a:p>
          <a:p>
            <a:pPr marL="1014003" lvl="4" indent="-457200">
              <a:spcBef>
                <a:spcPts val="1776"/>
              </a:spcBef>
              <a:buFont typeface="Arial" panose="020B0604020202020204" pitchFamily="34" charset="0"/>
              <a:buChar char="•"/>
              <a:defRPr/>
            </a:pPr>
            <a:r>
              <a:rPr lang="fr-CA" sz="2000" dirty="0"/>
              <a:t>Présentation détaillée de chaque opération </a:t>
            </a:r>
          </a:p>
          <a:p>
            <a:pPr marL="1014003" lvl="4" indent="-457200">
              <a:spcBef>
                <a:spcPts val="1776"/>
              </a:spcBef>
              <a:buFont typeface="Arial" panose="020B0604020202020204" pitchFamily="34" charset="0"/>
              <a:buChar char="•"/>
              <a:defRPr/>
            </a:pPr>
            <a:r>
              <a:rPr lang="fr-CA" sz="2000" dirty="0"/>
              <a:t>Personnalisation complète</a:t>
            </a:r>
          </a:p>
          <a:p>
            <a:pPr marL="1014003" lvl="4" indent="-457200">
              <a:spcBef>
                <a:spcPts val="1776"/>
              </a:spcBef>
              <a:buFont typeface="Arial" panose="020B0604020202020204" pitchFamily="34" charset="0"/>
              <a:buChar char="•"/>
              <a:defRPr/>
            </a:pPr>
            <a:endParaRPr lang="fr-CA" sz="2800" dirty="0"/>
          </a:p>
        </p:txBody>
      </p:sp>
    </p:spTree>
    <p:extLst>
      <p:ext uri="{BB962C8B-B14F-4D97-AF65-F5344CB8AC3E}">
        <p14:creationId xmlns:p14="http://schemas.microsoft.com/office/powerpoint/2010/main" val="201058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63847"/>
            <a:ext cx="11082528" cy="548640"/>
          </a:xfrm>
        </p:spPr>
        <p:txBody>
          <a:bodyPr>
            <a:noAutofit/>
          </a:bodyPr>
          <a:lstStyle/>
          <a:p>
            <a:pPr>
              <a:defRPr/>
            </a:pPr>
            <a:r>
              <a:rPr lang="fr-CA" sz="3600" dirty="0"/>
              <a:t>C’est à vous n</a:t>
            </a:r>
            <a:r>
              <a:rPr lang="fr-CA" sz="3600" baseline="30000" dirty="0"/>
              <a:t>o </a:t>
            </a:r>
            <a:r>
              <a:rPr lang="fr-CA" sz="3600" dirty="0"/>
              <a:t>1... Leçon 11 </a:t>
            </a:r>
          </a:p>
        </p:txBody>
      </p:sp>
      <p:sp>
        <p:nvSpPr>
          <p:cNvPr id="6147" name="Rectangle 3"/>
          <p:cNvSpPr>
            <a:spLocks noGrp="1" noChangeArrowheads="1"/>
          </p:cNvSpPr>
          <p:nvPr>
            <p:ph idx="1"/>
          </p:nvPr>
        </p:nvSpPr>
        <p:spPr>
          <a:xfrm>
            <a:off x="502035" y="1170142"/>
            <a:ext cx="11082528" cy="5211763"/>
          </a:xfrm>
          <a:ln>
            <a:noFill/>
          </a:ln>
        </p:spPr>
        <p:txBody>
          <a:bodyPr/>
          <a:lstStyle/>
          <a:p>
            <a:pPr marL="282575" lvl="1">
              <a:spcBef>
                <a:spcPts val="1776"/>
              </a:spcBef>
              <a:defRPr/>
            </a:pPr>
            <a:r>
              <a:rPr lang="fr-CA" sz="2000" dirty="0"/>
              <a:t>Créez les rapports suivants</a:t>
            </a:r>
          </a:p>
          <a:p>
            <a:pPr marL="1014003" lvl="4" indent="-457200">
              <a:lnSpc>
                <a:spcPct val="100000"/>
              </a:lnSpc>
              <a:spcBef>
                <a:spcPts val="0"/>
              </a:spcBef>
              <a:buFont typeface="Arial" panose="020B0604020202020204" pitchFamily="34" charset="0"/>
              <a:buChar char="•"/>
              <a:defRPr/>
            </a:pPr>
            <a:r>
              <a:rPr lang="fr-CA" sz="2000" b="1" dirty="0"/>
              <a:t>État des résultats cumulatifs pour l’année en cours</a:t>
            </a:r>
          </a:p>
          <a:p>
            <a:pPr marL="1014003" lvl="4" indent="-457200">
              <a:lnSpc>
                <a:spcPct val="100000"/>
              </a:lnSpc>
              <a:spcBef>
                <a:spcPts val="0"/>
              </a:spcBef>
              <a:buFont typeface="Arial" panose="020B0604020202020204" pitchFamily="34" charset="0"/>
              <a:buChar char="•"/>
              <a:defRPr/>
            </a:pPr>
            <a:r>
              <a:rPr lang="fr-CA" sz="2000" b="1" dirty="0"/>
              <a:t>Bilan</a:t>
            </a:r>
          </a:p>
          <a:p>
            <a:pPr marL="1014003" lvl="4" indent="-457200">
              <a:lnSpc>
                <a:spcPct val="100000"/>
              </a:lnSpc>
              <a:spcBef>
                <a:spcPts val="0"/>
              </a:spcBef>
              <a:buFont typeface="Arial" panose="020B0604020202020204" pitchFamily="34" charset="0"/>
              <a:buChar char="•"/>
              <a:defRPr/>
            </a:pPr>
            <a:r>
              <a:rPr lang="fr-CA" sz="2000" b="1" dirty="0"/>
              <a:t>Grand livre général</a:t>
            </a:r>
          </a:p>
          <a:p>
            <a:pPr marL="1014003" lvl="4" indent="-457200">
              <a:lnSpc>
                <a:spcPct val="100000"/>
              </a:lnSpc>
              <a:spcBef>
                <a:spcPts val="0"/>
              </a:spcBef>
              <a:buFont typeface="Arial" panose="020B0604020202020204" pitchFamily="34" charset="0"/>
              <a:buChar char="•"/>
              <a:defRPr/>
            </a:pPr>
            <a:r>
              <a:rPr lang="fr-CA" sz="2000" b="1" dirty="0"/>
              <a:t>Sommaire du classement chronologique des CC</a:t>
            </a:r>
          </a:p>
          <a:p>
            <a:pPr marL="1014003" lvl="4" indent="-457200">
              <a:lnSpc>
                <a:spcPct val="100000"/>
              </a:lnSpc>
              <a:spcBef>
                <a:spcPts val="0"/>
              </a:spcBef>
              <a:buFont typeface="Arial" panose="020B0604020202020204" pitchFamily="34" charset="0"/>
              <a:buChar char="•"/>
              <a:defRPr/>
            </a:pPr>
            <a:r>
              <a:rPr lang="fr-CA" sz="2000" b="1" dirty="0"/>
              <a:t>Sommaire du classement chronologique des CF</a:t>
            </a:r>
          </a:p>
          <a:p>
            <a:pPr marL="1014003" lvl="4" indent="-457200">
              <a:lnSpc>
                <a:spcPct val="100000"/>
              </a:lnSpc>
              <a:spcBef>
                <a:spcPts val="0"/>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184912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54994"/>
            <a:ext cx="11082528" cy="548640"/>
          </a:xfrm>
        </p:spPr>
        <p:txBody>
          <a:bodyPr>
            <a:noAutofit/>
          </a:bodyPr>
          <a:lstStyle/>
          <a:p>
            <a:pPr eaLnBrk="1" hangingPunct="1">
              <a:defRPr/>
            </a:pPr>
            <a:r>
              <a:rPr lang="fr-CA" sz="3600" dirty="0"/>
              <a:t>Personnalisation des rapports</a:t>
            </a:r>
          </a:p>
        </p:txBody>
      </p:sp>
      <p:sp>
        <p:nvSpPr>
          <p:cNvPr id="6147" name="Rectangle 3"/>
          <p:cNvSpPr>
            <a:spLocks noGrp="1" noChangeArrowheads="1"/>
          </p:cNvSpPr>
          <p:nvPr>
            <p:ph idx="1"/>
          </p:nvPr>
        </p:nvSpPr>
        <p:spPr>
          <a:xfrm>
            <a:off x="502035" y="1270350"/>
            <a:ext cx="11082528" cy="5211763"/>
          </a:xfrm>
          <a:ln>
            <a:noFill/>
          </a:ln>
        </p:spPr>
        <p:txBody>
          <a:bodyPr/>
          <a:lstStyle/>
          <a:p>
            <a:pPr marL="282575" lvl="1">
              <a:spcBef>
                <a:spcPts val="1776"/>
              </a:spcBef>
              <a:defRPr/>
            </a:pPr>
            <a:r>
              <a:rPr lang="fr-CA" sz="2000" b="1" dirty="0"/>
              <a:t>Colonnes</a:t>
            </a:r>
          </a:p>
          <a:p>
            <a:pPr marL="1014003" lvl="4" indent="-457200">
              <a:spcBef>
                <a:spcPts val="1776"/>
              </a:spcBef>
              <a:buFont typeface="Arial" panose="020B0604020202020204" pitchFamily="34" charset="0"/>
              <a:buChar char="•"/>
              <a:defRPr/>
            </a:pPr>
            <a:r>
              <a:rPr lang="fr-CA" sz="2000" dirty="0"/>
              <a:t>Modification des colonnes à inclure dans un rapport</a:t>
            </a:r>
          </a:p>
          <a:p>
            <a:pPr marL="1014003" lvl="4" indent="-457200">
              <a:spcBef>
                <a:spcPts val="1776"/>
              </a:spcBef>
              <a:buFont typeface="Arial" panose="020B0604020202020204" pitchFamily="34" charset="0"/>
              <a:buChar char="•"/>
              <a:defRPr/>
            </a:pPr>
            <a:r>
              <a:rPr lang="fr-CA" sz="2000" dirty="0"/>
              <a:t>Personnalisation limitée de la largeur</a:t>
            </a:r>
          </a:p>
          <a:p>
            <a:pPr marL="282575" lvl="1">
              <a:spcBef>
                <a:spcPts val="1776"/>
              </a:spcBef>
              <a:defRPr/>
            </a:pPr>
            <a:r>
              <a:rPr lang="fr-CA" sz="2000" b="1" dirty="0"/>
              <a:t>Filtres :</a:t>
            </a:r>
          </a:p>
          <a:p>
            <a:pPr marL="1014003" lvl="4" indent="-457200">
              <a:spcBef>
                <a:spcPts val="1776"/>
              </a:spcBef>
              <a:buFont typeface="Arial" panose="020B0604020202020204" pitchFamily="34" charset="0"/>
              <a:buChar char="•"/>
              <a:defRPr/>
            </a:pPr>
            <a:r>
              <a:rPr lang="fr-CA" sz="2000" dirty="0"/>
              <a:t>Élimination de renseignements d’un rapport</a:t>
            </a:r>
          </a:p>
          <a:p>
            <a:pPr marL="1014003" lvl="4" indent="-457200">
              <a:spcBef>
                <a:spcPts val="1776"/>
              </a:spcBef>
              <a:buFont typeface="Arial" panose="020B0604020202020204" pitchFamily="34" charset="0"/>
              <a:buChar char="•"/>
              <a:defRPr/>
            </a:pPr>
            <a:r>
              <a:rPr lang="fr-CA" sz="2000" dirty="0"/>
              <a:t>Utilisation de filtres multiples dans un rapport</a:t>
            </a:r>
          </a:p>
          <a:p>
            <a:pPr marL="1014003" lvl="4" indent="-457200">
              <a:spcBef>
                <a:spcPts val="1776"/>
              </a:spcBef>
              <a:buFont typeface="Arial" panose="020B0604020202020204" pitchFamily="34" charset="0"/>
              <a:buChar char="•"/>
              <a:defRPr/>
            </a:pPr>
            <a:endParaRPr lang="fr-CA" sz="2800" dirty="0"/>
          </a:p>
        </p:txBody>
      </p:sp>
    </p:spTree>
    <p:extLst>
      <p:ext uri="{BB962C8B-B14F-4D97-AF65-F5344CB8AC3E}">
        <p14:creationId xmlns:p14="http://schemas.microsoft.com/office/powerpoint/2010/main" val="142083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21805"/>
            <a:ext cx="11082528" cy="548640"/>
          </a:xfrm>
        </p:spPr>
        <p:txBody>
          <a:bodyPr>
            <a:noAutofit/>
          </a:bodyPr>
          <a:lstStyle/>
          <a:p>
            <a:pPr>
              <a:defRPr/>
            </a:pPr>
            <a:r>
              <a:rPr lang="fr-CA" sz="3600" dirty="0"/>
              <a:t>C’est à vous n</a:t>
            </a:r>
            <a:r>
              <a:rPr lang="fr-CA" sz="3600" baseline="30000" dirty="0"/>
              <a:t>o </a:t>
            </a:r>
            <a:r>
              <a:rPr lang="fr-CA" sz="3600" dirty="0"/>
              <a:t>2... Leçon 11 </a:t>
            </a:r>
          </a:p>
        </p:txBody>
      </p:sp>
      <p:sp>
        <p:nvSpPr>
          <p:cNvPr id="6147" name="Rectangle 3"/>
          <p:cNvSpPr>
            <a:spLocks noGrp="1" noChangeArrowheads="1"/>
          </p:cNvSpPr>
          <p:nvPr>
            <p:ph idx="1"/>
          </p:nvPr>
        </p:nvSpPr>
        <p:spPr>
          <a:xfrm>
            <a:off x="502035" y="1170142"/>
            <a:ext cx="11082528" cy="5211763"/>
          </a:xfrm>
          <a:ln>
            <a:noFill/>
          </a:ln>
        </p:spPr>
        <p:txBody>
          <a:bodyPr/>
          <a:lstStyle/>
          <a:p>
            <a:pPr marL="282575" lvl="1">
              <a:spcBef>
                <a:spcPts val="1776"/>
              </a:spcBef>
              <a:defRPr/>
            </a:pPr>
            <a:r>
              <a:rPr lang="fr-CA" sz="2000" dirty="0"/>
              <a:t>Créez à partir de la Liste des opérations par date un rapport personnalisé selon les paramètres suivants</a:t>
            </a:r>
          </a:p>
          <a:p>
            <a:pPr marL="1014003" lvl="4" indent="-457200">
              <a:lnSpc>
                <a:spcPct val="100000"/>
              </a:lnSpc>
              <a:spcBef>
                <a:spcPts val="0"/>
              </a:spcBef>
              <a:buFont typeface="Arial" panose="020B0604020202020204" pitchFamily="34" charset="0"/>
              <a:buChar char="•"/>
              <a:defRPr/>
            </a:pPr>
            <a:r>
              <a:rPr lang="fr-CA" sz="2000" b="1" dirty="0"/>
              <a:t>Colonnes à afficher </a:t>
            </a:r>
          </a:p>
          <a:p>
            <a:pPr marL="1253953" lvl="5" indent="-457200">
              <a:lnSpc>
                <a:spcPct val="100000"/>
              </a:lnSpc>
              <a:spcBef>
                <a:spcPts val="0"/>
              </a:spcBef>
              <a:buFont typeface="Arial" panose="020B0604020202020204" pitchFamily="34" charset="0"/>
              <a:buChar char="•"/>
              <a:defRPr/>
            </a:pPr>
            <a:r>
              <a:rPr lang="fr-CA" sz="2000" b="1" dirty="0"/>
              <a:t>Date</a:t>
            </a:r>
          </a:p>
          <a:p>
            <a:pPr marL="1253953" lvl="5" indent="-457200">
              <a:lnSpc>
                <a:spcPct val="100000"/>
              </a:lnSpc>
              <a:spcBef>
                <a:spcPts val="0"/>
              </a:spcBef>
              <a:buFont typeface="Arial" panose="020B0604020202020204" pitchFamily="34" charset="0"/>
              <a:buChar char="•"/>
              <a:defRPr/>
            </a:pPr>
            <a:r>
              <a:rPr lang="fr-CA" sz="2000" b="1" dirty="0"/>
              <a:t>Type d’opération</a:t>
            </a:r>
          </a:p>
          <a:p>
            <a:pPr marL="1253953" lvl="5" indent="-457200">
              <a:lnSpc>
                <a:spcPct val="100000"/>
              </a:lnSpc>
              <a:spcBef>
                <a:spcPts val="0"/>
              </a:spcBef>
              <a:buFont typeface="Arial" panose="020B0604020202020204" pitchFamily="34" charset="0"/>
              <a:buChar char="•"/>
              <a:defRPr/>
            </a:pPr>
            <a:r>
              <a:rPr lang="fr-CA" sz="2000" b="1" dirty="0"/>
              <a:t>Nom</a:t>
            </a:r>
          </a:p>
          <a:p>
            <a:pPr marL="1253953" lvl="5" indent="-457200">
              <a:lnSpc>
                <a:spcPct val="100000"/>
              </a:lnSpc>
              <a:spcBef>
                <a:spcPts val="0"/>
              </a:spcBef>
              <a:buFont typeface="Arial" panose="020B0604020202020204" pitchFamily="34" charset="0"/>
              <a:buChar char="•"/>
              <a:defRPr/>
            </a:pPr>
            <a:r>
              <a:rPr lang="fr-CA" sz="2000" b="1" dirty="0"/>
              <a:t>Montant</a:t>
            </a:r>
          </a:p>
          <a:p>
            <a:pPr marL="1014003" lvl="4" indent="-457200">
              <a:lnSpc>
                <a:spcPct val="100000"/>
              </a:lnSpc>
              <a:spcBef>
                <a:spcPts val="0"/>
              </a:spcBef>
              <a:buFont typeface="Arial" panose="020B0604020202020204" pitchFamily="34" charset="0"/>
              <a:buChar char="•"/>
              <a:defRPr/>
            </a:pPr>
            <a:r>
              <a:rPr lang="fr-CA" sz="2000" b="1" dirty="0"/>
              <a:t>Filtres :</a:t>
            </a:r>
          </a:p>
          <a:p>
            <a:pPr marL="1253953" lvl="5" indent="-457200">
              <a:lnSpc>
                <a:spcPct val="100000"/>
              </a:lnSpc>
              <a:spcBef>
                <a:spcPts val="0"/>
              </a:spcBef>
              <a:buFont typeface="Arial" panose="020B0604020202020204" pitchFamily="34" charset="0"/>
              <a:buChar char="•"/>
              <a:defRPr/>
            </a:pPr>
            <a:r>
              <a:rPr lang="fr-CA" sz="2000" b="1" dirty="0"/>
              <a:t>Type d’opération</a:t>
            </a:r>
            <a:r>
              <a:rPr lang="fr-CA" sz="2000" dirty="0"/>
              <a:t> – Facture</a:t>
            </a:r>
          </a:p>
          <a:p>
            <a:pPr marL="1253953" lvl="5" indent="-457200">
              <a:lnSpc>
                <a:spcPct val="100000"/>
              </a:lnSpc>
              <a:spcBef>
                <a:spcPts val="0"/>
              </a:spcBef>
              <a:buFont typeface="Arial" panose="020B0604020202020204" pitchFamily="34" charset="0"/>
              <a:buChar char="•"/>
              <a:defRPr/>
            </a:pPr>
            <a:r>
              <a:rPr lang="fr-CA" sz="2000" b="1" dirty="0"/>
              <a:t>CC payé</a:t>
            </a:r>
            <a:r>
              <a:rPr lang="fr-CA" sz="2000" dirty="0"/>
              <a:t> – Impayé</a:t>
            </a:r>
          </a:p>
          <a:p>
            <a:pPr marL="1253953" lvl="5" indent="-457200">
              <a:lnSpc>
                <a:spcPct val="100000"/>
              </a:lnSpc>
              <a:spcBef>
                <a:spcPts val="0"/>
              </a:spcBef>
              <a:buFont typeface="Arial" panose="020B0604020202020204" pitchFamily="34" charset="0"/>
              <a:buChar char="•"/>
              <a:defRPr/>
            </a:pPr>
            <a:r>
              <a:rPr lang="fr-CA" sz="2000" b="1" dirty="0"/>
              <a:t>Dates</a:t>
            </a:r>
            <a:r>
              <a:rPr lang="fr-CA" sz="2000" dirty="0" smtClean="0"/>
              <a:t> </a:t>
            </a:r>
            <a:r>
              <a:rPr lang="fr-CA" sz="2000" dirty="0"/>
              <a:t>– Cette année</a:t>
            </a:r>
          </a:p>
          <a:p>
            <a:pPr marL="1014003" lvl="4" indent="-457200">
              <a:lnSpc>
                <a:spcPct val="100000"/>
              </a:lnSpc>
              <a:spcBef>
                <a:spcPts val="0"/>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174731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555378"/>
            <a:ext cx="11082528" cy="548640"/>
          </a:xfrm>
        </p:spPr>
        <p:txBody>
          <a:bodyPr>
            <a:noAutofit/>
          </a:bodyPr>
          <a:lstStyle/>
          <a:p>
            <a:pPr eaLnBrk="1" hangingPunct="1">
              <a:defRPr/>
            </a:pPr>
            <a:r>
              <a:rPr lang="fr-CA" sz="3600" dirty="0"/>
              <a:t>La structure de QuickBooks</a:t>
            </a:r>
          </a:p>
        </p:txBody>
      </p:sp>
      <p:sp>
        <p:nvSpPr>
          <p:cNvPr id="6147" name="Rectangle 3"/>
          <p:cNvSpPr>
            <a:spLocks noGrp="1" noChangeArrowheads="1"/>
          </p:cNvSpPr>
          <p:nvPr>
            <p:ph idx="1"/>
          </p:nvPr>
        </p:nvSpPr>
        <p:spPr>
          <a:xfrm>
            <a:off x="186883" y="1104018"/>
            <a:ext cx="11397680" cy="5520069"/>
          </a:xfrm>
          <a:ln>
            <a:noFill/>
          </a:ln>
        </p:spPr>
        <p:txBody>
          <a:bodyPr/>
          <a:lstStyle/>
          <a:p>
            <a:pPr marL="1025525" lvl="1" indent="-742950">
              <a:lnSpc>
                <a:spcPct val="100000"/>
              </a:lnSpc>
              <a:spcBef>
                <a:spcPts val="0"/>
              </a:spcBef>
              <a:buFont typeface="+mj-lt"/>
              <a:buAutoNum type="arabicPeriod"/>
              <a:defRPr/>
            </a:pPr>
            <a:r>
              <a:rPr lang="fr-CA" sz="2000" b="1" dirty="0"/>
              <a:t>Listes</a:t>
            </a:r>
          </a:p>
          <a:p>
            <a:pPr marL="1431925" lvl="4" indent="-457200">
              <a:lnSpc>
                <a:spcPct val="100000"/>
              </a:lnSpc>
              <a:spcBef>
                <a:spcPts val="0"/>
              </a:spcBef>
              <a:buClrTx/>
              <a:buFont typeface="Arial" panose="020B0604020202020204" pitchFamily="34" charset="0"/>
              <a:buChar char="•"/>
              <a:defRPr/>
            </a:pPr>
            <a:r>
              <a:rPr lang="fr-CA" sz="2000" dirty="0"/>
              <a:t>Ajouter à QuickBooks des renseignements tirés de listes </a:t>
            </a:r>
          </a:p>
          <a:p>
            <a:pPr marL="1431925" lvl="4" indent="-457200">
              <a:lnSpc>
                <a:spcPct val="100000"/>
              </a:lnSpc>
              <a:spcBef>
                <a:spcPts val="0"/>
              </a:spcBef>
              <a:buClrTx/>
              <a:buFont typeface="Arial" panose="020B0604020202020204" pitchFamily="34" charset="0"/>
              <a:buChar char="•"/>
              <a:defRPr/>
            </a:pPr>
            <a:r>
              <a:rPr lang="fr-CA" sz="2000" dirty="0"/>
              <a:t>Exemples de listes : Plan comptable, Clients, Fournisseurs</a:t>
            </a:r>
          </a:p>
          <a:p>
            <a:pPr marL="796925" lvl="1" indent="-514350">
              <a:lnSpc>
                <a:spcPct val="100000"/>
              </a:lnSpc>
              <a:spcBef>
                <a:spcPts val="0"/>
              </a:spcBef>
              <a:buFont typeface="+mj-lt"/>
              <a:buAutoNum type="arabicPeriod"/>
              <a:defRPr/>
            </a:pPr>
            <a:r>
              <a:rPr lang="fr-CA" sz="2000" b="1" dirty="0"/>
              <a:t>  Formulaires d’opération</a:t>
            </a:r>
          </a:p>
          <a:p>
            <a:pPr marL="1431925" lvl="4" indent="-457200">
              <a:lnSpc>
                <a:spcPct val="100000"/>
              </a:lnSpc>
              <a:spcBef>
                <a:spcPts val="0"/>
              </a:spcBef>
              <a:buClrTx/>
              <a:buFont typeface="Arial" panose="020B0604020202020204" pitchFamily="34" charset="0"/>
              <a:buChar char="•"/>
              <a:defRPr/>
            </a:pPr>
            <a:r>
              <a:rPr lang="fr-CA" sz="2000" dirty="0"/>
              <a:t>Remplissez des formulaires afin de produire des écritures comptables</a:t>
            </a:r>
          </a:p>
          <a:p>
            <a:pPr marL="1431925" lvl="4" indent="-457200">
              <a:lnSpc>
                <a:spcPct val="100000"/>
              </a:lnSpc>
              <a:spcBef>
                <a:spcPts val="0"/>
              </a:spcBef>
              <a:buClrTx/>
              <a:buFont typeface="Arial" panose="020B0604020202020204" pitchFamily="34" charset="0"/>
              <a:buChar char="•"/>
              <a:defRPr/>
            </a:pPr>
            <a:r>
              <a:rPr lang="fr-CA" sz="2000" dirty="0"/>
              <a:t>QuickBooks enregistre les débits et les crédits en arrière-plan</a:t>
            </a:r>
          </a:p>
          <a:p>
            <a:pPr marL="1025525" lvl="1" indent="-742950">
              <a:lnSpc>
                <a:spcPct val="100000"/>
              </a:lnSpc>
              <a:spcBef>
                <a:spcPts val="0"/>
              </a:spcBef>
              <a:buFont typeface="+mj-lt"/>
              <a:buAutoNum type="arabicPeriod"/>
              <a:defRPr/>
            </a:pPr>
            <a:r>
              <a:rPr lang="fr-CA" sz="2000" b="1" dirty="0"/>
              <a:t>Autres fonctions</a:t>
            </a:r>
          </a:p>
          <a:p>
            <a:pPr marL="1431925" lvl="4" indent="-457200">
              <a:lnSpc>
                <a:spcPct val="100000"/>
              </a:lnSpc>
              <a:spcBef>
                <a:spcPts val="0"/>
              </a:spcBef>
              <a:buClrTx/>
              <a:buFont typeface="Arial" panose="020B0604020202020204" pitchFamily="34" charset="0"/>
              <a:buChar char="•"/>
              <a:defRPr/>
            </a:pPr>
            <a:r>
              <a:rPr lang="fr-CA" sz="2000" dirty="0"/>
              <a:t>Exemples de fonctions offertes : Production de rapports, Rapprocher, Budgets</a:t>
            </a:r>
          </a:p>
          <a:p>
            <a:pPr marL="739775" lvl="1" indent="-457200">
              <a:spcBef>
                <a:spcPts val="1776"/>
              </a:spcBef>
              <a:buFont typeface="+mj-ea"/>
              <a:buAutoNum type="circleNumDbPlain"/>
              <a:defRPr/>
            </a:pPr>
            <a:endParaRPr lang="fr-CA" sz="3600" b="1" dirty="0"/>
          </a:p>
          <a:p>
            <a:pPr marL="739775" lvl="1" indent="-457200">
              <a:spcBef>
                <a:spcPts val="1776"/>
              </a:spcBef>
              <a:buFont typeface="+mj-ea"/>
              <a:buAutoNum type="circleNumDbPlain"/>
              <a:defRPr/>
            </a:pPr>
            <a:endParaRPr lang="fr-CA" sz="3600" b="1" dirty="0"/>
          </a:p>
          <a:p>
            <a:pPr marL="739775" lvl="1" indent="-457200">
              <a:spcBef>
                <a:spcPts val="1776"/>
              </a:spcBef>
              <a:buFont typeface="+mj-ea"/>
              <a:buAutoNum type="circleNumDbPlain"/>
              <a:defRPr/>
            </a:pPr>
            <a:endParaRPr lang="fr-CA" sz="2400" dirty="0"/>
          </a:p>
        </p:txBody>
      </p:sp>
    </p:spTree>
    <p:extLst>
      <p:ext uri="{BB962C8B-B14F-4D97-AF65-F5344CB8AC3E}">
        <p14:creationId xmlns:p14="http://schemas.microsoft.com/office/powerpoint/2010/main" val="267869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347182"/>
            <a:ext cx="11082528" cy="548640"/>
          </a:xfrm>
        </p:spPr>
        <p:txBody>
          <a:bodyPr>
            <a:noAutofit/>
          </a:bodyPr>
          <a:lstStyle/>
          <a:p>
            <a:pPr>
              <a:defRPr/>
            </a:pPr>
            <a:r>
              <a:rPr lang="fr-CA" sz="3600" dirty="0"/>
              <a:t>C’est à vous n</a:t>
            </a:r>
            <a:r>
              <a:rPr lang="fr-CA" sz="3600" baseline="30000" dirty="0"/>
              <a:t>o </a:t>
            </a:r>
            <a:r>
              <a:rPr lang="fr-CA" sz="3600" dirty="0"/>
              <a:t>3... Leçon 11 </a:t>
            </a:r>
          </a:p>
        </p:txBody>
      </p:sp>
      <p:sp>
        <p:nvSpPr>
          <p:cNvPr id="6147" name="Rectangle 3"/>
          <p:cNvSpPr>
            <a:spLocks noGrp="1" noChangeArrowheads="1"/>
          </p:cNvSpPr>
          <p:nvPr>
            <p:ph idx="1"/>
          </p:nvPr>
        </p:nvSpPr>
        <p:spPr>
          <a:xfrm>
            <a:off x="502035" y="1170142"/>
            <a:ext cx="11082528" cy="5211763"/>
          </a:xfrm>
          <a:ln>
            <a:noFill/>
          </a:ln>
        </p:spPr>
        <p:txBody>
          <a:bodyPr/>
          <a:lstStyle/>
          <a:p>
            <a:pPr marL="796925" lvl="1" indent="-514350">
              <a:spcBef>
                <a:spcPts val="1776"/>
              </a:spcBef>
              <a:buFont typeface="+mj-lt"/>
              <a:buAutoNum type="arabicPeriod"/>
              <a:defRPr/>
            </a:pPr>
            <a:r>
              <a:rPr lang="fr-CA" sz="2000" dirty="0"/>
              <a:t>Enregistrez le rapport personnalisé dans la liste </a:t>
            </a:r>
            <a:r>
              <a:rPr lang="fr-CA" sz="2000" b="1" dirty="0"/>
              <a:t>Mes rapports personnalisés</a:t>
            </a:r>
          </a:p>
          <a:p>
            <a:pPr marL="796925" lvl="1" indent="-514350">
              <a:spcBef>
                <a:spcPts val="1776"/>
              </a:spcBef>
              <a:buFont typeface="+mj-lt"/>
              <a:buAutoNum type="arabicPeriod"/>
              <a:defRPr/>
            </a:pPr>
            <a:r>
              <a:rPr lang="fr-CA" sz="2000" dirty="0"/>
              <a:t>Configurez un nouveau groupe de rapports appelé </a:t>
            </a:r>
            <a:r>
              <a:rPr lang="fr-CA" sz="2000" b="1" dirty="0"/>
              <a:t>Rapports hebdomadaires</a:t>
            </a:r>
            <a:r>
              <a:rPr lang="fr-CA" sz="2000" dirty="0"/>
              <a:t>, et enregistrez le rapport dans ce groupe. Donnez-lui le nom que vous voulez. </a:t>
            </a:r>
          </a:p>
          <a:p>
            <a:pPr marL="796925" lvl="1" indent="-514350">
              <a:spcBef>
                <a:spcPts val="1776"/>
              </a:spcBef>
              <a:buFont typeface="+mj-lt"/>
              <a:buAutoNum type="arabicPeriod"/>
              <a:defRPr/>
            </a:pPr>
            <a:r>
              <a:rPr lang="fr-CA" sz="2000" dirty="0"/>
              <a:t>Configurez le groupe de rapports pour recevoir les rapports par courriel une fois par semaine, à l’heure de votre choix.</a:t>
            </a:r>
          </a:p>
          <a:p>
            <a:pPr marL="1014003" lvl="4" indent="-457200">
              <a:spcBef>
                <a:spcPts val="1776"/>
              </a:spcBef>
              <a:buFont typeface="Arial" panose="020B0604020202020204" pitchFamily="34" charset="0"/>
              <a:buChar char="•"/>
              <a:defRPr/>
            </a:pPr>
            <a:endParaRPr lang="fr-CA" sz="2800" dirty="0"/>
          </a:p>
          <a:p>
            <a:pPr marL="1014003" lvl="4" indent="-457200">
              <a:spcBef>
                <a:spcPts val="1776"/>
              </a:spcBef>
              <a:buFont typeface="Arial" panose="020B0604020202020204" pitchFamily="34" charset="0"/>
              <a:buChar char="•"/>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2073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105" y="3419304"/>
            <a:ext cx="10269913" cy="852372"/>
          </a:xfrm>
        </p:spPr>
        <p:txBody>
          <a:bodyPr/>
          <a:lstStyle/>
          <a:p>
            <a:r>
              <a:rPr lang="fr-CA" sz="4400" dirty="0"/>
              <a:t>Leçon 12 – Activités de l’entreprise, partie 2</a:t>
            </a:r>
            <a:endParaRPr lang="fr-CA" sz="4400" b="0" dirty="0"/>
          </a:p>
        </p:txBody>
      </p:sp>
    </p:spTree>
    <p:extLst>
      <p:ext uri="{BB962C8B-B14F-4D97-AF65-F5344CB8AC3E}">
        <p14:creationId xmlns:p14="http://schemas.microsoft.com/office/powerpoint/2010/main" val="809717557"/>
      </p:ext>
    </p:extLst>
  </p:cSld>
  <p:clrMapOvr>
    <a:masterClrMapping/>
  </p:clrMapOvr>
  <p:transition spd="slow">
    <p:wipe dir="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360400"/>
            <a:ext cx="11082528" cy="548640"/>
          </a:xfrm>
        </p:spPr>
        <p:txBody>
          <a:bodyPr>
            <a:noAutofit/>
          </a:bodyPr>
          <a:lstStyle/>
          <a:p>
            <a:pPr eaLnBrk="1" hangingPunct="1">
              <a:defRPr/>
            </a:pPr>
            <a:r>
              <a:rPr lang="fr-CA" sz="3600" dirty="0"/>
              <a:t>Leçon 12 – Objectifs d’apprentissage</a:t>
            </a:r>
          </a:p>
        </p:txBody>
      </p:sp>
      <p:sp>
        <p:nvSpPr>
          <p:cNvPr id="6147" name="Rectangle 3"/>
          <p:cNvSpPr>
            <a:spLocks noGrp="1" noChangeArrowheads="1"/>
          </p:cNvSpPr>
          <p:nvPr>
            <p:ph idx="1"/>
          </p:nvPr>
        </p:nvSpPr>
        <p:spPr>
          <a:xfrm>
            <a:off x="502035" y="1270350"/>
            <a:ext cx="11082528" cy="5211763"/>
          </a:xfrm>
          <a:ln>
            <a:noFill/>
          </a:ln>
        </p:spPr>
        <p:txBody>
          <a:bodyPr/>
          <a:lstStyle/>
          <a:p>
            <a:pPr marL="282575" lvl="1">
              <a:spcBef>
                <a:spcPts val="1776"/>
              </a:spcBef>
              <a:defRPr/>
            </a:pPr>
            <a:r>
              <a:rPr lang="fr-CA" sz="2000" dirty="0"/>
              <a:t>Dans la présente leçon, vous allez découvrir les aspects suivants :</a:t>
            </a:r>
          </a:p>
          <a:p>
            <a:pPr marL="1014003" lvl="4" indent="-457200">
              <a:spcBef>
                <a:spcPts val="1776"/>
              </a:spcBef>
              <a:buFont typeface="Arial" panose="020B0604020202020204" pitchFamily="34" charset="0"/>
              <a:buChar char="•"/>
              <a:defRPr/>
            </a:pPr>
            <a:r>
              <a:rPr lang="fr-CA" sz="2000" dirty="0"/>
              <a:t>Production de déclarations de taxe de vente</a:t>
            </a:r>
          </a:p>
          <a:p>
            <a:pPr marL="1014003" lvl="4" indent="-457200">
              <a:spcBef>
                <a:spcPts val="1776"/>
              </a:spcBef>
              <a:buFont typeface="Arial" panose="020B0604020202020204" pitchFamily="34" charset="0"/>
              <a:buChar char="•"/>
              <a:defRPr/>
            </a:pPr>
            <a:r>
              <a:rPr lang="fr-CA" sz="2000" dirty="0"/>
              <a:t>Personnalisation des modèles de formulaires</a:t>
            </a:r>
          </a:p>
          <a:p>
            <a:pPr marL="1014003" lvl="4" indent="-457200">
              <a:spcBef>
                <a:spcPts val="1776"/>
              </a:spcBef>
              <a:buFont typeface="Arial" panose="020B0604020202020204" pitchFamily="34" charset="0"/>
              <a:buChar char="•"/>
              <a:defRPr/>
            </a:pPr>
            <a:r>
              <a:rPr lang="fr-CA" sz="2000" dirty="0"/>
              <a:t>Création des écritures de journal</a:t>
            </a:r>
          </a:p>
          <a:p>
            <a:pPr marL="556803" lvl="4">
              <a:spcBef>
                <a:spcPts val="1776"/>
              </a:spcBef>
              <a:defRPr/>
            </a:pPr>
            <a:r>
              <a:rPr lang="fr-CA" dirty="0" smtClean="0"/>
              <a:t> </a:t>
            </a:r>
          </a:p>
          <a:p>
            <a:pPr marL="282575" lvl="1">
              <a:spcBef>
                <a:spcPts val="1776"/>
              </a:spcBef>
              <a:defRPr/>
            </a:pPr>
            <a:endParaRPr lang="fr-CA" sz="3200" dirty="0"/>
          </a:p>
        </p:txBody>
      </p:sp>
    </p:spTree>
    <p:extLst>
      <p:ext uri="{BB962C8B-B14F-4D97-AF65-F5344CB8AC3E}">
        <p14:creationId xmlns:p14="http://schemas.microsoft.com/office/powerpoint/2010/main" val="47566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de la production de déclarations de taxe de vente</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2609504357"/>
      </p:ext>
    </p:extLst>
  </p:cSld>
  <p:clrMapOvr>
    <a:masterClrMapping/>
  </p:clrMapOvr>
  <p:transition spd="slow">
    <p:wipe dir="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6" y="547538"/>
            <a:ext cx="11082528" cy="548640"/>
          </a:xfrm>
        </p:spPr>
        <p:txBody>
          <a:bodyPr>
            <a:noAutofit/>
          </a:bodyPr>
          <a:lstStyle/>
          <a:p>
            <a:pPr eaLnBrk="1" hangingPunct="1">
              <a:defRPr/>
            </a:pPr>
            <a:r>
              <a:rPr lang="fr-CA" sz="3600" dirty="0"/>
              <a:t>C’est à vous n</a:t>
            </a:r>
            <a:r>
              <a:rPr lang="fr-CA" sz="3600" baseline="30000" dirty="0"/>
              <a:t>o </a:t>
            </a:r>
            <a:r>
              <a:rPr lang="fr-CA" sz="3600" dirty="0"/>
              <a:t>1... Leçon 12 </a:t>
            </a:r>
          </a:p>
        </p:txBody>
      </p:sp>
      <p:sp>
        <p:nvSpPr>
          <p:cNvPr id="6147" name="Rectangle 3"/>
          <p:cNvSpPr>
            <a:spLocks noGrp="1" noChangeArrowheads="1"/>
          </p:cNvSpPr>
          <p:nvPr>
            <p:ph idx="1"/>
          </p:nvPr>
        </p:nvSpPr>
        <p:spPr>
          <a:xfrm>
            <a:off x="502036" y="1295403"/>
            <a:ext cx="10513295" cy="5211763"/>
          </a:xfrm>
          <a:ln>
            <a:noFill/>
          </a:ln>
        </p:spPr>
        <p:txBody>
          <a:bodyPr/>
          <a:lstStyle/>
          <a:p>
            <a:pPr marL="796925" lvl="1" indent="-514350">
              <a:spcBef>
                <a:spcPts val="1776"/>
              </a:spcBef>
              <a:buFont typeface="+mj-lt"/>
              <a:buAutoNum type="arabicPeriod"/>
              <a:defRPr/>
            </a:pPr>
            <a:r>
              <a:rPr lang="fr-CA" sz="2000" dirty="0"/>
              <a:t>Produisez une déclaration de taxe de vente pour le plus récent trimestre.</a:t>
            </a:r>
          </a:p>
          <a:p>
            <a:pPr marL="796925" lvl="1" indent="-514350">
              <a:spcBef>
                <a:spcPts val="1776"/>
              </a:spcBef>
              <a:buFont typeface="+mj-lt"/>
              <a:buAutoNum type="arabicPeriod"/>
              <a:defRPr/>
            </a:pPr>
            <a:r>
              <a:rPr lang="fr-CA" sz="2000" dirty="0"/>
              <a:t>Effectuez le paiement immédiatement après avoir soumis la déclaration.</a:t>
            </a:r>
          </a:p>
          <a:p>
            <a:pPr marL="282575" lvl="1">
              <a:spcBef>
                <a:spcPts val="1776"/>
              </a:spcBef>
              <a:defRPr/>
            </a:pPr>
            <a:endParaRPr lang="fr-CA" sz="3200" dirty="0"/>
          </a:p>
        </p:txBody>
      </p:sp>
    </p:spTree>
    <p:extLst>
      <p:ext uri="{BB962C8B-B14F-4D97-AF65-F5344CB8AC3E}">
        <p14:creationId xmlns:p14="http://schemas.microsoft.com/office/powerpoint/2010/main" val="293044030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de la personnalisation des modèles de formulaires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3209123958"/>
      </p:ext>
    </p:extLst>
  </p:cSld>
  <p:clrMapOvr>
    <a:masterClrMapping/>
  </p:clrMapOvr>
  <p:transition spd="slow">
    <p:wipe dir="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6" y="377807"/>
            <a:ext cx="11082528" cy="548640"/>
          </a:xfrm>
        </p:spPr>
        <p:txBody>
          <a:bodyPr>
            <a:noAutofit/>
          </a:bodyPr>
          <a:lstStyle/>
          <a:p>
            <a:pPr eaLnBrk="1" hangingPunct="1">
              <a:defRPr/>
            </a:pPr>
            <a:r>
              <a:rPr lang="fr-CA" sz="3600" dirty="0"/>
              <a:t>C’est à vous n</a:t>
            </a:r>
            <a:r>
              <a:rPr lang="fr-CA" sz="3600" baseline="30000" dirty="0"/>
              <a:t>o </a:t>
            </a:r>
            <a:r>
              <a:rPr lang="fr-CA" sz="3600" dirty="0"/>
              <a:t>2... Leçon 12 </a:t>
            </a:r>
          </a:p>
        </p:txBody>
      </p:sp>
      <p:sp>
        <p:nvSpPr>
          <p:cNvPr id="6147" name="Rectangle 3"/>
          <p:cNvSpPr>
            <a:spLocks noGrp="1" noChangeArrowheads="1"/>
          </p:cNvSpPr>
          <p:nvPr>
            <p:ph idx="1"/>
          </p:nvPr>
        </p:nvSpPr>
        <p:spPr>
          <a:xfrm>
            <a:off x="502036" y="1295403"/>
            <a:ext cx="10513295" cy="4948235"/>
          </a:xfrm>
          <a:ln>
            <a:noFill/>
          </a:ln>
        </p:spPr>
        <p:txBody>
          <a:bodyPr/>
          <a:lstStyle/>
          <a:p>
            <a:pPr marL="796925" lvl="1" indent="-514350">
              <a:spcBef>
                <a:spcPts val="1776"/>
              </a:spcBef>
              <a:buFont typeface="+mj-lt"/>
              <a:buAutoNum type="arabicPeriod"/>
              <a:defRPr/>
            </a:pPr>
            <a:r>
              <a:rPr lang="fr-CA" sz="2000" dirty="0"/>
              <a:t>Créez une nouvelle Facture de vente en utilisant l’information suivante :</a:t>
            </a:r>
          </a:p>
          <a:p>
            <a:pPr marL="934039" lvl="2" indent="-514350">
              <a:spcBef>
                <a:spcPts val="576"/>
              </a:spcBef>
              <a:defRPr/>
            </a:pPr>
            <a:r>
              <a:rPr lang="fr-CA" sz="2000" b="1" dirty="0"/>
              <a:t>Nom : </a:t>
            </a:r>
            <a:r>
              <a:rPr lang="fr-CA" sz="2000" dirty="0"/>
              <a:t>Facture de vente n</a:t>
            </a:r>
            <a:r>
              <a:rPr lang="fr-CA" sz="2000" baseline="30000" dirty="0"/>
              <a:t>o</a:t>
            </a:r>
            <a:r>
              <a:rPr lang="fr-CA" sz="2000" dirty="0"/>
              <a:t> 1</a:t>
            </a:r>
          </a:p>
          <a:p>
            <a:pPr marL="934039" lvl="2" indent="-514350">
              <a:spcBef>
                <a:spcPts val="576"/>
              </a:spcBef>
              <a:defRPr/>
            </a:pPr>
            <a:r>
              <a:rPr lang="fr-CA" sz="2000" b="1" dirty="0"/>
              <a:t>Titre : </a:t>
            </a:r>
            <a:r>
              <a:rPr lang="fr-CA" sz="2000" dirty="0"/>
              <a:t>Facture de vente</a:t>
            </a:r>
          </a:p>
          <a:p>
            <a:pPr marL="934039" lvl="2" indent="-514350">
              <a:spcBef>
                <a:spcPts val="576"/>
              </a:spcBef>
              <a:defRPr/>
            </a:pPr>
            <a:r>
              <a:rPr lang="fr-CA" sz="2000" b="1" dirty="0"/>
              <a:t>Police : </a:t>
            </a:r>
            <a:r>
              <a:rPr lang="fr-CA" sz="2000" dirty="0"/>
              <a:t>Helvetica 12</a:t>
            </a:r>
          </a:p>
          <a:p>
            <a:pPr marL="934039" lvl="2" indent="-514350">
              <a:spcBef>
                <a:spcPts val="576"/>
              </a:spcBef>
              <a:defRPr/>
            </a:pPr>
            <a:r>
              <a:rPr lang="fr-CA" sz="2000" b="1" dirty="0"/>
              <a:t>Logo : </a:t>
            </a:r>
            <a:r>
              <a:rPr lang="fr-CA" sz="2000" dirty="0"/>
              <a:t>Ajoutez un logo quelconque à partir de votre ordinateur</a:t>
            </a:r>
          </a:p>
          <a:p>
            <a:pPr marL="934039" lvl="2" indent="-514350">
              <a:spcBef>
                <a:spcPts val="576"/>
              </a:spcBef>
              <a:defRPr/>
            </a:pPr>
            <a:r>
              <a:rPr lang="fr-CA" sz="2000" b="1" dirty="0"/>
              <a:t>Colonnes : </a:t>
            </a:r>
            <a:r>
              <a:rPr lang="fr-CA" sz="2000" dirty="0"/>
              <a:t>Inclure seulement les colonnes Description, Montant et Taxe. Assurez-vous de donner un nom approprié aux colonnes. Supprimez toutes les colonnes inutiles</a:t>
            </a:r>
          </a:p>
          <a:p>
            <a:pPr marL="934039" lvl="2" indent="-514350">
              <a:spcBef>
                <a:spcPts val="576"/>
              </a:spcBef>
              <a:defRPr/>
            </a:pPr>
            <a:r>
              <a:rPr lang="fr-CA" sz="2000" b="1" dirty="0"/>
              <a:t>Champs : </a:t>
            </a:r>
            <a:r>
              <a:rPr lang="fr-CA" sz="2000" dirty="0"/>
              <a:t>Supprimez le numéro de compte de l’entreprise du client.</a:t>
            </a:r>
          </a:p>
          <a:p>
            <a:pPr marL="282575" lvl="1">
              <a:spcBef>
                <a:spcPts val="1776"/>
              </a:spcBef>
              <a:defRPr/>
            </a:pPr>
            <a:endParaRPr lang="fr-CA" sz="2000" dirty="0"/>
          </a:p>
        </p:txBody>
      </p:sp>
    </p:spTree>
    <p:extLst>
      <p:ext uri="{BB962C8B-B14F-4D97-AF65-F5344CB8AC3E}">
        <p14:creationId xmlns:p14="http://schemas.microsoft.com/office/powerpoint/2010/main" val="123105775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500099"/>
            <a:ext cx="11082528" cy="548640"/>
          </a:xfrm>
        </p:spPr>
        <p:txBody>
          <a:bodyPr vert="horz" lIns="91440" tIns="45720" rIns="91440" bIns="45720" rtlCol="0" anchor="ctr">
            <a:normAutofit fontScale="90000"/>
          </a:bodyPr>
          <a:lstStyle/>
          <a:p>
            <a:r>
              <a:rPr lang="fr-CA" sz="4000" dirty="0"/>
              <a:t>Conclusion</a:t>
            </a:r>
          </a:p>
        </p:txBody>
      </p:sp>
      <p:sp>
        <p:nvSpPr>
          <p:cNvPr id="6147" name="Rectangle 3"/>
          <p:cNvSpPr>
            <a:spLocks noGrp="1" noChangeArrowheads="1"/>
          </p:cNvSpPr>
          <p:nvPr>
            <p:ph idx="1"/>
          </p:nvPr>
        </p:nvSpPr>
        <p:spPr>
          <a:xfrm>
            <a:off x="502035" y="1174863"/>
            <a:ext cx="11082528" cy="5211763"/>
          </a:xfrm>
          <a:ln>
            <a:noFill/>
          </a:ln>
        </p:spPr>
        <p:txBody>
          <a:bodyPr/>
          <a:lstStyle/>
          <a:p>
            <a:pPr lvl="1">
              <a:defRPr/>
            </a:pPr>
            <a:r>
              <a:rPr lang="fr-CA" sz="3200" b="1" dirty="0">
                <a:solidFill>
                  <a:schemeClr val="accent1"/>
                </a:solidFill>
              </a:rPr>
              <a:t>Insérez les détails nécessaires aux fins de la conclusion du cours</a:t>
            </a:r>
          </a:p>
          <a:p>
            <a:pPr marL="282575" lvl="1">
              <a:defRPr/>
            </a:pPr>
            <a:endParaRPr lang="fr-CA" sz="2400" dirty="0"/>
          </a:p>
        </p:txBody>
      </p:sp>
    </p:spTree>
    <p:extLst>
      <p:ext uri="{BB962C8B-B14F-4D97-AF65-F5344CB8AC3E}">
        <p14:creationId xmlns:p14="http://schemas.microsoft.com/office/powerpoint/2010/main" val="380882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03538" y="304525"/>
            <a:ext cx="11082528" cy="548640"/>
          </a:xfrm>
        </p:spPr>
        <p:txBody>
          <a:bodyPr>
            <a:noAutofit/>
          </a:bodyPr>
          <a:lstStyle/>
          <a:p>
            <a:pPr>
              <a:defRPr/>
            </a:pPr>
            <a:r>
              <a:rPr lang="fr-CA" sz="3600" dirty="0"/>
              <a:t>Fonctionnement de QuickBooks en ligne</a:t>
            </a:r>
            <a:r>
              <a:rPr lang="fr-CA" sz="3600" b="0" dirty="0"/>
              <a:t> –</a:t>
            </a:r>
            <a:r>
              <a:rPr lang="fr-CA" sz="3600" dirty="0"/>
              <a:t> Flux de travail</a:t>
            </a:r>
          </a:p>
        </p:txBody>
      </p:sp>
      <p:sp>
        <p:nvSpPr>
          <p:cNvPr id="2" name="Rectangle: Rounded Corners 1">
            <a:extLst>
              <a:ext uri="{FF2B5EF4-FFF2-40B4-BE49-F238E27FC236}">
                <a16:creationId xmlns:a16="http://schemas.microsoft.com/office/drawing/2014/main" id="{11BDB42C-C327-461F-B73E-BD64BCF17D57}"/>
              </a:ext>
            </a:extLst>
          </p:cNvPr>
          <p:cNvSpPr/>
          <p:nvPr/>
        </p:nvSpPr>
        <p:spPr>
          <a:xfrm>
            <a:off x="616383" y="1404398"/>
            <a:ext cx="3231715" cy="83588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710E1B1D-1E05-4832-AD11-89F63FBAE373}"/>
              </a:ext>
            </a:extLst>
          </p:cNvPr>
          <p:cNvSpPr/>
          <p:nvPr/>
        </p:nvSpPr>
        <p:spPr>
          <a:xfrm>
            <a:off x="8146613" y="1402532"/>
            <a:ext cx="3231715" cy="83774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400" dirty="0">
                <a:solidFill>
                  <a:schemeClr val="bg1"/>
                </a:solidFill>
                <a:latin typeface="Verdana" panose="020B0604030504040204" pitchFamily="34" charset="0"/>
              </a:rPr>
              <a:t>Autres fonctions</a:t>
            </a:r>
          </a:p>
        </p:txBody>
      </p:sp>
      <p:sp>
        <p:nvSpPr>
          <p:cNvPr id="4" name="TextBox 3">
            <a:extLst>
              <a:ext uri="{FF2B5EF4-FFF2-40B4-BE49-F238E27FC236}">
                <a16:creationId xmlns:a16="http://schemas.microsoft.com/office/drawing/2014/main" id="{FB7BEAFE-A5BB-4B0F-822B-BB03004694C0}"/>
              </a:ext>
            </a:extLst>
          </p:cNvPr>
          <p:cNvSpPr txBox="1"/>
          <p:nvPr/>
        </p:nvSpPr>
        <p:spPr>
          <a:xfrm>
            <a:off x="1129950" y="1526645"/>
            <a:ext cx="2204580" cy="461665"/>
          </a:xfrm>
          <a:prstGeom prst="rect">
            <a:avLst/>
          </a:prstGeom>
          <a:noFill/>
        </p:spPr>
        <p:txBody>
          <a:bodyPr wrap="square" rtlCol="0">
            <a:spAutoFit/>
          </a:bodyPr>
          <a:lstStyle/>
          <a:p>
            <a:pPr algn="ctr"/>
            <a:r>
              <a:rPr lang="fr-CA" sz="2400" dirty="0">
                <a:solidFill>
                  <a:schemeClr val="bg1"/>
                </a:solidFill>
              </a:rPr>
              <a:t>Listes</a:t>
            </a:r>
          </a:p>
        </p:txBody>
      </p:sp>
      <p:sp>
        <p:nvSpPr>
          <p:cNvPr id="41" name="Rectangle: Rounded Corners 40">
            <a:extLst>
              <a:ext uri="{FF2B5EF4-FFF2-40B4-BE49-F238E27FC236}">
                <a16:creationId xmlns:a16="http://schemas.microsoft.com/office/drawing/2014/main" id="{4B0E4220-8BDD-4A55-BF62-A3022319E3EB}"/>
              </a:ext>
            </a:extLst>
          </p:cNvPr>
          <p:cNvSpPr/>
          <p:nvPr/>
        </p:nvSpPr>
        <p:spPr>
          <a:xfrm>
            <a:off x="4381498" y="1423335"/>
            <a:ext cx="3287037" cy="82691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ED5FE1D-AE85-4BEB-AF10-A8488349AC4A}"/>
              </a:ext>
            </a:extLst>
          </p:cNvPr>
          <p:cNvSpPr txBox="1"/>
          <p:nvPr/>
        </p:nvSpPr>
        <p:spPr>
          <a:xfrm>
            <a:off x="4761186" y="1415198"/>
            <a:ext cx="2602549" cy="830997"/>
          </a:xfrm>
          <a:prstGeom prst="rect">
            <a:avLst/>
          </a:prstGeom>
          <a:noFill/>
        </p:spPr>
        <p:txBody>
          <a:bodyPr wrap="square" rtlCol="0">
            <a:spAutoFit/>
          </a:bodyPr>
          <a:lstStyle/>
          <a:p>
            <a:pPr algn="ctr"/>
            <a:r>
              <a:rPr lang="fr-CA" sz="2400" dirty="0">
                <a:solidFill>
                  <a:schemeClr val="bg1"/>
                </a:solidFill>
              </a:rPr>
              <a:t>Formulaires d’opération</a:t>
            </a:r>
          </a:p>
        </p:txBody>
      </p:sp>
      <p:sp>
        <p:nvSpPr>
          <p:cNvPr id="50" name="Rectangle: Rounded Corners 49">
            <a:extLst>
              <a:ext uri="{FF2B5EF4-FFF2-40B4-BE49-F238E27FC236}">
                <a16:creationId xmlns:a16="http://schemas.microsoft.com/office/drawing/2014/main" id="{C0BFFD6E-33B3-4420-828B-F94C46362268}"/>
              </a:ext>
            </a:extLst>
          </p:cNvPr>
          <p:cNvSpPr/>
          <p:nvPr/>
        </p:nvSpPr>
        <p:spPr>
          <a:xfrm>
            <a:off x="4381497" y="5265829"/>
            <a:ext cx="3231715" cy="82691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9671A966-EEF6-4075-894F-4CA10E3AC01B}"/>
              </a:ext>
            </a:extLst>
          </p:cNvPr>
          <p:cNvSpPr txBox="1"/>
          <p:nvPr/>
        </p:nvSpPr>
        <p:spPr>
          <a:xfrm>
            <a:off x="4630973" y="5448452"/>
            <a:ext cx="2732762" cy="461665"/>
          </a:xfrm>
          <a:prstGeom prst="rect">
            <a:avLst/>
          </a:prstGeom>
          <a:noFill/>
        </p:spPr>
        <p:txBody>
          <a:bodyPr wrap="square" rtlCol="0">
            <a:spAutoFit/>
          </a:bodyPr>
          <a:lstStyle/>
          <a:p>
            <a:pPr algn="ctr"/>
            <a:r>
              <a:rPr lang="fr-CA" sz="2400" dirty="0">
                <a:solidFill>
                  <a:schemeClr val="bg1"/>
                </a:solidFill>
              </a:rPr>
              <a:t>Rapports</a:t>
            </a:r>
          </a:p>
        </p:txBody>
      </p:sp>
      <p:sp>
        <p:nvSpPr>
          <p:cNvPr id="10" name="TextBox 9">
            <a:extLst>
              <a:ext uri="{FF2B5EF4-FFF2-40B4-BE49-F238E27FC236}">
                <a16:creationId xmlns:a16="http://schemas.microsoft.com/office/drawing/2014/main" id="{359BBEF8-F844-4EE3-957F-3BBEBF9A6230}"/>
              </a:ext>
            </a:extLst>
          </p:cNvPr>
          <p:cNvSpPr txBox="1"/>
          <p:nvPr/>
        </p:nvSpPr>
        <p:spPr>
          <a:xfrm>
            <a:off x="322022" y="2538065"/>
            <a:ext cx="3820438" cy="1938992"/>
          </a:xfrm>
          <a:prstGeom prst="rect">
            <a:avLst/>
          </a:prstGeom>
          <a:noFill/>
        </p:spPr>
        <p:txBody>
          <a:bodyPr wrap="square" rtlCol="0">
            <a:spAutoFit/>
          </a:bodyPr>
          <a:lstStyle/>
          <a:p>
            <a:r>
              <a:rPr lang="fr-CA" sz="2000" dirty="0">
                <a:solidFill>
                  <a:schemeClr val="accent1"/>
                </a:solidFill>
              </a:rPr>
              <a:t>Les listes comprennent : </a:t>
            </a:r>
          </a:p>
          <a:p>
            <a:pPr marL="342900" indent="-342900">
              <a:buFont typeface="Arial" panose="020B0604020202020204" pitchFamily="34" charset="0"/>
              <a:buChar char="•"/>
            </a:pPr>
            <a:r>
              <a:rPr lang="fr-CA" sz="2000" dirty="0">
                <a:solidFill>
                  <a:schemeClr val="accent1"/>
                </a:solidFill>
              </a:rPr>
              <a:t>Plan comptable</a:t>
            </a:r>
          </a:p>
          <a:p>
            <a:pPr marL="342900" indent="-342900">
              <a:buFont typeface="Arial" panose="020B0604020202020204" pitchFamily="34" charset="0"/>
              <a:buChar char="•"/>
            </a:pPr>
            <a:r>
              <a:rPr lang="fr-CA" sz="2000" dirty="0">
                <a:solidFill>
                  <a:schemeClr val="accent1"/>
                </a:solidFill>
              </a:rPr>
              <a:t>Clients</a:t>
            </a:r>
          </a:p>
          <a:p>
            <a:pPr marL="342900" indent="-342900">
              <a:buFont typeface="Arial" panose="020B0604020202020204" pitchFamily="34" charset="0"/>
              <a:buChar char="•"/>
            </a:pPr>
            <a:r>
              <a:rPr lang="fr-CA" sz="2000" dirty="0">
                <a:solidFill>
                  <a:schemeClr val="accent1"/>
                </a:solidFill>
              </a:rPr>
              <a:t>Fournisseurs</a:t>
            </a:r>
          </a:p>
          <a:p>
            <a:pPr marL="342900" indent="-342900">
              <a:buFont typeface="Arial" panose="020B0604020202020204" pitchFamily="34" charset="0"/>
              <a:buChar char="•"/>
            </a:pPr>
            <a:r>
              <a:rPr lang="fr-CA" sz="2000" dirty="0">
                <a:solidFill>
                  <a:schemeClr val="accent1"/>
                </a:solidFill>
              </a:rPr>
              <a:t>Produits et services</a:t>
            </a:r>
          </a:p>
        </p:txBody>
      </p:sp>
      <p:sp>
        <p:nvSpPr>
          <p:cNvPr id="18" name="TextBox 17">
            <a:extLst>
              <a:ext uri="{FF2B5EF4-FFF2-40B4-BE49-F238E27FC236}">
                <a16:creationId xmlns:a16="http://schemas.microsoft.com/office/drawing/2014/main" id="{0FF3DFC3-2208-44F5-96FE-650B2EAF65E8}"/>
              </a:ext>
            </a:extLst>
          </p:cNvPr>
          <p:cNvSpPr txBox="1"/>
          <p:nvPr/>
        </p:nvSpPr>
        <p:spPr>
          <a:xfrm>
            <a:off x="8146613" y="2528517"/>
            <a:ext cx="3820438" cy="1631216"/>
          </a:xfrm>
          <a:prstGeom prst="rect">
            <a:avLst/>
          </a:prstGeom>
          <a:noFill/>
        </p:spPr>
        <p:txBody>
          <a:bodyPr wrap="square" rtlCol="0">
            <a:spAutoFit/>
          </a:bodyPr>
          <a:lstStyle/>
          <a:p>
            <a:r>
              <a:rPr lang="fr-CA" sz="2000" dirty="0">
                <a:solidFill>
                  <a:schemeClr val="accent1"/>
                </a:solidFill>
              </a:rPr>
              <a:t>Les fonctions comprennent : </a:t>
            </a:r>
          </a:p>
          <a:p>
            <a:pPr marL="342900" indent="-342900">
              <a:buFont typeface="Arial" panose="020B0604020202020204" pitchFamily="34" charset="0"/>
              <a:buChar char="•"/>
            </a:pPr>
            <a:r>
              <a:rPr lang="fr-CA" sz="2000" dirty="0">
                <a:solidFill>
                  <a:schemeClr val="accent1"/>
                </a:solidFill>
              </a:rPr>
              <a:t>Rapprochement de comptes</a:t>
            </a:r>
          </a:p>
          <a:p>
            <a:pPr marL="342900" indent="-342900">
              <a:buFont typeface="Arial" panose="020B0604020202020204" pitchFamily="34" charset="0"/>
              <a:buChar char="•"/>
            </a:pPr>
            <a:r>
              <a:rPr lang="fr-CA" sz="2000" dirty="0">
                <a:solidFill>
                  <a:schemeClr val="accent1"/>
                </a:solidFill>
              </a:rPr>
              <a:t>Production de déclarations de taxe de vente</a:t>
            </a:r>
          </a:p>
          <a:p>
            <a:pPr marL="342900" indent="-342900">
              <a:buFont typeface="Arial" panose="020B0604020202020204" pitchFamily="34" charset="0"/>
              <a:buChar char="•"/>
            </a:pPr>
            <a:r>
              <a:rPr lang="fr-CA" sz="2000" dirty="0">
                <a:solidFill>
                  <a:schemeClr val="accent1"/>
                </a:solidFill>
              </a:rPr>
              <a:t>Budgets</a:t>
            </a:r>
          </a:p>
          <a:p>
            <a:pPr marL="342900" indent="-342900">
              <a:buFont typeface="Arial" panose="020B0604020202020204" pitchFamily="34" charset="0"/>
              <a:buChar char="•"/>
            </a:pPr>
            <a:r>
              <a:rPr lang="fr-CA" sz="2000" dirty="0">
                <a:solidFill>
                  <a:schemeClr val="accent1"/>
                </a:solidFill>
              </a:rPr>
              <a:t>Coût du projet</a:t>
            </a:r>
          </a:p>
        </p:txBody>
      </p:sp>
      <p:sp>
        <p:nvSpPr>
          <p:cNvPr id="19" name="TextBox 18">
            <a:extLst>
              <a:ext uri="{FF2B5EF4-FFF2-40B4-BE49-F238E27FC236}">
                <a16:creationId xmlns:a16="http://schemas.microsoft.com/office/drawing/2014/main" id="{A0CFF28A-AB02-4B87-BB49-1FCB454CD633}"/>
              </a:ext>
            </a:extLst>
          </p:cNvPr>
          <p:cNvSpPr txBox="1"/>
          <p:nvPr/>
        </p:nvSpPr>
        <p:spPr>
          <a:xfrm>
            <a:off x="4326175" y="2528517"/>
            <a:ext cx="3820438" cy="1938992"/>
          </a:xfrm>
          <a:prstGeom prst="rect">
            <a:avLst/>
          </a:prstGeom>
          <a:noFill/>
        </p:spPr>
        <p:txBody>
          <a:bodyPr wrap="square" rtlCol="0">
            <a:spAutoFit/>
          </a:bodyPr>
          <a:lstStyle/>
          <a:p>
            <a:r>
              <a:rPr lang="fr-CA" sz="2000" dirty="0">
                <a:solidFill>
                  <a:schemeClr val="accent1"/>
                </a:solidFill>
              </a:rPr>
              <a:t>Les opérations comprennent : </a:t>
            </a:r>
          </a:p>
          <a:p>
            <a:pPr marL="342900" indent="-342900">
              <a:buFont typeface="Arial" panose="020B0604020202020204" pitchFamily="34" charset="0"/>
              <a:buChar char="•"/>
            </a:pPr>
            <a:r>
              <a:rPr lang="fr-CA" sz="2000" dirty="0">
                <a:solidFill>
                  <a:schemeClr val="accent1"/>
                </a:solidFill>
              </a:rPr>
              <a:t>Factures</a:t>
            </a:r>
          </a:p>
          <a:p>
            <a:pPr marL="342900" indent="-342900">
              <a:buFont typeface="Arial" panose="020B0604020202020204" pitchFamily="34" charset="0"/>
              <a:buChar char="•"/>
            </a:pPr>
            <a:r>
              <a:rPr lang="fr-CA" sz="2000" dirty="0">
                <a:solidFill>
                  <a:schemeClr val="accent1"/>
                </a:solidFill>
              </a:rPr>
              <a:t>Factures à payer </a:t>
            </a:r>
          </a:p>
          <a:p>
            <a:pPr marL="342900" indent="-342900">
              <a:buFont typeface="Arial" panose="020B0604020202020204" pitchFamily="34" charset="0"/>
              <a:buChar char="•"/>
            </a:pPr>
            <a:r>
              <a:rPr lang="fr-CA" sz="2000" dirty="0">
                <a:solidFill>
                  <a:schemeClr val="accent1"/>
                </a:solidFill>
              </a:rPr>
              <a:t>Chèques</a:t>
            </a:r>
          </a:p>
          <a:p>
            <a:pPr marL="342900" indent="-342900">
              <a:buFont typeface="Arial" panose="020B0604020202020204" pitchFamily="34" charset="0"/>
              <a:buChar char="•"/>
            </a:pPr>
            <a:r>
              <a:rPr lang="fr-CA" sz="2000" dirty="0">
                <a:solidFill>
                  <a:schemeClr val="accent1"/>
                </a:solidFill>
              </a:rPr>
              <a:t>Reçus de vente</a:t>
            </a:r>
          </a:p>
          <a:p>
            <a:pPr marL="342900" indent="-342900">
              <a:buFont typeface="Arial" panose="020B0604020202020204" pitchFamily="34" charset="0"/>
              <a:buChar char="•"/>
            </a:pPr>
            <a:r>
              <a:rPr lang="fr-CA" sz="2000" dirty="0">
                <a:solidFill>
                  <a:schemeClr val="accent1"/>
                </a:solidFill>
              </a:rPr>
              <a:t>Écritures de journal</a:t>
            </a:r>
          </a:p>
        </p:txBody>
      </p:sp>
      <p:cxnSp>
        <p:nvCxnSpPr>
          <p:cNvPr id="7" name="Connector: Elbow 6">
            <a:extLst>
              <a:ext uri="{FF2B5EF4-FFF2-40B4-BE49-F238E27FC236}">
                <a16:creationId xmlns:a16="http://schemas.microsoft.com/office/drawing/2014/main" id="{29F3E07D-983E-4C95-92EC-392EDE72C948}"/>
              </a:ext>
            </a:extLst>
          </p:cNvPr>
          <p:cNvCxnSpPr>
            <a:cxnSpLocks/>
            <a:stCxn id="2" idx="3"/>
            <a:endCxn id="50" idx="1"/>
          </p:cNvCxnSpPr>
          <p:nvPr/>
        </p:nvCxnSpPr>
        <p:spPr>
          <a:xfrm>
            <a:off x="3848098" y="1822339"/>
            <a:ext cx="533399" cy="3856946"/>
          </a:xfrm>
          <a:prstGeom prst="bentConnector3">
            <a:avLst>
              <a:gd name="adj1" fmla="val 50000"/>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id="{8E712C97-2926-40A3-824B-8C75FBFEF35C}"/>
              </a:ext>
            </a:extLst>
          </p:cNvPr>
          <p:cNvCxnSpPr>
            <a:cxnSpLocks/>
            <a:stCxn id="41" idx="3"/>
            <a:endCxn id="50" idx="3"/>
          </p:cNvCxnSpPr>
          <p:nvPr/>
        </p:nvCxnSpPr>
        <p:spPr>
          <a:xfrm flipH="1">
            <a:off x="7613212" y="1836791"/>
            <a:ext cx="55323" cy="3842494"/>
          </a:xfrm>
          <a:prstGeom prst="bentConnector3">
            <a:avLst>
              <a:gd name="adj1" fmla="val -413210"/>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31" name="Connector: Elbow 30">
            <a:extLst>
              <a:ext uri="{FF2B5EF4-FFF2-40B4-BE49-F238E27FC236}">
                <a16:creationId xmlns:a16="http://schemas.microsoft.com/office/drawing/2014/main" id="{59BF98F7-9463-4A26-912C-C5225DA41E68}"/>
              </a:ext>
            </a:extLst>
          </p:cNvPr>
          <p:cNvCxnSpPr>
            <a:cxnSpLocks/>
          </p:cNvCxnSpPr>
          <p:nvPr/>
        </p:nvCxnSpPr>
        <p:spPr>
          <a:xfrm rot="10800000" flipV="1">
            <a:off x="7640873" y="2450865"/>
            <a:ext cx="3765116" cy="3417736"/>
          </a:xfrm>
          <a:prstGeom prst="bentConnector3">
            <a:avLst>
              <a:gd name="adj1" fmla="val -8287"/>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16473FDC-8217-42EA-8524-16C08BAAABB3}"/>
              </a:ext>
            </a:extLst>
          </p:cNvPr>
          <p:cNvCxnSpPr>
            <a:cxnSpLocks/>
          </p:cNvCxnSpPr>
          <p:nvPr/>
        </p:nvCxnSpPr>
        <p:spPr>
          <a:xfrm>
            <a:off x="3848098" y="1688389"/>
            <a:ext cx="533400" cy="1445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22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P spid="41" grpId="0" animBg="1"/>
      <p:bldP spid="50" grpId="0" animBg="1"/>
      <p:bldP spid="10"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50275"/>
            <a:ext cx="11082528" cy="548640"/>
          </a:xfrm>
        </p:spPr>
        <p:txBody>
          <a:bodyPr>
            <a:noAutofit/>
          </a:bodyPr>
          <a:lstStyle/>
          <a:p>
            <a:pPr eaLnBrk="1" hangingPunct="1">
              <a:defRPr/>
            </a:pPr>
            <a:r>
              <a:rPr lang="fr-CA" sz="3600" dirty="0"/>
              <a:t>Aperçu des formulaires d’opération</a:t>
            </a:r>
          </a:p>
        </p:txBody>
      </p:sp>
      <p:sp>
        <p:nvSpPr>
          <p:cNvPr id="6147" name="Rectangle 3"/>
          <p:cNvSpPr>
            <a:spLocks noGrp="1" noChangeArrowheads="1"/>
          </p:cNvSpPr>
          <p:nvPr>
            <p:ph idx="1"/>
          </p:nvPr>
        </p:nvSpPr>
        <p:spPr>
          <a:xfrm>
            <a:off x="186883" y="1104018"/>
            <a:ext cx="11397680" cy="5520069"/>
          </a:xfrm>
          <a:ln>
            <a:noFill/>
          </a:ln>
        </p:spPr>
        <p:txBody>
          <a:bodyPr/>
          <a:lstStyle/>
          <a:p>
            <a:pPr marL="1025525" lvl="1" indent="-742950">
              <a:lnSpc>
                <a:spcPct val="100000"/>
              </a:lnSpc>
              <a:spcBef>
                <a:spcPts val="0"/>
              </a:spcBef>
              <a:buFont typeface="+mj-lt"/>
              <a:buAutoNum type="arabicPeriod"/>
              <a:defRPr/>
            </a:pPr>
            <a:r>
              <a:rPr lang="fr-CA" sz="2000" b="1" dirty="0"/>
              <a:t>Qui</a:t>
            </a:r>
          </a:p>
          <a:p>
            <a:pPr marL="1431925" lvl="4" indent="-457200">
              <a:lnSpc>
                <a:spcPct val="100000"/>
              </a:lnSpc>
              <a:spcBef>
                <a:spcPts val="0"/>
              </a:spcBef>
              <a:buClrTx/>
              <a:buFont typeface="Arial" panose="020B0604020202020204" pitchFamily="34" charset="0"/>
              <a:buChar char="•"/>
              <a:defRPr/>
            </a:pPr>
            <a:r>
              <a:rPr lang="fr-CA" sz="2000" dirty="0"/>
              <a:t>Choisissez le nom de la personne ou de l’entreprise avec laquelle vous faites affaire (clients, fournisseurs ou autres)</a:t>
            </a:r>
          </a:p>
          <a:p>
            <a:pPr marL="796925" lvl="1" indent="-514350">
              <a:lnSpc>
                <a:spcPct val="100000"/>
              </a:lnSpc>
              <a:spcBef>
                <a:spcPts val="0"/>
              </a:spcBef>
              <a:buFont typeface="+mj-lt"/>
              <a:buAutoNum type="arabicPeriod"/>
              <a:defRPr/>
            </a:pPr>
            <a:r>
              <a:rPr lang="fr-CA" sz="2000" b="1" dirty="0"/>
              <a:t>  Quand</a:t>
            </a:r>
          </a:p>
          <a:p>
            <a:pPr marL="1431925" lvl="4" indent="-457200">
              <a:lnSpc>
                <a:spcPct val="100000"/>
              </a:lnSpc>
              <a:spcBef>
                <a:spcPts val="0"/>
              </a:spcBef>
              <a:buClrTx/>
              <a:buFont typeface="Arial" panose="020B0604020202020204" pitchFamily="34" charset="0"/>
              <a:buChar char="•"/>
              <a:defRPr/>
            </a:pPr>
            <a:r>
              <a:rPr lang="fr-CA" sz="2000" dirty="0"/>
              <a:t>Date de l’opération</a:t>
            </a:r>
          </a:p>
          <a:p>
            <a:pPr marL="1431925" lvl="4" indent="-457200">
              <a:lnSpc>
                <a:spcPct val="100000"/>
              </a:lnSpc>
              <a:spcBef>
                <a:spcPts val="0"/>
              </a:spcBef>
              <a:buClrTx/>
              <a:buFont typeface="Arial" panose="020B0604020202020204" pitchFamily="34" charset="0"/>
              <a:buChar char="•"/>
              <a:defRPr/>
            </a:pPr>
            <a:r>
              <a:rPr lang="fr-CA" sz="2000" dirty="0"/>
              <a:t>La date du service s’affiche dans un autre champ de date</a:t>
            </a:r>
          </a:p>
          <a:p>
            <a:pPr marL="1025525" lvl="1" indent="-742950">
              <a:lnSpc>
                <a:spcPct val="100000"/>
              </a:lnSpc>
              <a:spcBef>
                <a:spcPts val="0"/>
              </a:spcBef>
              <a:buFont typeface="+mj-lt"/>
              <a:buAutoNum type="arabicPeriod"/>
              <a:defRPr/>
            </a:pPr>
            <a:r>
              <a:rPr lang="fr-CA" sz="2000" b="1" dirty="0"/>
              <a:t>Quoi</a:t>
            </a:r>
          </a:p>
          <a:p>
            <a:pPr marL="1431925" lvl="4" indent="-457200">
              <a:lnSpc>
                <a:spcPct val="100000"/>
              </a:lnSpc>
              <a:spcBef>
                <a:spcPts val="0"/>
              </a:spcBef>
              <a:buClrTx/>
              <a:buFont typeface="Arial" panose="020B0604020202020204" pitchFamily="34" charset="0"/>
              <a:buChar char="•"/>
              <a:defRPr/>
            </a:pPr>
            <a:r>
              <a:rPr lang="fr-CA" sz="2000" dirty="0"/>
              <a:t>Ce que vous vendez ou la dépense que vous engagez</a:t>
            </a:r>
            <a:endParaRPr lang="fr-CA" sz="2000" b="1" dirty="0"/>
          </a:p>
          <a:p>
            <a:pPr marL="1025525" lvl="1" indent="-742950">
              <a:lnSpc>
                <a:spcPct val="100000"/>
              </a:lnSpc>
              <a:spcBef>
                <a:spcPts val="0"/>
              </a:spcBef>
              <a:buFont typeface="+mj-lt"/>
              <a:buAutoNum type="arabicPeriod"/>
              <a:defRPr/>
            </a:pPr>
            <a:r>
              <a:rPr lang="fr-CA" sz="2000" b="1" dirty="0"/>
              <a:t>Combien</a:t>
            </a:r>
          </a:p>
          <a:p>
            <a:pPr marL="1431925" lvl="4" indent="-457200">
              <a:lnSpc>
                <a:spcPct val="100000"/>
              </a:lnSpc>
              <a:spcBef>
                <a:spcPts val="0"/>
              </a:spcBef>
              <a:buClrTx/>
              <a:buFont typeface="Arial" panose="020B0604020202020204" pitchFamily="34" charset="0"/>
              <a:buChar char="•"/>
              <a:defRPr/>
            </a:pPr>
            <a:r>
              <a:rPr lang="fr-CA" sz="2000" dirty="0"/>
              <a:t>Le montant (peut également comprendre le montant des taxes de vente)</a:t>
            </a:r>
          </a:p>
          <a:p>
            <a:pPr marL="1025525" lvl="1" indent="-742950">
              <a:lnSpc>
                <a:spcPct val="100000"/>
              </a:lnSpc>
              <a:spcBef>
                <a:spcPts val="0"/>
              </a:spcBef>
              <a:buFont typeface="+mj-lt"/>
              <a:buAutoNum type="arabicPeriod"/>
              <a:defRPr/>
            </a:pPr>
            <a:endParaRPr lang="fr-CA" sz="2900" b="1" dirty="0"/>
          </a:p>
          <a:p>
            <a:pPr marL="1443447" indent="-742950">
              <a:lnSpc>
                <a:spcPct val="100000"/>
              </a:lnSpc>
              <a:spcBef>
                <a:spcPts val="0"/>
              </a:spcBef>
              <a:buFont typeface="+mj-lt"/>
              <a:buAutoNum type="arabicPeriod"/>
              <a:defRPr/>
            </a:pPr>
            <a:endParaRPr lang="fr-CA" sz="3949" dirty="0"/>
          </a:p>
          <a:p>
            <a:pPr marL="739775" lvl="1" indent="-457200">
              <a:spcBef>
                <a:spcPts val="1776"/>
              </a:spcBef>
              <a:buFont typeface="+mj-ea"/>
              <a:buAutoNum type="arabicPeriod"/>
              <a:defRPr/>
            </a:pPr>
            <a:endParaRPr lang="fr-CA" sz="3600" b="1" dirty="0"/>
          </a:p>
          <a:p>
            <a:pPr marL="739775" lvl="1" indent="-457200">
              <a:spcBef>
                <a:spcPts val="1776"/>
              </a:spcBef>
              <a:buFont typeface="+mj-ea"/>
              <a:buAutoNum type="arabicPeriod"/>
              <a:defRPr/>
            </a:pPr>
            <a:endParaRPr lang="fr-CA" sz="3600" b="1" dirty="0"/>
          </a:p>
          <a:p>
            <a:pPr marL="739775" lvl="1" indent="-457200">
              <a:spcBef>
                <a:spcPts val="1776"/>
              </a:spcBef>
              <a:buFont typeface="+mj-ea"/>
              <a:buAutoNum type="arabicPeriod"/>
              <a:defRPr/>
            </a:pPr>
            <a:endParaRPr lang="fr-CA" sz="2400" dirty="0"/>
          </a:p>
        </p:txBody>
      </p:sp>
    </p:spTree>
    <p:extLst>
      <p:ext uri="{BB962C8B-B14F-4D97-AF65-F5344CB8AC3E}">
        <p14:creationId xmlns:p14="http://schemas.microsoft.com/office/powerpoint/2010/main" val="151509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de l’ajout d’éléments à une liste</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1182789167"/>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6" y="470834"/>
            <a:ext cx="11082528" cy="548640"/>
          </a:xfrm>
        </p:spPr>
        <p:txBody>
          <a:bodyPr>
            <a:noAutofit/>
          </a:bodyPr>
          <a:lstStyle/>
          <a:p>
            <a:pPr eaLnBrk="1" hangingPunct="1">
              <a:defRPr/>
            </a:pPr>
            <a:r>
              <a:rPr lang="fr-CA" sz="3600" dirty="0"/>
              <a:t>C’est à vous n</a:t>
            </a:r>
            <a:r>
              <a:rPr lang="fr-CA" sz="3600" baseline="30000" dirty="0"/>
              <a:t>o </a:t>
            </a:r>
            <a:r>
              <a:rPr lang="fr-CA" sz="3600" dirty="0"/>
              <a:t>3... Leçon 2 </a:t>
            </a:r>
          </a:p>
        </p:txBody>
      </p:sp>
      <p:sp>
        <p:nvSpPr>
          <p:cNvPr id="6147" name="Rectangle 3"/>
          <p:cNvSpPr>
            <a:spLocks noGrp="1" noChangeArrowheads="1"/>
          </p:cNvSpPr>
          <p:nvPr>
            <p:ph idx="1"/>
          </p:nvPr>
        </p:nvSpPr>
        <p:spPr>
          <a:xfrm>
            <a:off x="502036" y="1295403"/>
            <a:ext cx="10513295" cy="5211763"/>
          </a:xfrm>
          <a:ln>
            <a:noFill/>
          </a:ln>
        </p:spPr>
        <p:txBody>
          <a:bodyPr/>
          <a:lstStyle/>
          <a:p>
            <a:pPr marL="796925" lvl="1" indent="-514350">
              <a:spcBef>
                <a:spcPts val="1776"/>
              </a:spcBef>
              <a:buFont typeface="+mj-lt"/>
              <a:buAutoNum type="arabicPeriod"/>
              <a:defRPr/>
            </a:pPr>
            <a:r>
              <a:rPr lang="fr-CA" sz="2000" dirty="0"/>
              <a:t>Des collègues viennent continuellement à votre bureau, et vous tenez à protéger les renseignements de l’entreprise? Activez la fonction Vie privée.</a:t>
            </a:r>
          </a:p>
          <a:p>
            <a:pPr marL="796925" lvl="1" indent="-514350">
              <a:spcBef>
                <a:spcPts val="1776"/>
              </a:spcBef>
              <a:buFont typeface="+mj-lt"/>
              <a:buAutoNum type="arabicPeriod"/>
              <a:defRPr/>
            </a:pPr>
            <a:r>
              <a:rPr lang="fr-CA" sz="2000" dirty="0"/>
              <a:t>Vous voulez ouvrir la page Rapports dans un onglet distinct. Ouvrez le nouvel onglet.</a:t>
            </a:r>
          </a:p>
          <a:p>
            <a:pPr marL="796925" lvl="1" indent="-514350">
              <a:spcBef>
                <a:spcPts val="1776"/>
              </a:spcBef>
              <a:buFont typeface="+mj-lt"/>
              <a:buAutoNum type="arabicPeriod"/>
              <a:defRPr/>
            </a:pPr>
            <a:r>
              <a:rPr lang="fr-CA" sz="2000" dirty="0"/>
              <a:t>Vous devez consulter une liste de factures de vente. Trouvez une liste de factures.</a:t>
            </a:r>
          </a:p>
          <a:p>
            <a:pPr marL="796925" lvl="1" indent="-514350">
              <a:spcBef>
                <a:spcPts val="1776"/>
              </a:spcBef>
              <a:buFont typeface="+mj-lt"/>
              <a:buAutoNum type="arabicPeriod"/>
              <a:defRPr/>
            </a:pPr>
            <a:r>
              <a:rPr lang="fr-CA" sz="2000" dirty="0"/>
              <a:t>Vous aimeriez voir un aperçu des résultats du mois dernier. Trouvez le Coup d’œil sur l’entreprise pour votre compagnie.</a:t>
            </a:r>
          </a:p>
          <a:p>
            <a:pPr marL="282575" lvl="1">
              <a:spcBef>
                <a:spcPts val="1776"/>
              </a:spcBef>
              <a:defRPr/>
            </a:pPr>
            <a:endParaRPr lang="fr-CA" sz="3200" dirty="0"/>
          </a:p>
        </p:txBody>
      </p:sp>
    </p:spTree>
    <p:extLst>
      <p:ext uri="{BB962C8B-B14F-4D97-AF65-F5344CB8AC3E}">
        <p14:creationId xmlns:p14="http://schemas.microsoft.com/office/powerpoint/2010/main" val="215868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893" y="2754229"/>
            <a:ext cx="8223378" cy="2437245"/>
          </a:xfrm>
        </p:spPr>
        <p:txBody>
          <a:bodyPr/>
          <a:lstStyle/>
          <a:p>
            <a:r>
              <a:rPr lang="fr-CA" sz="4400" dirty="0"/>
              <a:t>Leçon 1 – Configuration d’une nouvelle entreprise</a:t>
            </a:r>
            <a:r>
              <a:rPr dirty="0"/>
              <a:t/>
            </a:r>
            <a:br>
              <a:rPr dirty="0"/>
            </a:br>
            <a:endParaRPr lang="fr-CA" b="0" dirty="0"/>
          </a:p>
        </p:txBody>
      </p:sp>
    </p:spTree>
    <p:extLst>
      <p:ext uri="{BB962C8B-B14F-4D97-AF65-F5344CB8AC3E}">
        <p14:creationId xmlns:p14="http://schemas.microsoft.com/office/powerpoint/2010/main" val="650266617"/>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915" y="2463194"/>
            <a:ext cx="10086134" cy="2437245"/>
          </a:xfrm>
        </p:spPr>
        <p:txBody>
          <a:bodyPr/>
          <a:lstStyle/>
          <a:p>
            <a:r>
              <a:rPr lang="fr-CA" sz="4400" dirty="0"/>
              <a:t>Leçon 3 – Ventes et clients, partie 1</a:t>
            </a:r>
            <a:r>
              <a:t/>
            </a:r>
            <a:br/>
            <a:endParaRPr lang="fr-CA" b="0" dirty="0"/>
          </a:p>
        </p:txBody>
      </p:sp>
    </p:spTree>
    <p:extLst>
      <p:ext uri="{BB962C8B-B14F-4D97-AF65-F5344CB8AC3E}">
        <p14:creationId xmlns:p14="http://schemas.microsoft.com/office/powerpoint/2010/main" val="3451905329"/>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32316"/>
            <a:ext cx="11082528" cy="548640"/>
          </a:xfrm>
        </p:spPr>
        <p:txBody>
          <a:bodyPr>
            <a:noAutofit/>
          </a:bodyPr>
          <a:lstStyle/>
          <a:p>
            <a:pPr eaLnBrk="1" hangingPunct="1">
              <a:defRPr/>
            </a:pPr>
            <a:r>
              <a:rPr lang="fr-CA" sz="3600" dirty="0"/>
              <a:t>Leçon 3 – Objectifs d’apprentissage</a:t>
            </a:r>
          </a:p>
        </p:txBody>
      </p:sp>
      <p:sp>
        <p:nvSpPr>
          <p:cNvPr id="6147" name="Rectangle 3"/>
          <p:cNvSpPr>
            <a:spLocks noGrp="1" noChangeArrowheads="1"/>
          </p:cNvSpPr>
          <p:nvPr>
            <p:ph idx="1"/>
          </p:nvPr>
        </p:nvSpPr>
        <p:spPr>
          <a:xfrm>
            <a:off x="502035" y="1170142"/>
            <a:ext cx="10513295" cy="5211763"/>
          </a:xfrm>
          <a:ln>
            <a:noFill/>
          </a:ln>
        </p:spPr>
        <p:txBody>
          <a:bodyPr/>
          <a:lstStyle/>
          <a:p>
            <a:pPr marL="282575" lvl="1">
              <a:spcBef>
                <a:spcPts val="1776"/>
              </a:spcBef>
              <a:defRPr/>
            </a:pPr>
            <a:r>
              <a:rPr lang="fr-CA" sz="2000" dirty="0"/>
              <a:t>Dans la présente leçon, vous allez découvrir les aspects suivants :</a:t>
            </a:r>
          </a:p>
          <a:p>
            <a:pPr marL="1014003" lvl="4" indent="-457200">
              <a:spcBef>
                <a:spcPts val="1776"/>
              </a:spcBef>
              <a:buFont typeface="Arial" panose="020B0604020202020204" pitchFamily="34" charset="0"/>
              <a:buChar char="•"/>
              <a:defRPr/>
            </a:pPr>
            <a:r>
              <a:rPr lang="fr-CA" sz="2000" dirty="0"/>
              <a:t>L’ajout de clients</a:t>
            </a:r>
          </a:p>
          <a:p>
            <a:pPr marL="1014003" lvl="4" indent="-457200">
              <a:spcBef>
                <a:spcPts val="1776"/>
              </a:spcBef>
              <a:buFont typeface="Arial" panose="020B0604020202020204" pitchFamily="34" charset="0"/>
              <a:buChar char="•"/>
              <a:defRPr/>
            </a:pPr>
            <a:r>
              <a:rPr lang="fr-CA" sz="2000" dirty="0"/>
              <a:t>L’ajout de produits et de services</a:t>
            </a:r>
          </a:p>
          <a:p>
            <a:pPr marL="1014003" lvl="4" indent="-457200">
              <a:spcBef>
                <a:spcPts val="1776"/>
              </a:spcBef>
              <a:buFont typeface="Arial" panose="020B0604020202020204" pitchFamily="34" charset="0"/>
              <a:buChar char="•"/>
              <a:defRPr/>
            </a:pPr>
            <a:r>
              <a:rPr lang="fr-CA" sz="2000" dirty="0"/>
              <a:t>Les flux de travail liés aux ventes</a:t>
            </a:r>
          </a:p>
          <a:p>
            <a:pPr marL="1253953" lvl="5" indent="-457200">
              <a:spcBef>
                <a:spcPts val="1776"/>
              </a:spcBef>
              <a:buFont typeface="Arial" panose="020B0604020202020204" pitchFamily="34" charset="0"/>
              <a:buChar char="•"/>
              <a:defRPr/>
            </a:pPr>
            <a:r>
              <a:rPr lang="fr-CA" sz="2000" dirty="0"/>
              <a:t>La « vente au comptant » – lorsque les clients paient au moment de la vente</a:t>
            </a:r>
          </a:p>
          <a:p>
            <a:pPr marL="1253953" lvl="5" indent="-457200">
              <a:spcBef>
                <a:spcPts val="1776"/>
              </a:spcBef>
              <a:buFont typeface="Arial" panose="020B0604020202020204" pitchFamily="34" charset="0"/>
              <a:buChar char="•"/>
              <a:defRPr/>
            </a:pPr>
            <a:r>
              <a:rPr lang="fr-CA" sz="2000" dirty="0"/>
              <a:t>Les comptes clients – lorsque les clients paient plus tard</a:t>
            </a:r>
          </a:p>
          <a:p>
            <a:pPr marL="556803" lvl="4">
              <a:spcBef>
                <a:spcPts val="1776"/>
              </a:spcBef>
              <a:defRPr/>
            </a:pPr>
            <a:r>
              <a:rPr lang="fr-CA" sz="2000" dirty="0" smtClean="0"/>
              <a:t> </a:t>
            </a:r>
          </a:p>
          <a:p>
            <a:pPr marL="282575" lvl="1">
              <a:spcBef>
                <a:spcPts val="1776"/>
              </a:spcBef>
              <a:defRPr/>
            </a:pPr>
            <a:endParaRPr lang="fr-CA" sz="3200" dirty="0"/>
          </a:p>
        </p:txBody>
      </p:sp>
    </p:spTree>
    <p:extLst>
      <p:ext uri="{BB962C8B-B14F-4D97-AF65-F5344CB8AC3E}">
        <p14:creationId xmlns:p14="http://schemas.microsoft.com/office/powerpoint/2010/main" val="93513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de l’ajout d’un client</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284075051"/>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433938"/>
            <a:ext cx="11082528" cy="548640"/>
          </a:xfrm>
        </p:spPr>
        <p:txBody>
          <a:bodyPr>
            <a:noAutofit/>
          </a:bodyPr>
          <a:lstStyle/>
          <a:p>
            <a:pPr eaLnBrk="1" hangingPunct="1">
              <a:defRPr/>
            </a:pPr>
            <a:r>
              <a:rPr lang="fr-CA" sz="3600" dirty="0"/>
              <a:t>C’est à vous n</a:t>
            </a:r>
            <a:r>
              <a:rPr lang="fr-CA" sz="3600" baseline="30000" dirty="0"/>
              <a:t>o </a:t>
            </a:r>
            <a:r>
              <a:rPr lang="fr-CA" sz="3600" dirty="0"/>
              <a:t>1... Leçon 3</a:t>
            </a:r>
          </a:p>
        </p:txBody>
      </p:sp>
      <p:sp>
        <p:nvSpPr>
          <p:cNvPr id="6147" name="Rectangle 3"/>
          <p:cNvSpPr>
            <a:spLocks noGrp="1" noChangeArrowheads="1"/>
          </p:cNvSpPr>
          <p:nvPr>
            <p:ph idx="1"/>
          </p:nvPr>
        </p:nvSpPr>
        <p:spPr>
          <a:xfrm>
            <a:off x="236976" y="1087682"/>
            <a:ext cx="11725379" cy="5463430"/>
          </a:xfrm>
          <a:ln>
            <a:noFill/>
          </a:ln>
        </p:spPr>
        <p:txBody>
          <a:bodyPr/>
          <a:lstStyle/>
          <a:p>
            <a:pPr marL="796925" lvl="1" indent="-514350">
              <a:spcBef>
                <a:spcPts val="1776"/>
              </a:spcBef>
              <a:buFont typeface="+mj-lt"/>
              <a:buAutoNum type="arabicPeriod"/>
              <a:defRPr/>
            </a:pPr>
            <a:r>
              <a:rPr lang="fr-CA" sz="2000" dirty="0"/>
              <a:t>Ajoutez un nouveau client : </a:t>
            </a:r>
            <a:r>
              <a:rPr lang="fr-CA" sz="2000" b="1" dirty="0"/>
              <a:t>Les merveilleux mariages de Marie</a:t>
            </a:r>
          </a:p>
          <a:p>
            <a:pPr marL="1014003" lvl="4" indent="-457200">
              <a:lnSpc>
                <a:spcPct val="100000"/>
              </a:lnSpc>
              <a:spcBef>
                <a:spcPts val="0"/>
              </a:spcBef>
              <a:buFont typeface="Arial" panose="020B0604020202020204" pitchFamily="34" charset="0"/>
              <a:buChar char="•"/>
              <a:defRPr/>
            </a:pPr>
            <a:r>
              <a:rPr lang="fr-CA" sz="2000" dirty="0"/>
              <a:t>La propriétaire s’appelle </a:t>
            </a:r>
            <a:r>
              <a:rPr lang="fr-CA" sz="2000" b="1" dirty="0"/>
              <a:t>Marie Morin</a:t>
            </a:r>
          </a:p>
          <a:p>
            <a:pPr marL="1014003" lvl="4" indent="-457200">
              <a:lnSpc>
                <a:spcPct val="100000"/>
              </a:lnSpc>
              <a:spcBef>
                <a:spcPts val="0"/>
              </a:spcBef>
              <a:buFont typeface="Arial" panose="020B0604020202020204" pitchFamily="34" charset="0"/>
              <a:buChar char="•"/>
              <a:defRPr/>
            </a:pPr>
            <a:r>
              <a:rPr lang="fr-CA" sz="2000" dirty="0"/>
              <a:t>L’adresse de l’entreprise est le </a:t>
            </a:r>
            <a:r>
              <a:rPr lang="fr-CA" sz="2000" b="1" dirty="0"/>
              <a:t>400, avenue du Mont-Royal, Montréal (Québec) H2T 2S6</a:t>
            </a:r>
          </a:p>
          <a:p>
            <a:pPr marL="1014003" lvl="4" indent="-457200">
              <a:lnSpc>
                <a:spcPct val="100000"/>
              </a:lnSpc>
              <a:spcBef>
                <a:spcPts val="0"/>
              </a:spcBef>
              <a:buFont typeface="Arial" panose="020B0604020202020204" pitchFamily="34" charset="0"/>
              <a:buChar char="•"/>
              <a:defRPr/>
            </a:pPr>
            <a:r>
              <a:rPr lang="fr-CA" sz="2000" dirty="0"/>
              <a:t>Le client préfère que le paiement se fasse par </a:t>
            </a:r>
            <a:r>
              <a:rPr lang="fr-CA" sz="2000" b="1" dirty="0"/>
              <a:t>chèque</a:t>
            </a:r>
            <a:r>
              <a:rPr lang="fr-CA" sz="2000" dirty="0" smtClean="0"/>
              <a:t> </a:t>
            </a:r>
          </a:p>
          <a:p>
            <a:pPr marL="1014003" lvl="4" indent="-457200">
              <a:lnSpc>
                <a:spcPct val="100000"/>
              </a:lnSpc>
              <a:spcBef>
                <a:spcPts val="0"/>
              </a:spcBef>
              <a:buFont typeface="Arial" panose="020B0604020202020204" pitchFamily="34" charset="0"/>
              <a:buChar char="•"/>
              <a:defRPr/>
            </a:pPr>
            <a:r>
              <a:rPr lang="fr-CA" sz="2000" dirty="0"/>
              <a:t>Ses factures sont payables dans les </a:t>
            </a:r>
            <a:r>
              <a:rPr lang="fr-CA" sz="2000" b="1" dirty="0"/>
              <a:t>30 jours</a:t>
            </a:r>
          </a:p>
          <a:p>
            <a:pPr marL="796925" lvl="1" indent="-514350">
              <a:spcBef>
                <a:spcPts val="1776"/>
              </a:spcBef>
              <a:buFont typeface="+mj-lt"/>
              <a:buAutoNum type="arabicPeriod"/>
              <a:defRPr/>
            </a:pPr>
            <a:r>
              <a:rPr lang="fr-CA" sz="2000" dirty="0"/>
              <a:t>Ajoutez un nouveau client : </a:t>
            </a:r>
            <a:r>
              <a:rPr lang="fr-CA" sz="2000" b="1" dirty="0"/>
              <a:t>Événements du tonnerre</a:t>
            </a:r>
          </a:p>
          <a:p>
            <a:pPr marL="1014003" lvl="4" indent="-457200">
              <a:lnSpc>
                <a:spcPct val="100000"/>
              </a:lnSpc>
              <a:spcBef>
                <a:spcPts val="0"/>
              </a:spcBef>
              <a:buFont typeface="Arial" panose="020B0604020202020204" pitchFamily="34" charset="0"/>
              <a:buChar char="•"/>
              <a:defRPr/>
            </a:pPr>
            <a:r>
              <a:rPr lang="fr-CA" sz="2000" dirty="0"/>
              <a:t>L’adresse de l’entreprise est le </a:t>
            </a:r>
            <a:r>
              <a:rPr lang="fr-CA" sz="2000" b="1" dirty="0"/>
              <a:t>6, rue Sherbrooke Est, Montréal (Québec) H1W 1E4</a:t>
            </a:r>
          </a:p>
          <a:p>
            <a:pPr marL="1014003" lvl="4" indent="-457200">
              <a:lnSpc>
                <a:spcPct val="100000"/>
              </a:lnSpc>
              <a:spcBef>
                <a:spcPts val="0"/>
              </a:spcBef>
              <a:buFont typeface="Arial" panose="020B0604020202020204" pitchFamily="34" charset="0"/>
              <a:buChar char="•"/>
              <a:defRPr/>
            </a:pPr>
            <a:r>
              <a:rPr lang="fr-CA" sz="2000" dirty="0"/>
              <a:t>Le client préfère que le paiement se fasse par </a:t>
            </a:r>
            <a:r>
              <a:rPr lang="fr-CA" sz="2000" b="1" dirty="0"/>
              <a:t>carte de crédit</a:t>
            </a:r>
            <a:endParaRPr lang="fr-CA" sz="2000" dirty="0"/>
          </a:p>
          <a:p>
            <a:pPr marL="1014003" lvl="4" indent="-457200">
              <a:lnSpc>
                <a:spcPct val="100000"/>
              </a:lnSpc>
              <a:spcBef>
                <a:spcPts val="0"/>
              </a:spcBef>
              <a:buFont typeface="Arial" panose="020B0604020202020204" pitchFamily="34" charset="0"/>
              <a:buChar char="•"/>
              <a:defRPr/>
            </a:pPr>
            <a:r>
              <a:rPr lang="fr-CA" sz="2000" dirty="0"/>
              <a:t>Ses factures sont payables dans les </a:t>
            </a:r>
            <a:r>
              <a:rPr lang="fr-CA" sz="2000" b="1" dirty="0"/>
              <a:t>30 jours</a:t>
            </a:r>
          </a:p>
          <a:p>
            <a:pPr marL="1014003" lvl="4" indent="-457200">
              <a:lnSpc>
                <a:spcPct val="100000"/>
              </a:lnSpc>
              <a:spcBef>
                <a:spcPts val="0"/>
              </a:spcBef>
              <a:buFont typeface="Arial" panose="020B0604020202020204" pitchFamily="34" charset="0"/>
              <a:buChar char="•"/>
              <a:defRPr/>
            </a:pPr>
            <a:r>
              <a:rPr lang="fr-CA" sz="2000" dirty="0"/>
              <a:t>Il veut que ses factures soient envoyées « plus tard »</a:t>
            </a:r>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2121722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391897"/>
            <a:ext cx="11082528" cy="548640"/>
          </a:xfrm>
        </p:spPr>
        <p:txBody>
          <a:bodyPr>
            <a:noAutofit/>
          </a:bodyPr>
          <a:lstStyle/>
          <a:p>
            <a:pPr eaLnBrk="1" hangingPunct="1">
              <a:defRPr/>
            </a:pPr>
            <a:r>
              <a:rPr lang="fr-CA" sz="3600" dirty="0"/>
              <a:t>C’est à vous n</a:t>
            </a:r>
            <a:r>
              <a:rPr lang="fr-CA" sz="3600" baseline="30000" dirty="0"/>
              <a:t>o </a:t>
            </a:r>
            <a:r>
              <a:rPr lang="fr-CA" sz="3600" dirty="0"/>
              <a:t>2... Leçon 3</a:t>
            </a:r>
          </a:p>
        </p:txBody>
      </p:sp>
      <p:sp>
        <p:nvSpPr>
          <p:cNvPr id="6147" name="Rectangle 3"/>
          <p:cNvSpPr>
            <a:spLocks noGrp="1" noChangeArrowheads="1"/>
          </p:cNvSpPr>
          <p:nvPr>
            <p:ph idx="1"/>
          </p:nvPr>
        </p:nvSpPr>
        <p:spPr>
          <a:xfrm>
            <a:off x="236976" y="1087682"/>
            <a:ext cx="11725379" cy="5463430"/>
          </a:xfrm>
          <a:ln>
            <a:noFill/>
          </a:ln>
        </p:spPr>
        <p:txBody>
          <a:bodyPr/>
          <a:lstStyle/>
          <a:p>
            <a:pPr marL="796925" lvl="1" indent="-514350">
              <a:spcBef>
                <a:spcPts val="1776"/>
              </a:spcBef>
              <a:buFont typeface="+mj-lt"/>
              <a:buAutoNum type="arabicPeriod"/>
              <a:defRPr/>
            </a:pPr>
            <a:r>
              <a:rPr lang="fr-CA" sz="2000" dirty="0"/>
              <a:t>Ajoutez un nouveau client : </a:t>
            </a:r>
            <a:r>
              <a:rPr lang="fr-CA" sz="2000" b="1" dirty="0"/>
              <a:t>Stéphane Richer</a:t>
            </a:r>
          </a:p>
          <a:p>
            <a:pPr marL="1014003" lvl="4" indent="-457200">
              <a:lnSpc>
                <a:spcPct val="100000"/>
              </a:lnSpc>
              <a:spcBef>
                <a:spcPts val="0"/>
              </a:spcBef>
              <a:buFont typeface="Arial" panose="020B0604020202020204" pitchFamily="34" charset="0"/>
              <a:buChar char="•"/>
              <a:defRPr/>
            </a:pPr>
            <a:r>
              <a:rPr lang="fr-CA" sz="2000" dirty="0"/>
              <a:t>Son adresse est le</a:t>
            </a:r>
            <a:r>
              <a:rPr lang="fr-CA" sz="2000" dirty="0" smtClean="0"/>
              <a:t> </a:t>
            </a:r>
            <a:r>
              <a:rPr lang="fr-CA" sz="2000" b="1" dirty="0"/>
              <a:t>3722, avenue Coloniale, Montréal (Québec) H2X 2Y6</a:t>
            </a:r>
          </a:p>
          <a:p>
            <a:pPr marL="1014003" lvl="4" indent="-457200">
              <a:lnSpc>
                <a:spcPct val="100000"/>
              </a:lnSpc>
              <a:spcBef>
                <a:spcPts val="0"/>
              </a:spcBef>
              <a:buFont typeface="Arial" panose="020B0604020202020204" pitchFamily="34" charset="0"/>
              <a:buChar char="•"/>
              <a:defRPr/>
            </a:pPr>
            <a:r>
              <a:rPr lang="fr-CA" sz="2000" dirty="0"/>
              <a:t>Le client préfère que le paiement se fasse par </a:t>
            </a:r>
            <a:r>
              <a:rPr lang="fr-CA" sz="2000" b="1" dirty="0"/>
              <a:t>chèque</a:t>
            </a:r>
            <a:r>
              <a:rPr lang="fr-CA" sz="2000" dirty="0" smtClean="0"/>
              <a:t> </a:t>
            </a:r>
          </a:p>
          <a:p>
            <a:pPr marL="1014003" lvl="4" indent="-457200">
              <a:lnSpc>
                <a:spcPct val="100000"/>
              </a:lnSpc>
              <a:spcBef>
                <a:spcPts val="0"/>
              </a:spcBef>
              <a:buFont typeface="Arial" panose="020B0604020202020204" pitchFamily="34" charset="0"/>
              <a:buChar char="•"/>
              <a:defRPr/>
            </a:pPr>
            <a:r>
              <a:rPr lang="fr-CA" sz="2000" dirty="0"/>
              <a:t>Ses factures sont payables dans les </a:t>
            </a:r>
            <a:r>
              <a:rPr lang="fr-CA" sz="2000" b="1" dirty="0"/>
              <a:t>30 jours</a:t>
            </a:r>
          </a:p>
          <a:p>
            <a:pPr marL="796925" lvl="1" indent="-514350">
              <a:spcBef>
                <a:spcPts val="1776"/>
              </a:spcBef>
              <a:buFont typeface="+mj-lt"/>
              <a:buAutoNum type="arabicPeriod"/>
              <a:defRPr/>
            </a:pPr>
            <a:r>
              <a:rPr lang="fr-CA" sz="2000" dirty="0"/>
              <a:t>Ajoutez un nouveau client : </a:t>
            </a:r>
            <a:r>
              <a:rPr lang="fr-CA" sz="2000" b="1" dirty="0"/>
              <a:t>Du bon manger Inc.</a:t>
            </a:r>
          </a:p>
          <a:p>
            <a:pPr marL="1014003" lvl="4" indent="-457200">
              <a:lnSpc>
                <a:spcPct val="100000"/>
              </a:lnSpc>
              <a:spcBef>
                <a:spcPts val="0"/>
              </a:spcBef>
              <a:buFont typeface="Arial" panose="020B0604020202020204" pitchFamily="34" charset="0"/>
              <a:buChar char="•"/>
              <a:defRPr/>
            </a:pPr>
            <a:r>
              <a:rPr lang="fr-CA" sz="2000" dirty="0"/>
              <a:t>L’adresse de l’entreprise est le</a:t>
            </a:r>
            <a:r>
              <a:rPr lang="fr-CA" sz="2000" dirty="0" smtClean="0"/>
              <a:t> </a:t>
            </a:r>
            <a:r>
              <a:rPr lang="fr-CA" sz="2000" b="1" dirty="0"/>
              <a:t>385, boulevard Saint-Joseph Ouest, Montréal (Québec)H2V 2P1</a:t>
            </a:r>
          </a:p>
          <a:p>
            <a:pPr marL="1014003" lvl="4" indent="-457200">
              <a:lnSpc>
                <a:spcPct val="100000"/>
              </a:lnSpc>
              <a:spcBef>
                <a:spcPts val="0"/>
              </a:spcBef>
              <a:buFont typeface="Arial" panose="020B0604020202020204" pitchFamily="34" charset="0"/>
              <a:buChar char="•"/>
              <a:defRPr/>
            </a:pPr>
            <a:r>
              <a:rPr lang="fr-CA" sz="2000" dirty="0"/>
              <a:t>Le client préfère que le paiement se fasse par </a:t>
            </a:r>
            <a:r>
              <a:rPr lang="fr-CA" sz="2000" b="1" dirty="0"/>
              <a:t>chèque</a:t>
            </a:r>
            <a:endParaRPr lang="fr-CA" sz="2000" dirty="0"/>
          </a:p>
          <a:p>
            <a:pPr marL="1014003" lvl="4" indent="-457200">
              <a:lnSpc>
                <a:spcPct val="100000"/>
              </a:lnSpc>
              <a:spcBef>
                <a:spcPts val="0"/>
              </a:spcBef>
              <a:buFont typeface="Arial" panose="020B0604020202020204" pitchFamily="34" charset="0"/>
              <a:buChar char="•"/>
              <a:defRPr/>
            </a:pPr>
            <a:r>
              <a:rPr lang="fr-CA" sz="2000" dirty="0"/>
              <a:t>Ses factures sont payables dans les </a:t>
            </a:r>
            <a:r>
              <a:rPr lang="fr-CA" sz="2000" b="1" dirty="0"/>
              <a:t>30 jours</a:t>
            </a:r>
          </a:p>
          <a:p>
            <a:pPr marL="1014003" lvl="4" indent="-457200">
              <a:lnSpc>
                <a:spcPct val="100000"/>
              </a:lnSpc>
              <a:spcBef>
                <a:spcPts val="0"/>
              </a:spcBef>
              <a:buFont typeface="Arial" panose="020B0604020202020204" pitchFamily="34" charset="0"/>
              <a:buChar char="•"/>
              <a:defRPr/>
            </a:pPr>
            <a:r>
              <a:rPr lang="fr-CA" sz="2000" dirty="0"/>
              <a:t>Il veut que ses factures soient envoyées « plus tard »</a:t>
            </a:r>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1693181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379372"/>
            <a:ext cx="11082528" cy="548640"/>
          </a:xfrm>
        </p:spPr>
        <p:txBody>
          <a:bodyPr>
            <a:noAutofit/>
          </a:bodyPr>
          <a:lstStyle/>
          <a:p>
            <a:pPr eaLnBrk="1" hangingPunct="1">
              <a:defRPr/>
            </a:pPr>
            <a:r>
              <a:rPr lang="fr-CA" sz="3600" dirty="0"/>
              <a:t>Avantages de la liste Produits et services</a:t>
            </a:r>
          </a:p>
        </p:txBody>
      </p:sp>
      <p:sp>
        <p:nvSpPr>
          <p:cNvPr id="6147" name="Rectangle 3"/>
          <p:cNvSpPr>
            <a:spLocks noGrp="1" noChangeArrowheads="1"/>
          </p:cNvSpPr>
          <p:nvPr>
            <p:ph idx="1"/>
          </p:nvPr>
        </p:nvSpPr>
        <p:spPr>
          <a:xfrm>
            <a:off x="502035" y="1257578"/>
            <a:ext cx="10662151" cy="5059363"/>
          </a:xfrm>
          <a:ln>
            <a:noFill/>
          </a:ln>
        </p:spPr>
        <p:txBody>
          <a:bodyPr/>
          <a:lstStyle/>
          <a:p>
            <a:pPr marL="514350" indent="-514350">
              <a:buFont typeface="+mj-lt"/>
              <a:buAutoNum type="arabicPeriod"/>
              <a:defRPr/>
            </a:pPr>
            <a:r>
              <a:rPr lang="fr-CA" sz="2000" b="0" dirty="0"/>
              <a:t>Facilite la préparation de formulaires lorsqu’on ajoute une liste détaillée des produits ou services qu’on propose aux clients.</a:t>
            </a:r>
          </a:p>
          <a:p>
            <a:pPr marL="514350" indent="-514350">
              <a:buFont typeface="+mj-lt"/>
              <a:buAutoNum type="arabicPeriod"/>
              <a:defRPr/>
            </a:pPr>
            <a:r>
              <a:rPr lang="fr-CA" sz="2000" b="0" dirty="0"/>
              <a:t>Contient des liens vers les comptes dans QuickBooks en ligne. Crée l’écriture de journal en fonction du type de formulaire et des comptes liés aux éléments figurant sur le formulaire. Contribue à la comptabilité en arrière-plan.</a:t>
            </a:r>
          </a:p>
          <a:p>
            <a:pPr marL="514350" indent="-514350">
              <a:spcBef>
                <a:spcPts val="1800"/>
              </a:spcBef>
              <a:buFont typeface="+mj-lt"/>
              <a:buAutoNum type="arabicPeriod"/>
              <a:defRPr/>
            </a:pPr>
            <a:r>
              <a:rPr lang="fr-CA" sz="2000" b="0" dirty="0"/>
              <a:t>Facilite la production de rapports sur les produits et services.</a:t>
            </a:r>
          </a:p>
          <a:p>
            <a:pPr marL="514350" indent="-514350">
              <a:spcBef>
                <a:spcPts val="1800"/>
              </a:spcBef>
              <a:buFont typeface="+mj-lt"/>
              <a:buAutoNum type="arabicPeriod"/>
              <a:defRPr/>
            </a:pPr>
            <a:r>
              <a:rPr lang="fr-CA" sz="2000" b="0" dirty="0"/>
              <a:t>Permet de faire le suivi des quantités achetées et vendues lorsqu’on utilise la gestion des stocks (entreprises ayant des stocks à gérer).</a:t>
            </a:r>
          </a:p>
          <a:p>
            <a:pPr>
              <a:defRPr/>
            </a:pPr>
            <a:endParaRPr lang="fr-CA" sz="3200" dirty="0"/>
          </a:p>
        </p:txBody>
      </p:sp>
    </p:spTree>
    <p:extLst>
      <p:ext uri="{BB962C8B-B14F-4D97-AF65-F5344CB8AC3E}">
        <p14:creationId xmlns:p14="http://schemas.microsoft.com/office/powerpoint/2010/main" val="388912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379373"/>
            <a:ext cx="11082528" cy="548640"/>
          </a:xfrm>
        </p:spPr>
        <p:txBody>
          <a:bodyPr>
            <a:noAutofit/>
          </a:bodyPr>
          <a:lstStyle/>
          <a:p>
            <a:pPr eaLnBrk="1" hangingPunct="1">
              <a:defRPr/>
            </a:pPr>
            <a:r>
              <a:rPr lang="fr-CA" sz="3600" dirty="0"/>
              <a:t>Types de produits et services</a:t>
            </a:r>
          </a:p>
        </p:txBody>
      </p:sp>
      <p:sp>
        <p:nvSpPr>
          <p:cNvPr id="6147" name="Rectangle 3"/>
          <p:cNvSpPr>
            <a:spLocks noGrp="1" noChangeArrowheads="1"/>
          </p:cNvSpPr>
          <p:nvPr>
            <p:ph idx="1"/>
          </p:nvPr>
        </p:nvSpPr>
        <p:spPr>
          <a:xfrm>
            <a:off x="502035" y="1257578"/>
            <a:ext cx="10662151" cy="5059363"/>
          </a:xfrm>
          <a:ln>
            <a:noFill/>
          </a:ln>
        </p:spPr>
        <p:txBody>
          <a:bodyPr/>
          <a:lstStyle/>
          <a:p>
            <a:pPr marL="514350" indent="-514350">
              <a:buFont typeface="+mj-lt"/>
              <a:buAutoNum type="arabicPeriod"/>
              <a:defRPr/>
            </a:pPr>
            <a:r>
              <a:rPr lang="fr-CA" sz="2000" dirty="0"/>
              <a:t>Service :</a:t>
            </a:r>
            <a:r>
              <a:rPr lang="fr-CA" sz="2000" b="0" dirty="0"/>
              <a:t> les services que vous fournissez à des clients (p. ex. : services-conseils).</a:t>
            </a:r>
          </a:p>
          <a:p>
            <a:pPr marL="514350" indent="-514350">
              <a:buFont typeface="+mj-lt"/>
              <a:buAutoNum type="arabicPeriod"/>
              <a:defRPr/>
            </a:pPr>
            <a:r>
              <a:rPr lang="fr-CA" sz="2000" dirty="0"/>
              <a:t>Pièce hors stock :</a:t>
            </a:r>
            <a:r>
              <a:rPr lang="fr-CA" sz="2000" b="0" dirty="0"/>
              <a:t> fournitures ou matériaux utilisés dans le cadre de la prestation de services (p. ex. : aliments utilisés par un traiteur).</a:t>
            </a:r>
          </a:p>
          <a:p>
            <a:pPr marL="514350" indent="-514350">
              <a:spcBef>
                <a:spcPts val="1800"/>
              </a:spcBef>
              <a:buFont typeface="+mj-lt"/>
              <a:buAutoNum type="arabicPeriod"/>
              <a:defRPr/>
            </a:pPr>
            <a:r>
              <a:rPr lang="fr-CA" sz="2000" dirty="0"/>
              <a:t>Pièce en stock :</a:t>
            </a:r>
            <a:r>
              <a:rPr lang="fr-CA" sz="2000" b="0" dirty="0"/>
              <a:t> pièces qu’on achète, qu’on suit et qu’on vend. Sert au suivi des articles en stock.</a:t>
            </a:r>
          </a:p>
          <a:p>
            <a:pPr marL="514350" indent="-514350">
              <a:spcBef>
                <a:spcPts val="1800"/>
              </a:spcBef>
              <a:buFont typeface="+mj-lt"/>
              <a:buAutoNum type="arabicPeriod"/>
              <a:defRPr/>
            </a:pPr>
            <a:r>
              <a:rPr lang="fr-CA" sz="2000" dirty="0"/>
              <a:t>Offres groupées</a:t>
            </a:r>
            <a:r>
              <a:rPr lang="fr-CA" sz="2000" dirty="0" smtClean="0"/>
              <a:t> </a:t>
            </a:r>
            <a:r>
              <a:rPr lang="fr-CA" sz="2000" dirty="0"/>
              <a:t>:</a:t>
            </a:r>
            <a:r>
              <a:rPr lang="fr-CA" sz="2000" b="0" dirty="0"/>
              <a:t> ensemble de produits et services.</a:t>
            </a:r>
          </a:p>
          <a:p>
            <a:pPr>
              <a:defRPr/>
            </a:pPr>
            <a:endParaRPr lang="fr-CA" sz="2000" dirty="0"/>
          </a:p>
        </p:txBody>
      </p:sp>
    </p:spTree>
    <p:extLst>
      <p:ext uri="{BB962C8B-B14F-4D97-AF65-F5344CB8AC3E}">
        <p14:creationId xmlns:p14="http://schemas.microsoft.com/office/powerpoint/2010/main" val="98887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d’ajout à la liste Produits et services</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4235462842"/>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39914" y="423428"/>
            <a:ext cx="11082528" cy="548640"/>
          </a:xfrm>
        </p:spPr>
        <p:txBody>
          <a:bodyPr>
            <a:noAutofit/>
          </a:bodyPr>
          <a:lstStyle/>
          <a:p>
            <a:pPr eaLnBrk="1" hangingPunct="1">
              <a:defRPr/>
            </a:pPr>
            <a:r>
              <a:rPr lang="fr-CA" sz="3600" dirty="0"/>
              <a:t>C’est à vous n</a:t>
            </a:r>
            <a:r>
              <a:rPr lang="fr-CA" sz="3600" baseline="30000" dirty="0"/>
              <a:t>o </a:t>
            </a:r>
            <a:r>
              <a:rPr lang="fr-CA" sz="3600" dirty="0"/>
              <a:t>3... Leçon 3</a:t>
            </a:r>
          </a:p>
        </p:txBody>
      </p:sp>
      <p:sp>
        <p:nvSpPr>
          <p:cNvPr id="6147" name="Rectangle 3"/>
          <p:cNvSpPr>
            <a:spLocks noGrp="1" noChangeArrowheads="1"/>
          </p:cNvSpPr>
          <p:nvPr>
            <p:ph idx="1"/>
          </p:nvPr>
        </p:nvSpPr>
        <p:spPr>
          <a:xfrm>
            <a:off x="0" y="1087682"/>
            <a:ext cx="11962356" cy="5463430"/>
          </a:xfrm>
          <a:ln>
            <a:noFill/>
          </a:ln>
        </p:spPr>
        <p:txBody>
          <a:bodyPr/>
          <a:lstStyle/>
          <a:p>
            <a:pPr marL="796925" lvl="1" indent="-514350">
              <a:spcBef>
                <a:spcPts val="1776"/>
              </a:spcBef>
              <a:buFont typeface="+mj-lt"/>
              <a:buAutoNum type="arabicPeriod"/>
              <a:defRPr/>
            </a:pPr>
            <a:r>
              <a:rPr lang="fr-CA" sz="2000" dirty="0"/>
              <a:t>Ajoutez un nouveau service appelé </a:t>
            </a:r>
            <a:r>
              <a:rPr lang="fr-CA" sz="2000" b="1" dirty="0"/>
              <a:t>Services de DJ professionnels</a:t>
            </a:r>
          </a:p>
          <a:p>
            <a:pPr marL="1014003" lvl="4" indent="-457200">
              <a:lnSpc>
                <a:spcPct val="100000"/>
              </a:lnSpc>
              <a:spcBef>
                <a:spcPts val="0"/>
              </a:spcBef>
              <a:buFont typeface="Arial" panose="020B0604020202020204" pitchFamily="34" charset="0"/>
              <a:buChar char="•"/>
              <a:defRPr/>
            </a:pPr>
            <a:r>
              <a:rPr lang="fr-CA" sz="2000" dirty="0"/>
              <a:t>Il est associé au compte </a:t>
            </a:r>
            <a:r>
              <a:rPr lang="fr-CA" sz="2000" b="1" dirty="0"/>
              <a:t>Ventes</a:t>
            </a:r>
            <a:r>
              <a:rPr lang="fr-CA" sz="2000" dirty="0"/>
              <a:t> dans le rapport État des résultats.</a:t>
            </a:r>
          </a:p>
          <a:p>
            <a:pPr marL="1014003" lvl="4" indent="-457200">
              <a:lnSpc>
                <a:spcPct val="100000"/>
              </a:lnSpc>
              <a:spcBef>
                <a:spcPts val="0"/>
              </a:spcBef>
              <a:buFont typeface="Arial" panose="020B0604020202020204" pitchFamily="34" charset="0"/>
              <a:buChar char="•"/>
              <a:defRPr/>
            </a:pPr>
            <a:r>
              <a:rPr lang="fr-CA" sz="2000" dirty="0"/>
              <a:t>Prix fixe de </a:t>
            </a:r>
            <a:r>
              <a:rPr lang="fr-CA" sz="2000" b="1" dirty="0"/>
              <a:t>3 000 $</a:t>
            </a:r>
            <a:r>
              <a:rPr lang="fr-CA" sz="2000" dirty="0"/>
              <a:t>, taxable (TVH).</a:t>
            </a:r>
          </a:p>
          <a:p>
            <a:pPr marL="1014003" lvl="4" indent="-457200">
              <a:lnSpc>
                <a:spcPct val="100000"/>
              </a:lnSpc>
              <a:spcBef>
                <a:spcPts val="0"/>
              </a:spcBef>
              <a:buFont typeface="Arial" panose="020B0604020202020204" pitchFamily="34" charset="0"/>
              <a:buChar char="•"/>
              <a:defRPr/>
            </a:pPr>
            <a:r>
              <a:rPr lang="fr-CA" sz="2000" dirty="0"/>
              <a:t>La </a:t>
            </a:r>
            <a:r>
              <a:rPr lang="fr-CA" sz="2000" b="1" dirty="0"/>
              <a:t>description </a:t>
            </a:r>
            <a:r>
              <a:rPr lang="fr-CA" sz="2000" dirty="0"/>
              <a:t>suivante doit figurer sur la facture :</a:t>
            </a:r>
          </a:p>
          <a:p>
            <a:pPr marL="556803" lvl="4">
              <a:lnSpc>
                <a:spcPct val="100000"/>
              </a:lnSpc>
              <a:spcBef>
                <a:spcPts val="0"/>
              </a:spcBef>
              <a:defRPr/>
            </a:pPr>
            <a:r>
              <a:rPr lang="fr-CA" sz="2000" b="1" i="1" dirty="0"/>
              <a:t>« Services de DJ professionnels dispensés par C &amp; C Music Factory »</a:t>
            </a:r>
          </a:p>
          <a:p>
            <a:pPr marL="796925" lvl="1" indent="-514350">
              <a:spcBef>
                <a:spcPts val="1776"/>
              </a:spcBef>
              <a:buFont typeface="+mj-lt"/>
              <a:buAutoNum type="arabicPeriod"/>
              <a:defRPr/>
            </a:pPr>
            <a:r>
              <a:rPr lang="fr-CA" sz="2000" dirty="0"/>
              <a:t> Ajoutez un nouveau service appelé </a:t>
            </a:r>
            <a:r>
              <a:rPr lang="fr-CA" sz="2000" b="1" dirty="0"/>
              <a:t>Service de voiturier</a:t>
            </a:r>
          </a:p>
          <a:p>
            <a:pPr marL="1014003" lvl="4" indent="-457200">
              <a:lnSpc>
                <a:spcPct val="100000"/>
              </a:lnSpc>
              <a:spcBef>
                <a:spcPts val="0"/>
              </a:spcBef>
              <a:buFont typeface="Arial" panose="020B0604020202020204" pitchFamily="34" charset="0"/>
              <a:buChar char="•"/>
              <a:defRPr/>
            </a:pPr>
            <a:r>
              <a:rPr lang="fr-CA" sz="2000" dirty="0"/>
              <a:t>Il est associé au compte </a:t>
            </a:r>
            <a:r>
              <a:rPr lang="fr-CA" sz="2000" b="1" dirty="0"/>
              <a:t>Ventes</a:t>
            </a:r>
            <a:r>
              <a:rPr lang="fr-CA" sz="2000" dirty="0"/>
              <a:t> dans le rapport État des résultats.</a:t>
            </a:r>
          </a:p>
          <a:p>
            <a:pPr marL="1014003" lvl="4" indent="-457200">
              <a:lnSpc>
                <a:spcPct val="100000"/>
              </a:lnSpc>
              <a:spcBef>
                <a:spcPts val="0"/>
              </a:spcBef>
              <a:buFont typeface="Arial" panose="020B0604020202020204" pitchFamily="34" charset="0"/>
              <a:buChar char="•"/>
              <a:defRPr/>
            </a:pPr>
            <a:r>
              <a:rPr lang="fr-CA" sz="2000" dirty="0"/>
              <a:t>Le prix du service est fonction du chiffre d’affaires du client, mais il est </a:t>
            </a:r>
            <a:r>
              <a:rPr lang="fr-CA" sz="2000" b="1" dirty="0"/>
              <a:t>taxable (TVH)</a:t>
            </a:r>
            <a:r>
              <a:rPr lang="fr-CA" sz="2000" dirty="0"/>
              <a:t>.</a:t>
            </a:r>
          </a:p>
          <a:p>
            <a:pPr marL="1014003" lvl="4" indent="-457200">
              <a:lnSpc>
                <a:spcPct val="100000"/>
              </a:lnSpc>
              <a:spcBef>
                <a:spcPts val="0"/>
              </a:spcBef>
              <a:buFont typeface="Arial" panose="020B0604020202020204" pitchFamily="34" charset="0"/>
              <a:buChar char="•"/>
              <a:defRPr/>
            </a:pPr>
            <a:r>
              <a:rPr lang="fr-CA" sz="2000" dirty="0"/>
              <a:t>La </a:t>
            </a:r>
            <a:r>
              <a:rPr lang="fr-CA" sz="2000" b="1" dirty="0"/>
              <a:t>description</a:t>
            </a:r>
            <a:r>
              <a:rPr lang="fr-CA" sz="2000" dirty="0"/>
              <a:t> figurant sur la facture est unique et adaptée à l’objet de la vente :</a:t>
            </a:r>
          </a:p>
          <a:p>
            <a:pPr marL="556803" lvl="4">
              <a:lnSpc>
                <a:spcPct val="100000"/>
              </a:lnSpc>
              <a:spcBef>
                <a:spcPts val="0"/>
              </a:spcBef>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69223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13486" y="412918"/>
            <a:ext cx="11082528" cy="548640"/>
          </a:xfrm>
        </p:spPr>
        <p:txBody>
          <a:bodyPr>
            <a:noAutofit/>
          </a:bodyPr>
          <a:lstStyle/>
          <a:p>
            <a:pPr eaLnBrk="1" hangingPunct="1">
              <a:defRPr/>
            </a:pPr>
            <a:r>
              <a:rPr lang="fr-CA" sz="3600" dirty="0"/>
              <a:t>C’est à vous n</a:t>
            </a:r>
            <a:r>
              <a:rPr lang="fr-CA" sz="3600" baseline="30000" dirty="0"/>
              <a:t>o </a:t>
            </a:r>
            <a:r>
              <a:rPr lang="fr-CA" sz="3600" dirty="0"/>
              <a:t>4... Leçon 3</a:t>
            </a:r>
          </a:p>
        </p:txBody>
      </p:sp>
      <p:sp>
        <p:nvSpPr>
          <p:cNvPr id="6147" name="Rectangle 3"/>
          <p:cNvSpPr>
            <a:spLocks noGrp="1" noChangeArrowheads="1"/>
          </p:cNvSpPr>
          <p:nvPr>
            <p:ph idx="1"/>
          </p:nvPr>
        </p:nvSpPr>
        <p:spPr>
          <a:xfrm>
            <a:off x="0" y="1087682"/>
            <a:ext cx="11962356" cy="5463430"/>
          </a:xfrm>
          <a:ln>
            <a:noFill/>
          </a:ln>
        </p:spPr>
        <p:txBody>
          <a:bodyPr/>
          <a:lstStyle/>
          <a:p>
            <a:pPr marL="796925" lvl="1" indent="-514350">
              <a:spcBef>
                <a:spcPts val="1776"/>
              </a:spcBef>
              <a:buFont typeface="+mj-lt"/>
              <a:buAutoNum type="arabicPeriod"/>
              <a:defRPr/>
            </a:pPr>
            <a:r>
              <a:rPr lang="fr-CA" sz="2000" dirty="0"/>
              <a:t>Ajoutez un nouveau service appelé </a:t>
            </a:r>
            <a:r>
              <a:rPr lang="fr-CA" sz="2000" b="1" dirty="0"/>
              <a:t>Préparation d’aliments</a:t>
            </a:r>
          </a:p>
          <a:p>
            <a:pPr marL="1014003" lvl="4" indent="-457200">
              <a:lnSpc>
                <a:spcPct val="100000"/>
              </a:lnSpc>
              <a:spcBef>
                <a:spcPts val="0"/>
              </a:spcBef>
              <a:buFont typeface="Arial" panose="020B0604020202020204" pitchFamily="34" charset="0"/>
              <a:buChar char="•"/>
              <a:defRPr/>
            </a:pPr>
            <a:r>
              <a:rPr lang="fr-CA" sz="2000" dirty="0"/>
              <a:t>Il est associé au compte </a:t>
            </a:r>
            <a:r>
              <a:rPr lang="fr-CA" sz="2000" b="1" dirty="0"/>
              <a:t>Ventes</a:t>
            </a:r>
            <a:r>
              <a:rPr lang="fr-CA" sz="2000" dirty="0"/>
              <a:t> dans le rapport État des résultats.</a:t>
            </a:r>
          </a:p>
          <a:p>
            <a:pPr marL="1014003" lvl="4" indent="-457200">
              <a:lnSpc>
                <a:spcPct val="100000"/>
              </a:lnSpc>
              <a:spcBef>
                <a:spcPts val="0"/>
              </a:spcBef>
              <a:buFont typeface="Arial" panose="020B0604020202020204" pitchFamily="34" charset="0"/>
              <a:buChar char="•"/>
              <a:defRPr/>
            </a:pPr>
            <a:r>
              <a:rPr lang="fr-CA" sz="2000" dirty="0"/>
              <a:t>Pas de prix fixe, mais le service est taxable (TVH).</a:t>
            </a:r>
          </a:p>
          <a:p>
            <a:pPr marL="1014003" lvl="4" indent="-457200">
              <a:lnSpc>
                <a:spcPct val="100000"/>
              </a:lnSpc>
              <a:spcBef>
                <a:spcPts val="0"/>
              </a:spcBef>
              <a:buFont typeface="Arial" panose="020B0604020202020204" pitchFamily="34" charset="0"/>
              <a:buChar char="•"/>
              <a:defRPr/>
            </a:pPr>
            <a:r>
              <a:rPr lang="fr-CA" sz="2000" dirty="0"/>
              <a:t>La </a:t>
            </a:r>
            <a:r>
              <a:rPr lang="fr-CA" sz="2000" b="1" dirty="0"/>
              <a:t>Description</a:t>
            </a:r>
            <a:r>
              <a:rPr lang="fr-CA" sz="2000" dirty="0"/>
              <a:t> à inclure sur la facture sera ajoutée au besoin sur les factures des clients.</a:t>
            </a:r>
          </a:p>
          <a:p>
            <a:pPr marL="556803" lvl="4">
              <a:lnSpc>
                <a:spcPct val="100000"/>
              </a:lnSpc>
              <a:spcBef>
                <a:spcPts val="0"/>
              </a:spcBef>
              <a:defRPr/>
            </a:pPr>
            <a:r>
              <a:rPr lang="fr-CA" sz="2000" dirty="0"/>
              <a:t>2.</a:t>
            </a:r>
            <a:r>
              <a:rPr lang="en-US" sz="2000" dirty="0"/>
              <a:t>	</a:t>
            </a:r>
            <a:r>
              <a:rPr lang="fr-CA" sz="2000" dirty="0"/>
              <a:t>Ajoutez un nouveau service appelé </a:t>
            </a:r>
            <a:r>
              <a:rPr lang="fr-CA" sz="2000" b="1" dirty="0"/>
              <a:t>Organisation d’événements</a:t>
            </a:r>
          </a:p>
          <a:p>
            <a:pPr marL="1014003" lvl="4" indent="-457200">
              <a:lnSpc>
                <a:spcPct val="100000"/>
              </a:lnSpc>
              <a:spcBef>
                <a:spcPts val="0"/>
              </a:spcBef>
              <a:buFont typeface="Arial" panose="020B0604020202020204" pitchFamily="34" charset="0"/>
              <a:buChar char="•"/>
              <a:defRPr/>
            </a:pPr>
            <a:r>
              <a:rPr lang="fr-CA" sz="2000" dirty="0"/>
              <a:t>Il est associé au compte </a:t>
            </a:r>
            <a:r>
              <a:rPr lang="fr-CA" sz="2000" b="1" dirty="0"/>
              <a:t>Ventes</a:t>
            </a:r>
            <a:r>
              <a:rPr lang="fr-CA" sz="2000" dirty="0"/>
              <a:t> dans le rapport État des résultats.</a:t>
            </a:r>
          </a:p>
          <a:p>
            <a:pPr marL="1014003" lvl="4" indent="-457200">
              <a:lnSpc>
                <a:spcPct val="100000"/>
              </a:lnSpc>
              <a:spcBef>
                <a:spcPts val="0"/>
              </a:spcBef>
              <a:buFont typeface="Arial" panose="020B0604020202020204" pitchFamily="34" charset="0"/>
              <a:buChar char="•"/>
              <a:defRPr/>
            </a:pPr>
            <a:r>
              <a:rPr lang="fr-CA" sz="2000" dirty="0"/>
              <a:t>Le prix du service est fonction du chiffre d’affaires du client, mais il est </a:t>
            </a:r>
            <a:r>
              <a:rPr lang="fr-CA" sz="2000" b="1" dirty="0"/>
              <a:t>taxable (TVH)</a:t>
            </a:r>
            <a:r>
              <a:rPr lang="fr-CA" sz="2000" dirty="0"/>
              <a:t>.</a:t>
            </a:r>
          </a:p>
          <a:p>
            <a:pPr marL="1014003" lvl="4" indent="-457200">
              <a:lnSpc>
                <a:spcPct val="100000"/>
              </a:lnSpc>
              <a:spcBef>
                <a:spcPts val="0"/>
              </a:spcBef>
              <a:buFont typeface="Arial" panose="020B0604020202020204" pitchFamily="34" charset="0"/>
              <a:buChar char="•"/>
              <a:defRPr/>
            </a:pPr>
            <a:r>
              <a:rPr lang="fr-CA" sz="2000" dirty="0"/>
              <a:t>La </a:t>
            </a:r>
            <a:r>
              <a:rPr lang="fr-CA" sz="2000" b="1" dirty="0"/>
              <a:t>description</a:t>
            </a:r>
            <a:r>
              <a:rPr lang="fr-CA" sz="2000" dirty="0"/>
              <a:t> suivante figurera sur la facture : </a:t>
            </a:r>
            <a:r>
              <a:rPr lang="fr-CA" sz="2000" b="1" dirty="0"/>
              <a:t>Organisation d’événements</a:t>
            </a:r>
            <a:r>
              <a:rPr lang="fr-CA" sz="2000" dirty="0"/>
              <a:t>.</a:t>
            </a:r>
          </a:p>
          <a:p>
            <a:pPr marL="556803" lvl="4">
              <a:lnSpc>
                <a:spcPct val="100000"/>
              </a:lnSpc>
              <a:spcBef>
                <a:spcPts val="0"/>
              </a:spcBef>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211722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pPr eaLnBrk="1" hangingPunct="1">
              <a:defRPr/>
            </a:pPr>
            <a:r>
              <a:rPr lang="fr-CA" sz="3600" dirty="0"/>
              <a:t>Leçon 1 – Objectifs d’apprentissage</a:t>
            </a:r>
          </a:p>
        </p:txBody>
      </p:sp>
      <p:sp>
        <p:nvSpPr>
          <p:cNvPr id="6147" name="Rectangle 3"/>
          <p:cNvSpPr>
            <a:spLocks noGrp="1" noChangeArrowheads="1"/>
          </p:cNvSpPr>
          <p:nvPr>
            <p:ph idx="1"/>
          </p:nvPr>
        </p:nvSpPr>
        <p:spPr>
          <a:xfrm>
            <a:off x="124243" y="1446837"/>
            <a:ext cx="10732944" cy="2820364"/>
          </a:xfrm>
          <a:ln>
            <a:noFill/>
          </a:ln>
        </p:spPr>
        <p:txBody>
          <a:bodyPr/>
          <a:lstStyle/>
          <a:p>
            <a:pPr marL="854075" indent="-571500">
              <a:spcBef>
                <a:spcPts val="1200"/>
              </a:spcBef>
              <a:buFont typeface="Arial" panose="020B0604020202020204" pitchFamily="34" charset="0"/>
              <a:buChar char="•"/>
              <a:defRPr/>
            </a:pPr>
            <a:r>
              <a:rPr lang="fr-CA" sz="2000" b="0" dirty="0"/>
              <a:t>S’abonner à QuickBooks en tant qu’étudiant</a:t>
            </a:r>
            <a:r>
              <a:rPr sz="2000" dirty="0"/>
              <a:t/>
            </a:r>
            <a:br>
              <a:rPr sz="2000" dirty="0"/>
            </a:br>
            <a:r>
              <a:rPr lang="fr-CA" sz="2000" b="0" dirty="0">
                <a:hlinkClick r:id="rId3"/>
              </a:rPr>
              <a:t>http://education.intuit.ca/education-program/students.jsp</a:t>
            </a:r>
            <a:r>
              <a:rPr lang="fr-CA" sz="2000" dirty="0" smtClean="0"/>
              <a:t> </a:t>
            </a:r>
          </a:p>
          <a:p>
            <a:pPr marL="282575" lvl="1">
              <a:spcBef>
                <a:spcPts val="1200"/>
              </a:spcBef>
              <a:defRPr/>
            </a:pPr>
            <a:r>
              <a:rPr lang="fr-CA" sz="2000" b="1" dirty="0"/>
              <a:t>Les étudiants s’inscrivent deux jours avant la première leçon sur QuickBooks</a:t>
            </a:r>
          </a:p>
          <a:p>
            <a:pPr marL="854075" indent="-571500">
              <a:spcBef>
                <a:spcPts val="1200"/>
              </a:spcBef>
              <a:buFont typeface="Arial" panose="020B0604020202020204" pitchFamily="34" charset="0"/>
              <a:buChar char="•"/>
              <a:defRPr/>
            </a:pPr>
            <a:r>
              <a:rPr lang="fr-CA" sz="2000" b="0" dirty="0"/>
              <a:t>Comment configurer un fichier d’entreprise dans QuickBooks</a:t>
            </a:r>
          </a:p>
          <a:p>
            <a:pPr marL="854075" indent="-571500">
              <a:spcBef>
                <a:spcPts val="1200"/>
              </a:spcBef>
              <a:buFont typeface="Arial" panose="020B0604020202020204" pitchFamily="34" charset="0"/>
              <a:buChar char="•"/>
              <a:defRPr/>
            </a:pPr>
            <a:r>
              <a:rPr lang="fr-CA" sz="2000" b="0" dirty="0"/>
              <a:t>Importer des listes</a:t>
            </a:r>
          </a:p>
          <a:p>
            <a:pPr marL="854075" indent="-571500">
              <a:spcBef>
                <a:spcPts val="1200"/>
              </a:spcBef>
              <a:buFont typeface="Arial" panose="020B0604020202020204" pitchFamily="34" charset="0"/>
              <a:buChar char="•"/>
              <a:defRPr/>
            </a:pPr>
            <a:r>
              <a:rPr lang="fr-CA" sz="2000" b="0" dirty="0"/>
              <a:t>Activer la taxe de vente</a:t>
            </a:r>
          </a:p>
          <a:p>
            <a:pPr marL="854075" indent="-571500">
              <a:spcBef>
                <a:spcPts val="1200"/>
              </a:spcBef>
              <a:buFont typeface="Arial" panose="020B0604020202020204" pitchFamily="34" charset="0"/>
              <a:buChar char="•"/>
              <a:defRPr/>
            </a:pPr>
            <a:r>
              <a:rPr lang="fr-CA" sz="2000" b="0" dirty="0"/>
              <a:t>Configurer les utilisateurs</a:t>
            </a:r>
          </a:p>
          <a:p>
            <a:pPr marL="854075" lvl="1" indent="-571500">
              <a:spcBef>
                <a:spcPts val="1200"/>
              </a:spcBef>
              <a:buFont typeface="Arial" panose="020B0604020202020204" pitchFamily="34" charset="0"/>
              <a:buChar char="•"/>
              <a:defRPr/>
            </a:pPr>
            <a:endParaRPr lang="fr-CA" sz="3600" dirty="0"/>
          </a:p>
          <a:p>
            <a:pPr>
              <a:defRPr/>
            </a:pPr>
            <a:endParaRPr lang="fr-CA" sz="3600" dirty="0"/>
          </a:p>
          <a:p>
            <a:pPr>
              <a:defRPr/>
            </a:pPr>
            <a:endParaRPr lang="fr-CA" sz="3600" dirty="0"/>
          </a:p>
        </p:txBody>
      </p:sp>
    </p:spTree>
    <p:extLst>
      <p:ext uri="{BB962C8B-B14F-4D97-AF65-F5344CB8AC3E}">
        <p14:creationId xmlns:p14="http://schemas.microsoft.com/office/powerpoint/2010/main" val="35182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7195" y="331116"/>
            <a:ext cx="11082528" cy="548640"/>
          </a:xfrm>
        </p:spPr>
        <p:txBody>
          <a:bodyPr>
            <a:noAutofit/>
          </a:bodyPr>
          <a:lstStyle/>
          <a:p>
            <a:pPr>
              <a:defRPr/>
            </a:pPr>
            <a:r>
              <a:rPr lang="fr-CA" sz="3600" dirty="0"/>
              <a:t>Flux de travail liés aux rentrées d’argent</a:t>
            </a:r>
          </a:p>
        </p:txBody>
      </p:sp>
      <p:grpSp>
        <p:nvGrpSpPr>
          <p:cNvPr id="11" name="Group 10"/>
          <p:cNvGrpSpPr/>
          <p:nvPr/>
        </p:nvGrpSpPr>
        <p:grpSpPr>
          <a:xfrm>
            <a:off x="2335665" y="2367458"/>
            <a:ext cx="2513945" cy="1047750"/>
            <a:chOff x="243766" y="0"/>
            <a:chExt cx="1885950" cy="1047750"/>
          </a:xfrm>
          <a:solidFill>
            <a:schemeClr val="accent1"/>
          </a:solidFill>
        </p:grpSpPr>
        <p:sp>
          <p:nvSpPr>
            <p:cNvPr id="12" name="Rounded Rectangle 11"/>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ounded Rectangle 4"/>
            <p:cNvSpPr/>
            <p:nvPr/>
          </p:nvSpPr>
          <p:spPr>
            <a:xfrm>
              <a:off x="274454" y="30688"/>
              <a:ext cx="1824574" cy="986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700" dirty="0"/>
                <a:t>Reçu de vente</a:t>
              </a:r>
            </a:p>
          </p:txBody>
        </p:sp>
      </p:grpSp>
      <p:grpSp>
        <p:nvGrpSpPr>
          <p:cNvPr id="14" name="Group 13"/>
          <p:cNvGrpSpPr/>
          <p:nvPr/>
        </p:nvGrpSpPr>
        <p:grpSpPr>
          <a:xfrm>
            <a:off x="3251942" y="3434258"/>
            <a:ext cx="628486" cy="1828800"/>
            <a:chOff x="950996" y="1113233"/>
            <a:chExt cx="471487" cy="392907"/>
          </a:xfrm>
          <a:solidFill>
            <a:schemeClr val="accent1"/>
          </a:solidFill>
        </p:grpSpPr>
        <p:sp>
          <p:nvSpPr>
            <p:cNvPr id="15" name="Right Arrow 14"/>
            <p:cNvSpPr/>
            <p:nvPr/>
          </p:nvSpPr>
          <p:spPr>
            <a:xfrm rot="5400000">
              <a:off x="990287" y="1073943"/>
              <a:ext cx="392906" cy="471487"/>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6" name="Right Arrow 4"/>
            <p:cNvSpPr/>
            <p:nvPr/>
          </p:nvSpPr>
          <p:spPr>
            <a:xfrm>
              <a:off x="1045294" y="1113233"/>
              <a:ext cx="282893" cy="275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grpSp>
        <p:nvGrpSpPr>
          <p:cNvPr id="17" name="Group 16"/>
          <p:cNvGrpSpPr/>
          <p:nvPr/>
        </p:nvGrpSpPr>
        <p:grpSpPr>
          <a:xfrm>
            <a:off x="2337781" y="5282108"/>
            <a:ext cx="2513945" cy="1047750"/>
            <a:chOff x="243766" y="0"/>
            <a:chExt cx="1885950" cy="1047750"/>
          </a:xfrm>
          <a:solidFill>
            <a:schemeClr val="accent1"/>
          </a:solidFill>
        </p:grpSpPr>
        <p:sp>
          <p:nvSpPr>
            <p:cNvPr id="18" name="Rounded Rectangle 17"/>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4"/>
            <p:cNvSpPr/>
            <p:nvPr/>
          </p:nvSpPr>
          <p:spPr>
            <a:xfrm>
              <a:off x="274454" y="30688"/>
              <a:ext cx="1824574" cy="986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700" dirty="0"/>
                <a:t>Faire un dépôt</a:t>
              </a:r>
            </a:p>
          </p:txBody>
        </p:sp>
      </p:grpSp>
      <p:grpSp>
        <p:nvGrpSpPr>
          <p:cNvPr id="20" name="Group 19"/>
          <p:cNvGrpSpPr/>
          <p:nvPr/>
        </p:nvGrpSpPr>
        <p:grpSpPr>
          <a:xfrm>
            <a:off x="6931868" y="2367458"/>
            <a:ext cx="2513945" cy="1047750"/>
            <a:chOff x="243766" y="0"/>
            <a:chExt cx="1885950" cy="1047750"/>
          </a:xfrm>
          <a:solidFill>
            <a:schemeClr val="accent1"/>
          </a:solidFill>
        </p:grpSpPr>
        <p:sp>
          <p:nvSpPr>
            <p:cNvPr id="21" name="Rounded Rectangle 20"/>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274454" y="30688"/>
              <a:ext cx="1824574" cy="986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700" dirty="0"/>
                <a:t>Facture</a:t>
              </a:r>
            </a:p>
          </p:txBody>
        </p:sp>
      </p:grpSp>
      <p:grpSp>
        <p:nvGrpSpPr>
          <p:cNvPr id="23" name="Group 22"/>
          <p:cNvGrpSpPr/>
          <p:nvPr/>
        </p:nvGrpSpPr>
        <p:grpSpPr>
          <a:xfrm>
            <a:off x="7848145" y="3434260"/>
            <a:ext cx="628486" cy="392907"/>
            <a:chOff x="950996" y="1113233"/>
            <a:chExt cx="471487" cy="392907"/>
          </a:xfrm>
          <a:solidFill>
            <a:schemeClr val="accent1"/>
          </a:solidFill>
        </p:grpSpPr>
        <p:sp>
          <p:nvSpPr>
            <p:cNvPr id="24" name="Right Arrow 23"/>
            <p:cNvSpPr/>
            <p:nvPr/>
          </p:nvSpPr>
          <p:spPr>
            <a:xfrm rot="5400000">
              <a:off x="990287" y="1073943"/>
              <a:ext cx="392906" cy="471487"/>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5" name="Right Arrow 4"/>
            <p:cNvSpPr/>
            <p:nvPr/>
          </p:nvSpPr>
          <p:spPr>
            <a:xfrm>
              <a:off x="1045294" y="1113233"/>
              <a:ext cx="282893" cy="275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grpSp>
        <p:nvGrpSpPr>
          <p:cNvPr id="26" name="Group 25"/>
          <p:cNvGrpSpPr/>
          <p:nvPr/>
        </p:nvGrpSpPr>
        <p:grpSpPr>
          <a:xfrm>
            <a:off x="6933983" y="5282108"/>
            <a:ext cx="2513945" cy="1047750"/>
            <a:chOff x="243766" y="0"/>
            <a:chExt cx="1885950" cy="1047750"/>
          </a:xfrm>
          <a:solidFill>
            <a:schemeClr val="accent1"/>
          </a:solidFill>
        </p:grpSpPr>
        <p:sp>
          <p:nvSpPr>
            <p:cNvPr id="27" name="Rounded Rectangle 26"/>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274454" y="30688"/>
              <a:ext cx="1824574" cy="986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700" dirty="0"/>
                <a:t>Dépôt bancaire</a:t>
              </a:r>
            </a:p>
          </p:txBody>
        </p:sp>
      </p:grpSp>
      <p:grpSp>
        <p:nvGrpSpPr>
          <p:cNvPr id="32" name="Group 31"/>
          <p:cNvGrpSpPr/>
          <p:nvPr/>
        </p:nvGrpSpPr>
        <p:grpSpPr>
          <a:xfrm>
            <a:off x="7905280" y="4882060"/>
            <a:ext cx="628486" cy="392907"/>
            <a:chOff x="950996" y="1113233"/>
            <a:chExt cx="471487" cy="392907"/>
          </a:xfrm>
          <a:solidFill>
            <a:schemeClr val="accent1"/>
          </a:solidFill>
        </p:grpSpPr>
        <p:sp>
          <p:nvSpPr>
            <p:cNvPr id="33" name="Right Arrow 32"/>
            <p:cNvSpPr/>
            <p:nvPr/>
          </p:nvSpPr>
          <p:spPr>
            <a:xfrm rot="5400000">
              <a:off x="990287" y="1073943"/>
              <a:ext cx="392906" cy="471487"/>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4" name="Right Arrow 4"/>
            <p:cNvSpPr/>
            <p:nvPr/>
          </p:nvSpPr>
          <p:spPr>
            <a:xfrm>
              <a:off x="1045294" y="1113233"/>
              <a:ext cx="282893" cy="275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sp>
        <p:nvSpPr>
          <p:cNvPr id="35" name="Rectangle 3"/>
          <p:cNvSpPr txBox="1">
            <a:spLocks noChangeArrowheads="1"/>
          </p:cNvSpPr>
          <p:nvPr/>
        </p:nvSpPr>
        <p:spPr bwMode="auto">
          <a:xfrm>
            <a:off x="1324416" y="1392304"/>
            <a:ext cx="4483538" cy="914399"/>
          </a:xfrm>
          <a:prstGeom prst="rect">
            <a:avLst/>
          </a:prstGeom>
          <a:noFill/>
          <a:ln w="9525">
            <a:noFill/>
            <a:miter lim="800000"/>
            <a:headEnd/>
            <a:tailEnd/>
          </a:ln>
        </p:spPr>
        <p:txBody>
          <a:bodyPr vert="horz" wrap="square" lIns="0" tIns="46038" rIns="0" bIns="46038" numCol="1" anchor="t" anchorCtr="0" compatLnSpc="1">
            <a:prstTxWarp prst="textNoShape">
              <a:avLst/>
            </a:prstTxWarp>
          </a:bodyPr>
          <a:lstStyle>
            <a:lvl1pPr marL="168275" indent="-168275" algn="l" rtl="0" eaLnBrk="1" fontAlgn="base" hangingPunct="1">
              <a:spcBef>
                <a:spcPct val="20000"/>
              </a:spcBef>
              <a:spcAft>
                <a:spcPct val="0"/>
              </a:spcAft>
              <a:buClr>
                <a:schemeClr val="accent1"/>
              </a:buClr>
              <a:buFont typeface="Times"/>
              <a:buChar char="•"/>
              <a:defRPr sz="2000">
                <a:solidFill>
                  <a:srgbClr val="000000"/>
                </a:solidFill>
                <a:latin typeface="+mn-lt"/>
                <a:ea typeface="+mn-ea"/>
                <a:cs typeface="+mn-cs"/>
              </a:defRPr>
            </a:lvl1pPr>
            <a:lvl2pPr marL="450850" indent="-168275" algn="l" rtl="0" eaLnBrk="1" fontAlgn="base" hangingPunct="1">
              <a:spcBef>
                <a:spcPct val="20000"/>
              </a:spcBef>
              <a:spcAft>
                <a:spcPct val="0"/>
              </a:spcAft>
              <a:buClr>
                <a:schemeClr val="accent1"/>
              </a:buClr>
              <a:buFont typeface="Times"/>
              <a:buChar char="–"/>
              <a:defRPr>
                <a:solidFill>
                  <a:srgbClr val="000000"/>
                </a:solidFill>
                <a:latin typeface="+mn-lt"/>
              </a:defRPr>
            </a:lvl2pPr>
            <a:lvl3pPr marL="684213" indent="-119063" algn="l" rtl="0" eaLnBrk="1" fontAlgn="base" hangingPunct="1">
              <a:spcBef>
                <a:spcPct val="20000"/>
              </a:spcBef>
              <a:spcAft>
                <a:spcPct val="0"/>
              </a:spcAft>
              <a:buClr>
                <a:schemeClr val="accent1"/>
              </a:buClr>
              <a:buFont typeface="Times"/>
              <a:buChar char="•"/>
              <a:defRPr sz="1600">
                <a:solidFill>
                  <a:srgbClr val="000000"/>
                </a:solidFill>
                <a:latin typeface="+mn-lt"/>
              </a:defRPr>
            </a:lvl3pPr>
            <a:lvl4pPr marL="911225" indent="-112713" algn="l" rtl="0" eaLnBrk="1" fontAlgn="base" hangingPunct="1">
              <a:spcBef>
                <a:spcPct val="20000"/>
              </a:spcBef>
              <a:spcAft>
                <a:spcPct val="0"/>
              </a:spcAft>
              <a:buClr>
                <a:schemeClr val="accent1"/>
              </a:buClr>
              <a:buFont typeface="Times"/>
              <a:buChar char="-"/>
              <a:defRPr sz="1400">
                <a:solidFill>
                  <a:srgbClr val="000000"/>
                </a:solidFill>
                <a:latin typeface="+mn-lt"/>
              </a:defRPr>
            </a:lvl4pPr>
            <a:lvl5pPr marL="1143000" indent="-111125" algn="l" rtl="0" eaLnBrk="1" fontAlgn="base" hangingPunct="1">
              <a:spcBef>
                <a:spcPct val="20000"/>
              </a:spcBef>
              <a:spcAft>
                <a:spcPct val="0"/>
              </a:spcAft>
              <a:buClr>
                <a:schemeClr val="accent1"/>
              </a:buClr>
              <a:buFont typeface="Times"/>
              <a:buChar char="•"/>
              <a:defRPr sz="1200">
                <a:solidFill>
                  <a:srgbClr val="000000"/>
                </a:solidFill>
                <a:latin typeface="+mn-lt"/>
              </a:defRPr>
            </a:lvl5pPr>
            <a:lvl6pPr marL="16002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6pPr>
            <a:lvl7pPr marL="20574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7pPr>
            <a:lvl8pPr marL="25146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8pPr>
            <a:lvl9pPr marL="29718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9pPr>
          </a:lstStyle>
          <a:p>
            <a:pPr marL="0" lvl="1" indent="0" algn="ctr">
              <a:spcBef>
                <a:spcPts val="1776"/>
              </a:spcBef>
              <a:buNone/>
              <a:defRPr/>
            </a:pPr>
            <a:r>
              <a:rPr lang="fr-CA" sz="2800" dirty="0">
                <a:solidFill>
                  <a:srgbClr val="439E33"/>
                </a:solidFill>
              </a:rPr>
              <a:t>Le client</a:t>
            </a:r>
            <a:r>
              <a:rPr lang="fr-CA" dirty="0" smtClean="0"/>
              <a:t> </a:t>
            </a:r>
            <a:r>
              <a:rPr lang="fr-CA" sz="2800" dirty="0">
                <a:solidFill>
                  <a:srgbClr val="439E33"/>
                </a:solidFill>
              </a:rPr>
              <a:t>paie </a:t>
            </a:r>
            <a:r>
              <a:rPr dirty="0"/>
              <a:t/>
            </a:r>
            <a:br>
              <a:rPr dirty="0"/>
            </a:br>
            <a:r>
              <a:rPr lang="fr-CA" sz="2800" dirty="0">
                <a:solidFill>
                  <a:srgbClr val="439E33"/>
                </a:solidFill>
              </a:rPr>
              <a:t>au moment de la vente</a:t>
            </a:r>
            <a:endParaRPr lang="fr-CA" sz="2800" dirty="0"/>
          </a:p>
          <a:p>
            <a:pPr marL="282575" lvl="1" indent="0" algn="ctr">
              <a:spcBef>
                <a:spcPts val="0"/>
              </a:spcBef>
              <a:buNone/>
              <a:defRPr/>
            </a:pPr>
            <a:endParaRPr lang="fr-CA" sz="2400" dirty="0"/>
          </a:p>
        </p:txBody>
      </p:sp>
      <p:sp>
        <p:nvSpPr>
          <p:cNvPr id="36" name="Rectangle 3"/>
          <p:cNvSpPr txBox="1">
            <a:spLocks noChangeArrowheads="1"/>
          </p:cNvSpPr>
          <p:nvPr/>
        </p:nvSpPr>
        <p:spPr bwMode="auto">
          <a:xfrm>
            <a:off x="6158459" y="1392304"/>
            <a:ext cx="4384955" cy="914399"/>
          </a:xfrm>
          <a:prstGeom prst="rect">
            <a:avLst/>
          </a:prstGeom>
          <a:noFill/>
          <a:ln w="9525">
            <a:noFill/>
            <a:miter lim="800000"/>
            <a:headEnd/>
            <a:tailEnd/>
          </a:ln>
        </p:spPr>
        <p:txBody>
          <a:bodyPr vert="horz" wrap="square" lIns="0" tIns="46038" rIns="0" bIns="46038" numCol="1" anchor="t" anchorCtr="0" compatLnSpc="1">
            <a:prstTxWarp prst="textNoShape">
              <a:avLst/>
            </a:prstTxWarp>
          </a:bodyPr>
          <a:lstStyle>
            <a:lvl1pPr marL="168275" indent="-168275" algn="l" rtl="0" eaLnBrk="1" fontAlgn="base" hangingPunct="1">
              <a:spcBef>
                <a:spcPct val="20000"/>
              </a:spcBef>
              <a:spcAft>
                <a:spcPct val="0"/>
              </a:spcAft>
              <a:buClr>
                <a:schemeClr val="accent1"/>
              </a:buClr>
              <a:buFont typeface="Times"/>
              <a:buChar char="•"/>
              <a:defRPr sz="2000">
                <a:solidFill>
                  <a:srgbClr val="000000"/>
                </a:solidFill>
                <a:latin typeface="+mn-lt"/>
                <a:ea typeface="+mn-ea"/>
                <a:cs typeface="+mn-cs"/>
              </a:defRPr>
            </a:lvl1pPr>
            <a:lvl2pPr marL="450850" indent="-168275" algn="l" rtl="0" eaLnBrk="1" fontAlgn="base" hangingPunct="1">
              <a:spcBef>
                <a:spcPct val="20000"/>
              </a:spcBef>
              <a:spcAft>
                <a:spcPct val="0"/>
              </a:spcAft>
              <a:buClr>
                <a:schemeClr val="accent1"/>
              </a:buClr>
              <a:buFont typeface="Times"/>
              <a:buChar char="–"/>
              <a:defRPr>
                <a:solidFill>
                  <a:srgbClr val="000000"/>
                </a:solidFill>
                <a:latin typeface="+mn-lt"/>
              </a:defRPr>
            </a:lvl2pPr>
            <a:lvl3pPr marL="684213" indent="-119063" algn="l" rtl="0" eaLnBrk="1" fontAlgn="base" hangingPunct="1">
              <a:spcBef>
                <a:spcPct val="20000"/>
              </a:spcBef>
              <a:spcAft>
                <a:spcPct val="0"/>
              </a:spcAft>
              <a:buClr>
                <a:schemeClr val="accent1"/>
              </a:buClr>
              <a:buFont typeface="Times"/>
              <a:buChar char="•"/>
              <a:defRPr sz="1600">
                <a:solidFill>
                  <a:srgbClr val="000000"/>
                </a:solidFill>
                <a:latin typeface="+mn-lt"/>
              </a:defRPr>
            </a:lvl3pPr>
            <a:lvl4pPr marL="911225" indent="-112713" algn="l" rtl="0" eaLnBrk="1" fontAlgn="base" hangingPunct="1">
              <a:spcBef>
                <a:spcPct val="20000"/>
              </a:spcBef>
              <a:spcAft>
                <a:spcPct val="0"/>
              </a:spcAft>
              <a:buClr>
                <a:schemeClr val="accent1"/>
              </a:buClr>
              <a:buFont typeface="Times"/>
              <a:buChar char="-"/>
              <a:defRPr sz="1400">
                <a:solidFill>
                  <a:srgbClr val="000000"/>
                </a:solidFill>
                <a:latin typeface="+mn-lt"/>
              </a:defRPr>
            </a:lvl4pPr>
            <a:lvl5pPr marL="1143000" indent="-111125" algn="l" rtl="0" eaLnBrk="1" fontAlgn="base" hangingPunct="1">
              <a:spcBef>
                <a:spcPct val="20000"/>
              </a:spcBef>
              <a:spcAft>
                <a:spcPct val="0"/>
              </a:spcAft>
              <a:buClr>
                <a:schemeClr val="accent1"/>
              </a:buClr>
              <a:buFont typeface="Times"/>
              <a:buChar char="•"/>
              <a:defRPr sz="1200">
                <a:solidFill>
                  <a:srgbClr val="000000"/>
                </a:solidFill>
                <a:latin typeface="+mn-lt"/>
              </a:defRPr>
            </a:lvl5pPr>
            <a:lvl6pPr marL="16002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6pPr>
            <a:lvl7pPr marL="20574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7pPr>
            <a:lvl8pPr marL="25146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8pPr>
            <a:lvl9pPr marL="29718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9pPr>
          </a:lstStyle>
          <a:p>
            <a:pPr marL="0" lvl="1" indent="0" algn="ctr">
              <a:spcBef>
                <a:spcPts val="1776"/>
              </a:spcBef>
              <a:buNone/>
              <a:defRPr/>
            </a:pPr>
            <a:r>
              <a:rPr lang="fr-CA" sz="2800" dirty="0">
                <a:solidFill>
                  <a:srgbClr val="439E33"/>
                </a:solidFill>
              </a:rPr>
              <a:t>Le client a </a:t>
            </a:r>
            <a:r>
              <a:rPr dirty="0"/>
              <a:t/>
            </a:r>
            <a:br>
              <a:rPr dirty="0"/>
            </a:br>
            <a:r>
              <a:rPr lang="fr-CA" sz="2800" dirty="0">
                <a:solidFill>
                  <a:srgbClr val="439E33"/>
                </a:solidFill>
              </a:rPr>
              <a:t>XX jours pour payer</a:t>
            </a:r>
          </a:p>
        </p:txBody>
      </p:sp>
      <p:sp>
        <p:nvSpPr>
          <p:cNvPr id="38" name="Rounded Rectangle 20"/>
          <p:cNvSpPr/>
          <p:nvPr/>
        </p:nvSpPr>
        <p:spPr>
          <a:xfrm>
            <a:off x="6974890" y="3825708"/>
            <a:ext cx="2513945" cy="1047750"/>
          </a:xfrm>
          <a:prstGeom prst="roundRect">
            <a:avLst>
              <a:gd name="adj" fmla="val 10000"/>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fr-CA" sz="2400" dirty="0"/>
              <a:t>Recevoir le </a:t>
            </a:r>
          </a:p>
          <a:p>
            <a:pPr algn="ctr"/>
            <a:r>
              <a:rPr lang="fr-CA" sz="2400" dirty="0"/>
              <a:t>paiement</a:t>
            </a:r>
          </a:p>
        </p:txBody>
      </p:sp>
    </p:spTree>
    <p:extLst>
      <p:ext uri="{BB962C8B-B14F-4D97-AF65-F5344CB8AC3E}">
        <p14:creationId xmlns:p14="http://schemas.microsoft.com/office/powerpoint/2010/main" val="23435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35" grpId="0"/>
      <p:bldP spid="36" grpId="0"/>
      <p:bldP spid="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des flux de travail liés aux reçus de vente</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139670941"/>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0077" y="576576"/>
            <a:ext cx="11082528" cy="548640"/>
          </a:xfrm>
        </p:spPr>
        <p:txBody>
          <a:bodyPr>
            <a:noAutofit/>
          </a:bodyPr>
          <a:lstStyle/>
          <a:p>
            <a:pPr>
              <a:defRPr/>
            </a:pPr>
            <a:r>
              <a:rPr lang="fr-CA" sz="3600" dirty="0"/>
              <a:t>Flux de travail liés aux rentrées d’argent</a:t>
            </a:r>
          </a:p>
        </p:txBody>
      </p:sp>
      <p:grpSp>
        <p:nvGrpSpPr>
          <p:cNvPr id="11" name="Group 10"/>
          <p:cNvGrpSpPr/>
          <p:nvPr/>
        </p:nvGrpSpPr>
        <p:grpSpPr>
          <a:xfrm>
            <a:off x="4920821" y="2277533"/>
            <a:ext cx="2513945" cy="1047750"/>
            <a:chOff x="243766" y="0"/>
            <a:chExt cx="1885950" cy="1047750"/>
          </a:xfrm>
          <a:solidFill>
            <a:schemeClr val="accent1"/>
          </a:solidFill>
        </p:grpSpPr>
        <p:sp>
          <p:nvSpPr>
            <p:cNvPr id="12" name="Rounded Rectangle 11"/>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ounded Rectangle 4"/>
            <p:cNvSpPr/>
            <p:nvPr/>
          </p:nvSpPr>
          <p:spPr>
            <a:xfrm>
              <a:off x="274454" y="30688"/>
              <a:ext cx="1824574" cy="986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700" dirty="0"/>
                <a:t>Reçu de vente</a:t>
              </a:r>
            </a:p>
          </p:txBody>
        </p:sp>
      </p:grpSp>
      <p:grpSp>
        <p:nvGrpSpPr>
          <p:cNvPr id="14" name="Group 13"/>
          <p:cNvGrpSpPr/>
          <p:nvPr/>
        </p:nvGrpSpPr>
        <p:grpSpPr>
          <a:xfrm>
            <a:off x="5837098" y="3344333"/>
            <a:ext cx="628486" cy="1828800"/>
            <a:chOff x="950996" y="1113233"/>
            <a:chExt cx="471487" cy="392907"/>
          </a:xfrm>
          <a:solidFill>
            <a:schemeClr val="accent1"/>
          </a:solidFill>
        </p:grpSpPr>
        <p:sp>
          <p:nvSpPr>
            <p:cNvPr id="15" name="Right Arrow 14"/>
            <p:cNvSpPr/>
            <p:nvPr/>
          </p:nvSpPr>
          <p:spPr>
            <a:xfrm rot="5400000">
              <a:off x="990287" y="1073943"/>
              <a:ext cx="392906" cy="471487"/>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6" name="Right Arrow 4"/>
            <p:cNvSpPr/>
            <p:nvPr/>
          </p:nvSpPr>
          <p:spPr>
            <a:xfrm>
              <a:off x="1045294" y="1113233"/>
              <a:ext cx="282893" cy="275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grpSp>
        <p:nvGrpSpPr>
          <p:cNvPr id="17" name="Group 16"/>
          <p:cNvGrpSpPr/>
          <p:nvPr/>
        </p:nvGrpSpPr>
        <p:grpSpPr>
          <a:xfrm>
            <a:off x="4922937" y="5192183"/>
            <a:ext cx="2513945" cy="1047750"/>
            <a:chOff x="243766" y="0"/>
            <a:chExt cx="1885950" cy="1047750"/>
          </a:xfrm>
          <a:solidFill>
            <a:schemeClr val="accent1"/>
          </a:solidFill>
        </p:grpSpPr>
        <p:sp>
          <p:nvSpPr>
            <p:cNvPr id="18" name="Rounded Rectangle 17"/>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4"/>
            <p:cNvSpPr/>
            <p:nvPr/>
          </p:nvSpPr>
          <p:spPr>
            <a:xfrm>
              <a:off x="274454" y="30688"/>
              <a:ext cx="1824574" cy="986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700" dirty="0"/>
                <a:t>Faire un dépôt</a:t>
              </a:r>
            </a:p>
          </p:txBody>
        </p:sp>
      </p:grpSp>
      <p:sp>
        <p:nvSpPr>
          <p:cNvPr id="35" name="Rectangle 3"/>
          <p:cNvSpPr txBox="1">
            <a:spLocks noChangeArrowheads="1"/>
          </p:cNvSpPr>
          <p:nvPr/>
        </p:nvSpPr>
        <p:spPr bwMode="auto">
          <a:xfrm>
            <a:off x="3909572" y="1363134"/>
            <a:ext cx="4483538" cy="914399"/>
          </a:xfrm>
          <a:prstGeom prst="rect">
            <a:avLst/>
          </a:prstGeom>
          <a:noFill/>
          <a:ln w="9525">
            <a:noFill/>
            <a:miter lim="800000"/>
            <a:headEnd/>
            <a:tailEnd/>
          </a:ln>
        </p:spPr>
        <p:txBody>
          <a:bodyPr vert="horz" wrap="square" lIns="0" tIns="46038" rIns="0" bIns="46038" numCol="1" anchor="t" anchorCtr="0" compatLnSpc="1">
            <a:prstTxWarp prst="textNoShape">
              <a:avLst/>
            </a:prstTxWarp>
          </a:bodyPr>
          <a:lstStyle>
            <a:lvl1pPr marL="168275" indent="-168275" algn="l" rtl="0" eaLnBrk="1" fontAlgn="base" hangingPunct="1">
              <a:spcBef>
                <a:spcPct val="20000"/>
              </a:spcBef>
              <a:spcAft>
                <a:spcPct val="0"/>
              </a:spcAft>
              <a:buClr>
                <a:schemeClr val="accent1"/>
              </a:buClr>
              <a:buFont typeface="Times"/>
              <a:buChar char="•"/>
              <a:defRPr sz="2000">
                <a:solidFill>
                  <a:srgbClr val="000000"/>
                </a:solidFill>
                <a:latin typeface="+mn-lt"/>
                <a:ea typeface="+mn-ea"/>
                <a:cs typeface="+mn-cs"/>
              </a:defRPr>
            </a:lvl1pPr>
            <a:lvl2pPr marL="450850" indent="-168275" algn="l" rtl="0" eaLnBrk="1" fontAlgn="base" hangingPunct="1">
              <a:spcBef>
                <a:spcPct val="20000"/>
              </a:spcBef>
              <a:spcAft>
                <a:spcPct val="0"/>
              </a:spcAft>
              <a:buClr>
                <a:schemeClr val="accent1"/>
              </a:buClr>
              <a:buFont typeface="Times"/>
              <a:buChar char="–"/>
              <a:defRPr>
                <a:solidFill>
                  <a:srgbClr val="000000"/>
                </a:solidFill>
                <a:latin typeface="+mn-lt"/>
              </a:defRPr>
            </a:lvl2pPr>
            <a:lvl3pPr marL="684213" indent="-119063" algn="l" rtl="0" eaLnBrk="1" fontAlgn="base" hangingPunct="1">
              <a:spcBef>
                <a:spcPct val="20000"/>
              </a:spcBef>
              <a:spcAft>
                <a:spcPct val="0"/>
              </a:spcAft>
              <a:buClr>
                <a:schemeClr val="accent1"/>
              </a:buClr>
              <a:buFont typeface="Times"/>
              <a:buChar char="•"/>
              <a:defRPr sz="1600">
                <a:solidFill>
                  <a:srgbClr val="000000"/>
                </a:solidFill>
                <a:latin typeface="+mn-lt"/>
              </a:defRPr>
            </a:lvl3pPr>
            <a:lvl4pPr marL="911225" indent="-112713" algn="l" rtl="0" eaLnBrk="1" fontAlgn="base" hangingPunct="1">
              <a:spcBef>
                <a:spcPct val="20000"/>
              </a:spcBef>
              <a:spcAft>
                <a:spcPct val="0"/>
              </a:spcAft>
              <a:buClr>
                <a:schemeClr val="accent1"/>
              </a:buClr>
              <a:buFont typeface="Times"/>
              <a:buChar char="-"/>
              <a:defRPr sz="1400">
                <a:solidFill>
                  <a:srgbClr val="000000"/>
                </a:solidFill>
                <a:latin typeface="+mn-lt"/>
              </a:defRPr>
            </a:lvl4pPr>
            <a:lvl5pPr marL="1143000" indent="-111125" algn="l" rtl="0" eaLnBrk="1" fontAlgn="base" hangingPunct="1">
              <a:spcBef>
                <a:spcPct val="20000"/>
              </a:spcBef>
              <a:spcAft>
                <a:spcPct val="0"/>
              </a:spcAft>
              <a:buClr>
                <a:schemeClr val="accent1"/>
              </a:buClr>
              <a:buFont typeface="Times"/>
              <a:buChar char="•"/>
              <a:defRPr sz="1200">
                <a:solidFill>
                  <a:srgbClr val="000000"/>
                </a:solidFill>
                <a:latin typeface="+mn-lt"/>
              </a:defRPr>
            </a:lvl5pPr>
            <a:lvl6pPr marL="16002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6pPr>
            <a:lvl7pPr marL="20574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7pPr>
            <a:lvl8pPr marL="25146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8pPr>
            <a:lvl9pPr marL="29718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9pPr>
          </a:lstStyle>
          <a:p>
            <a:pPr marL="0" lvl="1" indent="0" algn="ctr">
              <a:spcBef>
                <a:spcPts val="1776"/>
              </a:spcBef>
              <a:buNone/>
              <a:defRPr/>
            </a:pPr>
            <a:r>
              <a:rPr lang="fr-CA" sz="2800" dirty="0">
                <a:solidFill>
                  <a:srgbClr val="439E33"/>
                </a:solidFill>
              </a:rPr>
              <a:t>Le client</a:t>
            </a:r>
            <a:r>
              <a:rPr lang="fr-CA" smtClean="0"/>
              <a:t> </a:t>
            </a:r>
            <a:r>
              <a:rPr lang="fr-CA" sz="2800" dirty="0">
                <a:solidFill>
                  <a:srgbClr val="439E33"/>
                </a:solidFill>
              </a:rPr>
              <a:t>paie </a:t>
            </a:r>
            <a:r>
              <a:t/>
            </a:r>
            <a:br/>
            <a:r>
              <a:rPr lang="fr-CA" sz="2800" dirty="0">
                <a:solidFill>
                  <a:srgbClr val="439E33"/>
                </a:solidFill>
              </a:rPr>
              <a:t>au moment de la vente</a:t>
            </a:r>
            <a:endParaRPr lang="fr-CA" sz="2800" dirty="0"/>
          </a:p>
          <a:p>
            <a:pPr marL="282575" lvl="1" indent="0" algn="ctr">
              <a:spcBef>
                <a:spcPts val="0"/>
              </a:spcBef>
              <a:buNone/>
              <a:defRPr/>
            </a:pPr>
            <a:endParaRPr lang="fr-CA" sz="2400" dirty="0"/>
          </a:p>
        </p:txBody>
      </p:sp>
    </p:spTree>
    <p:extLst>
      <p:ext uri="{BB962C8B-B14F-4D97-AF65-F5344CB8AC3E}">
        <p14:creationId xmlns:p14="http://schemas.microsoft.com/office/powerpoint/2010/main" val="206503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69786" y="226464"/>
            <a:ext cx="11082528" cy="548640"/>
          </a:xfrm>
        </p:spPr>
        <p:txBody>
          <a:bodyPr>
            <a:noAutofit/>
          </a:bodyPr>
          <a:lstStyle/>
          <a:p>
            <a:pPr>
              <a:defRPr/>
            </a:pPr>
            <a:r>
              <a:rPr lang="fr-CA" sz="3600" dirty="0"/>
              <a:t>Fonds non déposés dans QuickBooks en ligne</a:t>
            </a:r>
          </a:p>
        </p:txBody>
      </p:sp>
      <p:sp>
        <p:nvSpPr>
          <p:cNvPr id="4" name="TextBox 3">
            <a:extLst>
              <a:ext uri="{FF2B5EF4-FFF2-40B4-BE49-F238E27FC236}">
                <a16:creationId xmlns:a16="http://schemas.microsoft.com/office/drawing/2014/main" id="{FB7BEAFE-A5BB-4B0F-822B-BB03004694C0}"/>
              </a:ext>
            </a:extLst>
          </p:cNvPr>
          <p:cNvSpPr txBox="1"/>
          <p:nvPr/>
        </p:nvSpPr>
        <p:spPr>
          <a:xfrm>
            <a:off x="701458" y="2454974"/>
            <a:ext cx="2204580" cy="461665"/>
          </a:xfrm>
          <a:prstGeom prst="rect">
            <a:avLst/>
          </a:prstGeom>
          <a:noFill/>
        </p:spPr>
        <p:txBody>
          <a:bodyPr wrap="square" rtlCol="0">
            <a:spAutoFit/>
          </a:bodyPr>
          <a:lstStyle/>
          <a:p>
            <a:pPr algn="ctr"/>
            <a:r>
              <a:rPr lang="fr-CA" sz="2400" dirty="0">
                <a:solidFill>
                  <a:schemeClr val="bg1"/>
                </a:solidFill>
              </a:rPr>
              <a:t>Dépenses</a:t>
            </a:r>
          </a:p>
        </p:txBody>
      </p:sp>
      <p:sp>
        <p:nvSpPr>
          <p:cNvPr id="41" name="Rectangle: Rounded Corners 40">
            <a:extLst>
              <a:ext uri="{FF2B5EF4-FFF2-40B4-BE49-F238E27FC236}">
                <a16:creationId xmlns:a16="http://schemas.microsoft.com/office/drawing/2014/main" id="{4B0E4220-8BDD-4A55-BF62-A3022319E3EB}"/>
              </a:ext>
            </a:extLst>
          </p:cNvPr>
          <p:cNvSpPr/>
          <p:nvPr/>
        </p:nvSpPr>
        <p:spPr>
          <a:xfrm>
            <a:off x="956153" y="2016687"/>
            <a:ext cx="3231715" cy="82691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ED5FE1D-AE85-4BEB-AF10-A8488349AC4A}"/>
              </a:ext>
            </a:extLst>
          </p:cNvPr>
          <p:cNvSpPr txBox="1"/>
          <p:nvPr/>
        </p:nvSpPr>
        <p:spPr>
          <a:xfrm>
            <a:off x="1251785" y="2217264"/>
            <a:ext cx="2731636" cy="461665"/>
          </a:xfrm>
          <a:prstGeom prst="rect">
            <a:avLst/>
          </a:prstGeom>
          <a:noFill/>
        </p:spPr>
        <p:txBody>
          <a:bodyPr wrap="square" rtlCol="0">
            <a:spAutoFit/>
          </a:bodyPr>
          <a:lstStyle/>
          <a:p>
            <a:pPr algn="ctr"/>
            <a:r>
              <a:rPr lang="fr-CA" sz="2400" dirty="0">
                <a:solidFill>
                  <a:schemeClr val="bg1"/>
                </a:solidFill>
              </a:rPr>
              <a:t>Reçu de vente</a:t>
            </a:r>
          </a:p>
        </p:txBody>
      </p:sp>
      <p:sp>
        <p:nvSpPr>
          <p:cNvPr id="49" name="TextBox 48">
            <a:extLst>
              <a:ext uri="{FF2B5EF4-FFF2-40B4-BE49-F238E27FC236}">
                <a16:creationId xmlns:a16="http://schemas.microsoft.com/office/drawing/2014/main" id="{79BE0834-7A45-48E0-984A-64CDC4EECE57}"/>
              </a:ext>
            </a:extLst>
          </p:cNvPr>
          <p:cNvSpPr txBox="1"/>
          <p:nvPr/>
        </p:nvSpPr>
        <p:spPr>
          <a:xfrm>
            <a:off x="8006217" y="5783429"/>
            <a:ext cx="2732762" cy="461665"/>
          </a:xfrm>
          <a:prstGeom prst="rect">
            <a:avLst/>
          </a:prstGeom>
          <a:noFill/>
        </p:spPr>
        <p:txBody>
          <a:bodyPr wrap="square" rtlCol="0">
            <a:spAutoFit/>
          </a:bodyPr>
          <a:lstStyle/>
          <a:p>
            <a:pPr algn="ctr"/>
            <a:r>
              <a:rPr lang="fr-CA" sz="2400" dirty="0">
                <a:solidFill>
                  <a:schemeClr val="bg1"/>
                </a:solidFill>
              </a:rPr>
              <a:t>Payer les factures</a:t>
            </a:r>
          </a:p>
        </p:txBody>
      </p:sp>
      <p:sp>
        <p:nvSpPr>
          <p:cNvPr id="50" name="Rectangle: Rounded Corners 49">
            <a:extLst>
              <a:ext uri="{FF2B5EF4-FFF2-40B4-BE49-F238E27FC236}">
                <a16:creationId xmlns:a16="http://schemas.microsoft.com/office/drawing/2014/main" id="{C0BFFD6E-33B3-4420-828B-F94C46362268}"/>
              </a:ext>
            </a:extLst>
          </p:cNvPr>
          <p:cNvSpPr/>
          <p:nvPr/>
        </p:nvSpPr>
        <p:spPr>
          <a:xfrm>
            <a:off x="5027516" y="3615619"/>
            <a:ext cx="3231715" cy="82691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9671A966-EEF6-4075-894F-4CA10E3AC01B}"/>
              </a:ext>
            </a:extLst>
          </p:cNvPr>
          <p:cNvSpPr txBox="1"/>
          <p:nvPr/>
        </p:nvSpPr>
        <p:spPr>
          <a:xfrm>
            <a:off x="5027516" y="3824934"/>
            <a:ext cx="3231714" cy="400110"/>
          </a:xfrm>
          <a:prstGeom prst="rect">
            <a:avLst/>
          </a:prstGeom>
          <a:noFill/>
        </p:spPr>
        <p:txBody>
          <a:bodyPr wrap="square" rtlCol="0">
            <a:spAutoFit/>
          </a:bodyPr>
          <a:lstStyle/>
          <a:p>
            <a:pPr algn="ctr"/>
            <a:r>
              <a:rPr lang="fr-CA" sz="2000" dirty="0">
                <a:solidFill>
                  <a:schemeClr val="bg1"/>
                </a:solidFill>
              </a:rPr>
              <a:t>Fonds non déposés</a:t>
            </a:r>
          </a:p>
        </p:txBody>
      </p:sp>
      <p:cxnSp>
        <p:nvCxnSpPr>
          <p:cNvPr id="7" name="Elbow Connector 6"/>
          <p:cNvCxnSpPr>
            <a:stCxn id="41" idx="3"/>
            <a:endCxn id="50" idx="1"/>
          </p:cNvCxnSpPr>
          <p:nvPr/>
        </p:nvCxnSpPr>
        <p:spPr>
          <a:xfrm>
            <a:off x="4187868" y="2430143"/>
            <a:ext cx="839648" cy="1598932"/>
          </a:xfrm>
          <a:prstGeom prst="bentConnector3">
            <a:avLst>
              <a:gd name="adj1" fmla="val 50000"/>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21" name="Rectangle: Rounded Corners 49">
            <a:extLst>
              <a:ext uri="{FF2B5EF4-FFF2-40B4-BE49-F238E27FC236}">
                <a16:creationId xmlns:a16="http://schemas.microsoft.com/office/drawing/2014/main" id="{C0BFFD6E-33B3-4420-828B-F94C46362268}"/>
              </a:ext>
            </a:extLst>
          </p:cNvPr>
          <p:cNvSpPr/>
          <p:nvPr/>
        </p:nvSpPr>
        <p:spPr>
          <a:xfrm>
            <a:off x="5027515" y="5418182"/>
            <a:ext cx="3231715" cy="82230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Arrow Connector 11"/>
          <p:cNvCxnSpPr>
            <a:stCxn id="50" idx="2"/>
            <a:endCxn id="21" idx="0"/>
          </p:cNvCxnSpPr>
          <p:nvPr/>
        </p:nvCxnSpPr>
        <p:spPr>
          <a:xfrm flipH="1">
            <a:off x="6643373" y="4442531"/>
            <a:ext cx="1" cy="975651"/>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671A966-EEF6-4075-894F-4CA10E3AC01B}"/>
              </a:ext>
            </a:extLst>
          </p:cNvPr>
          <p:cNvSpPr txBox="1"/>
          <p:nvPr/>
        </p:nvSpPr>
        <p:spPr>
          <a:xfrm>
            <a:off x="5027516" y="5614151"/>
            <a:ext cx="3231714" cy="400110"/>
          </a:xfrm>
          <a:prstGeom prst="rect">
            <a:avLst/>
          </a:prstGeom>
          <a:noFill/>
        </p:spPr>
        <p:txBody>
          <a:bodyPr wrap="square" rtlCol="0">
            <a:spAutoFit/>
          </a:bodyPr>
          <a:lstStyle/>
          <a:p>
            <a:pPr algn="ctr"/>
            <a:r>
              <a:rPr lang="fr-CA" sz="2000" dirty="0">
                <a:solidFill>
                  <a:schemeClr val="bg1"/>
                </a:solidFill>
              </a:rPr>
              <a:t>Dépôt bancaire</a:t>
            </a:r>
          </a:p>
        </p:txBody>
      </p:sp>
      <p:sp>
        <p:nvSpPr>
          <p:cNvPr id="26" name="Rectangle: Rounded Corners 49">
            <a:extLst>
              <a:ext uri="{FF2B5EF4-FFF2-40B4-BE49-F238E27FC236}">
                <a16:creationId xmlns:a16="http://schemas.microsoft.com/office/drawing/2014/main" id="{C0BFFD6E-33B3-4420-828B-F94C46362268}"/>
              </a:ext>
            </a:extLst>
          </p:cNvPr>
          <p:cNvSpPr/>
          <p:nvPr/>
        </p:nvSpPr>
        <p:spPr>
          <a:xfrm>
            <a:off x="987872" y="5417344"/>
            <a:ext cx="3231715" cy="82774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671A966-EEF6-4075-894F-4CA10E3AC01B}"/>
              </a:ext>
            </a:extLst>
          </p:cNvPr>
          <p:cNvSpPr txBox="1"/>
          <p:nvPr/>
        </p:nvSpPr>
        <p:spPr>
          <a:xfrm>
            <a:off x="987873" y="5613314"/>
            <a:ext cx="3231714" cy="400110"/>
          </a:xfrm>
          <a:prstGeom prst="rect">
            <a:avLst/>
          </a:prstGeom>
          <a:noFill/>
        </p:spPr>
        <p:txBody>
          <a:bodyPr wrap="square" rtlCol="0">
            <a:spAutoFit/>
          </a:bodyPr>
          <a:lstStyle/>
          <a:p>
            <a:pPr algn="ctr"/>
            <a:r>
              <a:rPr lang="fr-CA" sz="2000" dirty="0">
                <a:solidFill>
                  <a:schemeClr val="bg1"/>
                </a:solidFill>
              </a:rPr>
              <a:t>Dépôt bancaire</a:t>
            </a:r>
          </a:p>
        </p:txBody>
      </p:sp>
      <p:cxnSp>
        <p:nvCxnSpPr>
          <p:cNvPr id="28" name="Straight Arrow Connector 27"/>
          <p:cNvCxnSpPr/>
          <p:nvPr/>
        </p:nvCxnSpPr>
        <p:spPr>
          <a:xfrm flipH="1">
            <a:off x="2515316" y="2868430"/>
            <a:ext cx="1" cy="2548915"/>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200774" y="1271588"/>
            <a:ext cx="5802039" cy="2215991"/>
          </a:xfrm>
          <a:prstGeom prst="rect">
            <a:avLst/>
          </a:prstGeom>
          <a:noFill/>
        </p:spPr>
        <p:txBody>
          <a:bodyPr wrap="square" rtlCol="0">
            <a:spAutoFit/>
          </a:bodyPr>
          <a:lstStyle/>
          <a:p>
            <a:r>
              <a:rPr lang="fr-CA" sz="1800" dirty="0">
                <a:solidFill>
                  <a:schemeClr val="accent1"/>
                </a:solidFill>
              </a:rPr>
              <a:t>But des fonds non déposés :</a:t>
            </a:r>
          </a:p>
          <a:p>
            <a:pPr marL="457200" indent="-457200">
              <a:buFont typeface="Arial" panose="020B0604020202020204" pitchFamily="34" charset="0"/>
              <a:buChar char="•"/>
            </a:pPr>
            <a:r>
              <a:rPr lang="fr-CA" sz="1800" dirty="0">
                <a:solidFill>
                  <a:schemeClr val="accent1"/>
                </a:solidFill>
              </a:rPr>
              <a:t>Retient les fonds jusqu’à leur dépôt</a:t>
            </a:r>
          </a:p>
          <a:p>
            <a:pPr marL="457200" indent="-457200">
              <a:buFont typeface="Arial" panose="020B0604020202020204" pitchFamily="34" charset="0"/>
              <a:buChar char="•"/>
            </a:pPr>
            <a:r>
              <a:rPr lang="fr-CA" sz="1800" dirty="0">
                <a:solidFill>
                  <a:schemeClr val="accent1"/>
                </a:solidFill>
              </a:rPr>
              <a:t>Facilite le rapprochement bancaire pour veiller à ce que les paiements groupés dans QuickBooks concordent avec les dépôts indiqués dans le relevé de compte </a:t>
            </a:r>
          </a:p>
          <a:p>
            <a:endParaRPr lang="fr-CA" dirty="0"/>
          </a:p>
        </p:txBody>
      </p:sp>
    </p:spTree>
    <p:extLst>
      <p:ext uri="{BB962C8B-B14F-4D97-AF65-F5344CB8AC3E}">
        <p14:creationId xmlns:p14="http://schemas.microsoft.com/office/powerpoint/2010/main" val="123747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21" grpId="0" animBg="1"/>
      <p:bldP spid="26" grpId="0" animBg="1"/>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349856"/>
            <a:ext cx="11082528" cy="548640"/>
          </a:xfrm>
        </p:spPr>
        <p:txBody>
          <a:bodyPr>
            <a:noAutofit/>
          </a:bodyPr>
          <a:lstStyle/>
          <a:p>
            <a:pPr eaLnBrk="1" hangingPunct="1">
              <a:defRPr/>
            </a:pPr>
            <a:r>
              <a:rPr lang="fr-CA" sz="3600" dirty="0"/>
              <a:t>C’est à vous n</a:t>
            </a:r>
            <a:r>
              <a:rPr lang="fr-CA" sz="3600" baseline="30000" dirty="0"/>
              <a:t>o</a:t>
            </a:r>
            <a:r>
              <a:rPr lang="fr-CA" sz="3600" dirty="0"/>
              <a:t> 5... Leçon 3 (4 minutes)</a:t>
            </a:r>
          </a:p>
        </p:txBody>
      </p:sp>
      <p:sp>
        <p:nvSpPr>
          <p:cNvPr id="6147" name="Rectangle 3"/>
          <p:cNvSpPr>
            <a:spLocks noGrp="1" noChangeArrowheads="1"/>
          </p:cNvSpPr>
          <p:nvPr>
            <p:ph idx="1"/>
          </p:nvPr>
        </p:nvSpPr>
        <p:spPr>
          <a:xfrm>
            <a:off x="-136718" y="1087682"/>
            <a:ext cx="12360033" cy="5463430"/>
          </a:xfrm>
          <a:ln>
            <a:noFill/>
          </a:ln>
        </p:spPr>
        <p:txBody>
          <a:bodyPr/>
          <a:lstStyle/>
          <a:p>
            <a:pPr marL="796925" lvl="1" indent="-514350">
              <a:spcBef>
                <a:spcPts val="1776"/>
              </a:spcBef>
              <a:buFont typeface="+mj-lt"/>
              <a:buAutoNum type="arabicPeriod"/>
              <a:defRPr/>
            </a:pPr>
            <a:r>
              <a:rPr lang="fr-CA" sz="2000" dirty="0"/>
              <a:t>Créez un reçu de vente pour </a:t>
            </a:r>
            <a:r>
              <a:rPr lang="fr-CA" sz="2000" b="1" dirty="0"/>
              <a:t>Les merveilleux mariages de Marie</a:t>
            </a:r>
          </a:p>
          <a:p>
            <a:pPr marL="1014003" lvl="4" indent="-457200">
              <a:lnSpc>
                <a:spcPct val="100000"/>
              </a:lnSpc>
              <a:spcBef>
                <a:spcPts val="0"/>
              </a:spcBef>
              <a:buFont typeface="Arial" panose="020B0604020202020204" pitchFamily="34" charset="0"/>
              <a:buChar char="•"/>
              <a:defRPr/>
            </a:pPr>
            <a:r>
              <a:rPr lang="fr-CA" sz="2000" dirty="0"/>
              <a:t>L’entreprise a acheté des </a:t>
            </a:r>
            <a:r>
              <a:rPr lang="fr-CA" sz="2000" b="1" dirty="0"/>
              <a:t>Services de DJ professionnels</a:t>
            </a:r>
          </a:p>
          <a:p>
            <a:pPr marL="1014003" lvl="4" indent="-457200">
              <a:lnSpc>
                <a:spcPct val="100000"/>
              </a:lnSpc>
              <a:spcBef>
                <a:spcPts val="0"/>
              </a:spcBef>
              <a:buFont typeface="Arial" panose="020B0604020202020204" pitchFamily="34" charset="0"/>
              <a:buChar char="•"/>
              <a:defRPr/>
            </a:pPr>
            <a:r>
              <a:rPr lang="fr-CA" sz="2000" dirty="0"/>
              <a:t>Le prix était de </a:t>
            </a:r>
            <a:r>
              <a:rPr lang="fr-CA" sz="2000" b="1" dirty="0"/>
              <a:t>6 500 $ + TVH</a:t>
            </a:r>
          </a:p>
          <a:p>
            <a:pPr marL="1014003" lvl="4" indent="-457200">
              <a:lnSpc>
                <a:spcPct val="100000"/>
              </a:lnSpc>
              <a:spcBef>
                <a:spcPts val="0"/>
              </a:spcBef>
              <a:buFont typeface="Arial" panose="020B0604020202020204" pitchFamily="34" charset="0"/>
              <a:buChar char="•"/>
              <a:defRPr/>
            </a:pPr>
            <a:r>
              <a:rPr lang="fr-CA" sz="2000" dirty="0"/>
              <a:t>Paiement effectué au moyen du </a:t>
            </a:r>
            <a:r>
              <a:rPr lang="fr-CA" sz="2000" b="1" dirty="0"/>
              <a:t>chèque n</a:t>
            </a:r>
            <a:r>
              <a:rPr lang="fr-CA" sz="2000" b="1" baseline="30000" dirty="0"/>
              <a:t>o</a:t>
            </a:r>
            <a:r>
              <a:rPr lang="fr-CA" sz="2000" b="1" dirty="0"/>
              <a:t> 5733</a:t>
            </a:r>
            <a:r>
              <a:rPr lang="fr-CA" sz="2000" dirty="0"/>
              <a:t> (déposé seulement au moment de la prochaine visite à la banque)</a:t>
            </a:r>
          </a:p>
          <a:p>
            <a:pPr marL="796925" lvl="1" indent="-514350">
              <a:spcBef>
                <a:spcPts val="1776"/>
              </a:spcBef>
              <a:buFont typeface="+mj-lt"/>
              <a:buAutoNum type="arabicPeriod"/>
              <a:defRPr/>
            </a:pPr>
            <a:r>
              <a:rPr lang="fr-CA" sz="2000" dirty="0"/>
              <a:t>Créez un reçu de vente pour </a:t>
            </a:r>
            <a:r>
              <a:rPr lang="fr-CA" sz="2000" b="1" dirty="0"/>
              <a:t>Événements du tonnerre</a:t>
            </a:r>
          </a:p>
          <a:p>
            <a:pPr marL="1014003" lvl="4" indent="-457200">
              <a:lnSpc>
                <a:spcPct val="100000"/>
              </a:lnSpc>
              <a:spcBef>
                <a:spcPts val="0"/>
              </a:spcBef>
              <a:buFont typeface="Arial" panose="020B0604020202020204" pitchFamily="34" charset="0"/>
              <a:buChar char="•"/>
              <a:defRPr/>
            </a:pPr>
            <a:r>
              <a:rPr lang="fr-CA" sz="2000" dirty="0"/>
              <a:t>L’entreprise a fait appel à un </a:t>
            </a:r>
            <a:r>
              <a:rPr lang="fr-CA" sz="2000" b="1" dirty="0"/>
              <a:t>Service de voiturier</a:t>
            </a:r>
          </a:p>
          <a:p>
            <a:pPr marL="1014003" lvl="4" indent="-457200">
              <a:lnSpc>
                <a:spcPct val="100000"/>
              </a:lnSpc>
              <a:spcBef>
                <a:spcPts val="0"/>
              </a:spcBef>
              <a:buFont typeface="Arial" panose="020B0604020202020204" pitchFamily="34" charset="0"/>
              <a:buChar char="•"/>
              <a:defRPr/>
            </a:pPr>
            <a:r>
              <a:rPr lang="fr-CA" sz="2000" dirty="0"/>
              <a:t>Le prix était de </a:t>
            </a:r>
            <a:r>
              <a:rPr lang="fr-CA" sz="2000" b="1" dirty="0"/>
              <a:t>2 305 $ + TVH</a:t>
            </a:r>
          </a:p>
          <a:p>
            <a:pPr marL="1014003" lvl="4" indent="-457200">
              <a:lnSpc>
                <a:spcPct val="100000"/>
              </a:lnSpc>
              <a:spcBef>
                <a:spcPts val="0"/>
              </a:spcBef>
              <a:buFont typeface="Arial" panose="020B0604020202020204" pitchFamily="34" charset="0"/>
              <a:buChar char="•"/>
              <a:defRPr/>
            </a:pPr>
            <a:r>
              <a:rPr lang="fr-CA" sz="2000" b="1" dirty="0"/>
              <a:t>Description</a:t>
            </a:r>
            <a:r>
              <a:rPr lang="fr-CA" sz="2000" dirty="0"/>
              <a:t> : </a:t>
            </a:r>
            <a:r>
              <a:rPr lang="fr-CA" sz="2000" b="1" dirty="0"/>
              <a:t>« Service de voiturier lors d’une activité caritative »</a:t>
            </a:r>
          </a:p>
          <a:p>
            <a:pPr marL="1014003" lvl="4" indent="-457200">
              <a:lnSpc>
                <a:spcPct val="100000"/>
              </a:lnSpc>
              <a:spcBef>
                <a:spcPts val="0"/>
              </a:spcBef>
              <a:buFont typeface="Arial" panose="020B0604020202020204" pitchFamily="34" charset="0"/>
              <a:buChar char="•"/>
              <a:defRPr/>
            </a:pPr>
            <a:r>
              <a:rPr lang="fr-CA" sz="2000" dirty="0"/>
              <a:t>Paiement effectué au moyen du </a:t>
            </a:r>
            <a:r>
              <a:rPr lang="fr-CA" sz="2000" b="1" dirty="0"/>
              <a:t>chèque n</a:t>
            </a:r>
            <a:r>
              <a:rPr lang="fr-CA" sz="2000" b="1" baseline="30000" dirty="0"/>
              <a:t>o</a:t>
            </a:r>
            <a:r>
              <a:rPr lang="fr-CA" sz="2000" b="1" dirty="0"/>
              <a:t> 839033</a:t>
            </a:r>
            <a:r>
              <a:rPr lang="fr-CA" sz="2000" dirty="0"/>
              <a:t> (déposé seulement au moment de la prochaine visite à la banque)</a:t>
            </a:r>
          </a:p>
          <a:p>
            <a:pPr marL="556803" lvl="4">
              <a:lnSpc>
                <a:spcPct val="100000"/>
              </a:lnSpc>
              <a:spcBef>
                <a:spcPts val="0"/>
              </a:spcBef>
              <a:defRPr/>
            </a:pPr>
            <a:endParaRPr lang="fr-CA" sz="2800" dirty="0"/>
          </a:p>
          <a:p>
            <a:pPr marL="282575" lvl="1">
              <a:spcBef>
                <a:spcPts val="1776"/>
              </a:spcBef>
              <a:defRPr/>
            </a:pPr>
            <a:endParaRPr lang="fr-CA" sz="3200" dirty="0"/>
          </a:p>
        </p:txBody>
      </p:sp>
    </p:spTree>
    <p:extLst>
      <p:ext uri="{BB962C8B-B14F-4D97-AF65-F5344CB8AC3E}">
        <p14:creationId xmlns:p14="http://schemas.microsoft.com/office/powerpoint/2010/main" val="3437123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370876"/>
            <a:ext cx="11082528" cy="548640"/>
          </a:xfrm>
        </p:spPr>
        <p:txBody>
          <a:bodyPr>
            <a:noAutofit/>
          </a:bodyPr>
          <a:lstStyle/>
          <a:p>
            <a:pPr eaLnBrk="1" hangingPunct="1">
              <a:defRPr/>
            </a:pPr>
            <a:r>
              <a:rPr lang="fr-CA" sz="3600" dirty="0"/>
              <a:t>C’est à vous n</a:t>
            </a:r>
            <a:r>
              <a:rPr lang="fr-CA" sz="3600" baseline="30000" dirty="0"/>
              <a:t>o</a:t>
            </a:r>
            <a:r>
              <a:rPr lang="fr-CA" sz="3600" dirty="0"/>
              <a:t> 5... Leçon 3 (4 minutes)</a:t>
            </a:r>
          </a:p>
        </p:txBody>
      </p:sp>
      <p:sp>
        <p:nvSpPr>
          <p:cNvPr id="6147" name="Rectangle 3"/>
          <p:cNvSpPr>
            <a:spLocks noGrp="1" noChangeArrowheads="1"/>
          </p:cNvSpPr>
          <p:nvPr>
            <p:ph idx="1"/>
          </p:nvPr>
        </p:nvSpPr>
        <p:spPr>
          <a:xfrm>
            <a:off x="210207" y="1276868"/>
            <a:ext cx="11540359" cy="5463430"/>
          </a:xfrm>
          <a:ln>
            <a:noFill/>
          </a:ln>
        </p:spPr>
        <p:txBody>
          <a:bodyPr/>
          <a:lstStyle/>
          <a:p>
            <a:pPr marL="796925" lvl="1" indent="-514350">
              <a:spcBef>
                <a:spcPts val="1776"/>
              </a:spcBef>
              <a:buFont typeface="+mj-lt"/>
              <a:buAutoNum type="arabicPeriod"/>
              <a:defRPr/>
            </a:pPr>
            <a:r>
              <a:rPr lang="fr-CA" sz="2000" dirty="0"/>
              <a:t>Créez un reçu de vente pour </a:t>
            </a:r>
            <a:r>
              <a:rPr lang="fr-CA" sz="2000" b="1" dirty="0"/>
              <a:t>Stéphane Richer</a:t>
            </a:r>
          </a:p>
          <a:p>
            <a:pPr marL="1014003" lvl="4" indent="-457200">
              <a:lnSpc>
                <a:spcPct val="100000"/>
              </a:lnSpc>
              <a:spcBef>
                <a:spcPts val="0"/>
              </a:spcBef>
              <a:buFont typeface="Arial" panose="020B0604020202020204" pitchFamily="34" charset="0"/>
              <a:buChar char="•"/>
              <a:defRPr/>
            </a:pPr>
            <a:r>
              <a:rPr lang="fr-CA" sz="2000" dirty="0"/>
              <a:t>Il a acheté des </a:t>
            </a:r>
            <a:r>
              <a:rPr lang="fr-CA" sz="2000" b="1" dirty="0"/>
              <a:t>Services de DJ professionnels</a:t>
            </a:r>
          </a:p>
          <a:p>
            <a:pPr marL="1014003" lvl="4" indent="-457200">
              <a:lnSpc>
                <a:spcPct val="100000"/>
              </a:lnSpc>
              <a:spcBef>
                <a:spcPts val="0"/>
              </a:spcBef>
              <a:buFont typeface="Arial" panose="020B0604020202020204" pitchFamily="34" charset="0"/>
              <a:buChar char="•"/>
              <a:defRPr/>
            </a:pPr>
            <a:r>
              <a:rPr lang="fr-CA" sz="2000" dirty="0"/>
              <a:t>Le prix était de </a:t>
            </a:r>
            <a:r>
              <a:rPr lang="fr-CA" sz="2000" b="1" dirty="0"/>
              <a:t>8 500 $ + TVH</a:t>
            </a:r>
          </a:p>
          <a:p>
            <a:pPr marL="1014003" lvl="4" indent="-457200">
              <a:lnSpc>
                <a:spcPct val="100000"/>
              </a:lnSpc>
              <a:spcBef>
                <a:spcPts val="0"/>
              </a:spcBef>
              <a:buFont typeface="Arial" panose="020B0604020202020204" pitchFamily="34" charset="0"/>
              <a:buChar char="•"/>
              <a:defRPr/>
            </a:pPr>
            <a:r>
              <a:rPr lang="fr-CA" sz="2000" dirty="0"/>
              <a:t>Il a réglé son achat au moyen d’une </a:t>
            </a:r>
            <a:r>
              <a:rPr lang="fr-CA" sz="2000" b="1" dirty="0"/>
              <a:t>carte de crédit</a:t>
            </a:r>
            <a:r>
              <a:rPr lang="fr-CA" sz="2000" dirty="0"/>
              <a:t> (à déposer directement à la banque)</a:t>
            </a:r>
          </a:p>
          <a:p>
            <a:pPr marL="796925" lvl="1" indent="-514350">
              <a:spcBef>
                <a:spcPts val="1776"/>
              </a:spcBef>
              <a:buFont typeface="+mj-lt"/>
              <a:buAutoNum type="arabicPeriod"/>
              <a:defRPr/>
            </a:pPr>
            <a:r>
              <a:rPr lang="fr-CA" sz="2000" dirty="0"/>
              <a:t>Créez un reçu de vente pour </a:t>
            </a:r>
            <a:r>
              <a:rPr lang="fr-CA" sz="2000" b="1" dirty="0"/>
              <a:t>Du bon manger Inc.</a:t>
            </a:r>
          </a:p>
          <a:p>
            <a:pPr marL="1014003" lvl="4" indent="-457200">
              <a:lnSpc>
                <a:spcPct val="100000"/>
              </a:lnSpc>
              <a:spcBef>
                <a:spcPts val="0"/>
              </a:spcBef>
              <a:buFont typeface="Arial" panose="020B0604020202020204" pitchFamily="34" charset="0"/>
              <a:buChar char="•"/>
              <a:defRPr/>
            </a:pPr>
            <a:r>
              <a:rPr lang="fr-CA" sz="2000" dirty="0"/>
              <a:t>L’entreprise a acheté des </a:t>
            </a:r>
            <a:r>
              <a:rPr lang="fr-CA" sz="2000" b="1" dirty="0"/>
              <a:t>Services de traiteur</a:t>
            </a:r>
          </a:p>
          <a:p>
            <a:pPr marL="1014003" lvl="4" indent="-457200">
              <a:lnSpc>
                <a:spcPct val="100000"/>
              </a:lnSpc>
              <a:spcBef>
                <a:spcPts val="0"/>
              </a:spcBef>
              <a:buFont typeface="Arial" panose="020B0604020202020204" pitchFamily="34" charset="0"/>
              <a:buChar char="•"/>
              <a:defRPr/>
            </a:pPr>
            <a:r>
              <a:rPr lang="fr-CA" sz="2000" dirty="0"/>
              <a:t>Le prix était de </a:t>
            </a:r>
            <a:r>
              <a:rPr lang="fr-CA" sz="2000" b="1" dirty="0"/>
              <a:t>4 300 $ + TVH</a:t>
            </a:r>
          </a:p>
          <a:p>
            <a:pPr marL="1014003" lvl="4" indent="-457200">
              <a:lnSpc>
                <a:spcPct val="100000"/>
              </a:lnSpc>
              <a:spcBef>
                <a:spcPts val="0"/>
              </a:spcBef>
              <a:buFont typeface="Arial" panose="020B0604020202020204" pitchFamily="34" charset="0"/>
              <a:buChar char="•"/>
              <a:defRPr/>
            </a:pPr>
            <a:r>
              <a:rPr lang="fr-CA" sz="2000" b="1" dirty="0"/>
              <a:t>Description :</a:t>
            </a:r>
            <a:r>
              <a:rPr lang="fr-CA" sz="2000" dirty="0"/>
              <a:t> « </a:t>
            </a:r>
            <a:r>
              <a:rPr lang="fr-CA" sz="2000" b="1" dirty="0"/>
              <a:t>Services de traiteur pour une activité caritative</a:t>
            </a:r>
            <a:r>
              <a:rPr lang="fr-CA" sz="2000" dirty="0"/>
              <a:t> »</a:t>
            </a:r>
          </a:p>
          <a:p>
            <a:pPr marL="1014003" lvl="4" indent="-457200">
              <a:lnSpc>
                <a:spcPct val="100000"/>
              </a:lnSpc>
              <a:spcBef>
                <a:spcPts val="0"/>
              </a:spcBef>
              <a:buFont typeface="Arial" panose="020B0604020202020204" pitchFamily="34" charset="0"/>
              <a:buChar char="•"/>
              <a:defRPr/>
            </a:pPr>
            <a:r>
              <a:rPr lang="fr-CA" sz="2000" dirty="0"/>
              <a:t>Paiement effectué au moyen du </a:t>
            </a:r>
            <a:r>
              <a:rPr lang="fr-CA" sz="2000" b="1" dirty="0"/>
              <a:t>chèque n</a:t>
            </a:r>
            <a:r>
              <a:rPr lang="fr-CA" sz="2000" b="1" baseline="30000" dirty="0"/>
              <a:t>o</a:t>
            </a:r>
            <a:r>
              <a:rPr lang="fr-CA" sz="2000" b="1" dirty="0"/>
              <a:t> 9453</a:t>
            </a:r>
            <a:r>
              <a:rPr lang="fr-CA" sz="2000" dirty="0"/>
              <a:t> (déposé seulement au moment de la prochaine visite à la banque)</a:t>
            </a:r>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1019911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du flux de travail Facture – Comptes clients</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814139016"/>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23419" y="262138"/>
            <a:ext cx="11447863" cy="548640"/>
          </a:xfrm>
        </p:spPr>
        <p:txBody>
          <a:bodyPr>
            <a:noAutofit/>
          </a:bodyPr>
          <a:lstStyle/>
          <a:p>
            <a:pPr>
              <a:defRPr/>
            </a:pPr>
            <a:r>
              <a:rPr lang="fr-CA" sz="3600" dirty="0"/>
              <a:t>Flux de travail lié aux rentrées d’argent – Factures (Comptes clients)</a:t>
            </a:r>
          </a:p>
        </p:txBody>
      </p:sp>
      <p:grpSp>
        <p:nvGrpSpPr>
          <p:cNvPr id="20" name="Group 19"/>
          <p:cNvGrpSpPr/>
          <p:nvPr/>
        </p:nvGrpSpPr>
        <p:grpSpPr>
          <a:xfrm>
            <a:off x="4493468" y="2394857"/>
            <a:ext cx="2513945" cy="1047750"/>
            <a:chOff x="243766" y="0"/>
            <a:chExt cx="1885950" cy="1047750"/>
          </a:xfrm>
          <a:solidFill>
            <a:schemeClr val="accent1"/>
          </a:solidFill>
        </p:grpSpPr>
        <p:sp>
          <p:nvSpPr>
            <p:cNvPr id="21" name="Rounded Rectangle 20"/>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274454" y="30688"/>
              <a:ext cx="1824574" cy="986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700" dirty="0"/>
                <a:t>Facture</a:t>
              </a:r>
            </a:p>
          </p:txBody>
        </p:sp>
      </p:grpSp>
      <p:grpSp>
        <p:nvGrpSpPr>
          <p:cNvPr id="23" name="Group 22"/>
          <p:cNvGrpSpPr/>
          <p:nvPr/>
        </p:nvGrpSpPr>
        <p:grpSpPr>
          <a:xfrm>
            <a:off x="5436197" y="3449748"/>
            <a:ext cx="628486" cy="392907"/>
            <a:chOff x="950996" y="1113233"/>
            <a:chExt cx="471487" cy="392907"/>
          </a:xfrm>
          <a:solidFill>
            <a:schemeClr val="accent1"/>
          </a:solidFill>
        </p:grpSpPr>
        <p:sp>
          <p:nvSpPr>
            <p:cNvPr id="24" name="Right Arrow 23"/>
            <p:cNvSpPr/>
            <p:nvPr/>
          </p:nvSpPr>
          <p:spPr>
            <a:xfrm rot="5400000">
              <a:off x="990287" y="1073943"/>
              <a:ext cx="392906" cy="471487"/>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5" name="Right Arrow 4"/>
            <p:cNvSpPr/>
            <p:nvPr/>
          </p:nvSpPr>
          <p:spPr>
            <a:xfrm>
              <a:off x="1045294" y="1113233"/>
              <a:ext cx="282893" cy="275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grpSp>
        <p:nvGrpSpPr>
          <p:cNvPr id="26" name="Group 25"/>
          <p:cNvGrpSpPr/>
          <p:nvPr/>
        </p:nvGrpSpPr>
        <p:grpSpPr>
          <a:xfrm>
            <a:off x="4495583" y="5309507"/>
            <a:ext cx="2513945" cy="1047750"/>
            <a:chOff x="243766" y="0"/>
            <a:chExt cx="1885950" cy="1047750"/>
          </a:xfrm>
          <a:solidFill>
            <a:schemeClr val="accent1"/>
          </a:solidFill>
        </p:grpSpPr>
        <p:sp>
          <p:nvSpPr>
            <p:cNvPr id="27" name="Rounded Rectangle 26"/>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274454" y="30688"/>
              <a:ext cx="1824574" cy="986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700" dirty="0"/>
                <a:t>Dépôt bancaire</a:t>
              </a:r>
            </a:p>
          </p:txBody>
        </p:sp>
      </p:grpSp>
      <p:grpSp>
        <p:nvGrpSpPr>
          <p:cNvPr id="32" name="Group 31"/>
          <p:cNvGrpSpPr/>
          <p:nvPr/>
        </p:nvGrpSpPr>
        <p:grpSpPr>
          <a:xfrm>
            <a:off x="5452060" y="4916600"/>
            <a:ext cx="628486" cy="392907"/>
            <a:chOff x="950996" y="1113233"/>
            <a:chExt cx="471487" cy="392907"/>
          </a:xfrm>
          <a:solidFill>
            <a:schemeClr val="accent1"/>
          </a:solidFill>
        </p:grpSpPr>
        <p:sp>
          <p:nvSpPr>
            <p:cNvPr id="33" name="Right Arrow 32"/>
            <p:cNvSpPr/>
            <p:nvPr/>
          </p:nvSpPr>
          <p:spPr>
            <a:xfrm rot="5400000">
              <a:off x="990287" y="1073943"/>
              <a:ext cx="392906" cy="471487"/>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4" name="Right Arrow 4"/>
            <p:cNvSpPr/>
            <p:nvPr/>
          </p:nvSpPr>
          <p:spPr>
            <a:xfrm>
              <a:off x="1045294" y="1113233"/>
              <a:ext cx="282893" cy="275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sp>
        <p:nvSpPr>
          <p:cNvPr id="36" name="Rectangle 3"/>
          <p:cNvSpPr txBox="1">
            <a:spLocks noChangeArrowheads="1"/>
          </p:cNvSpPr>
          <p:nvPr/>
        </p:nvSpPr>
        <p:spPr bwMode="auto">
          <a:xfrm>
            <a:off x="3720059" y="1419703"/>
            <a:ext cx="4384955" cy="914399"/>
          </a:xfrm>
          <a:prstGeom prst="rect">
            <a:avLst/>
          </a:prstGeom>
          <a:noFill/>
          <a:ln w="9525">
            <a:noFill/>
            <a:miter lim="800000"/>
            <a:headEnd/>
            <a:tailEnd/>
          </a:ln>
        </p:spPr>
        <p:txBody>
          <a:bodyPr vert="horz" wrap="square" lIns="0" tIns="46038" rIns="0" bIns="46038" numCol="1" anchor="t" anchorCtr="0" compatLnSpc="1">
            <a:prstTxWarp prst="textNoShape">
              <a:avLst/>
            </a:prstTxWarp>
          </a:bodyPr>
          <a:lstStyle>
            <a:lvl1pPr marL="168275" indent="-168275" algn="l" rtl="0" eaLnBrk="1" fontAlgn="base" hangingPunct="1">
              <a:spcBef>
                <a:spcPct val="20000"/>
              </a:spcBef>
              <a:spcAft>
                <a:spcPct val="0"/>
              </a:spcAft>
              <a:buClr>
                <a:schemeClr val="accent1"/>
              </a:buClr>
              <a:buFont typeface="Times"/>
              <a:buChar char="•"/>
              <a:defRPr sz="2000">
                <a:solidFill>
                  <a:srgbClr val="000000"/>
                </a:solidFill>
                <a:latin typeface="+mn-lt"/>
                <a:ea typeface="+mn-ea"/>
                <a:cs typeface="+mn-cs"/>
              </a:defRPr>
            </a:lvl1pPr>
            <a:lvl2pPr marL="450850" indent="-168275" algn="l" rtl="0" eaLnBrk="1" fontAlgn="base" hangingPunct="1">
              <a:spcBef>
                <a:spcPct val="20000"/>
              </a:spcBef>
              <a:spcAft>
                <a:spcPct val="0"/>
              </a:spcAft>
              <a:buClr>
                <a:schemeClr val="accent1"/>
              </a:buClr>
              <a:buFont typeface="Times"/>
              <a:buChar char="–"/>
              <a:defRPr>
                <a:solidFill>
                  <a:srgbClr val="000000"/>
                </a:solidFill>
                <a:latin typeface="+mn-lt"/>
              </a:defRPr>
            </a:lvl2pPr>
            <a:lvl3pPr marL="684213" indent="-119063" algn="l" rtl="0" eaLnBrk="1" fontAlgn="base" hangingPunct="1">
              <a:spcBef>
                <a:spcPct val="20000"/>
              </a:spcBef>
              <a:spcAft>
                <a:spcPct val="0"/>
              </a:spcAft>
              <a:buClr>
                <a:schemeClr val="accent1"/>
              </a:buClr>
              <a:buFont typeface="Times"/>
              <a:buChar char="•"/>
              <a:defRPr sz="1600">
                <a:solidFill>
                  <a:srgbClr val="000000"/>
                </a:solidFill>
                <a:latin typeface="+mn-lt"/>
              </a:defRPr>
            </a:lvl3pPr>
            <a:lvl4pPr marL="911225" indent="-112713" algn="l" rtl="0" eaLnBrk="1" fontAlgn="base" hangingPunct="1">
              <a:spcBef>
                <a:spcPct val="20000"/>
              </a:spcBef>
              <a:spcAft>
                <a:spcPct val="0"/>
              </a:spcAft>
              <a:buClr>
                <a:schemeClr val="accent1"/>
              </a:buClr>
              <a:buFont typeface="Times"/>
              <a:buChar char="-"/>
              <a:defRPr sz="1400">
                <a:solidFill>
                  <a:srgbClr val="000000"/>
                </a:solidFill>
                <a:latin typeface="+mn-lt"/>
              </a:defRPr>
            </a:lvl4pPr>
            <a:lvl5pPr marL="1143000" indent="-111125" algn="l" rtl="0" eaLnBrk="1" fontAlgn="base" hangingPunct="1">
              <a:spcBef>
                <a:spcPct val="20000"/>
              </a:spcBef>
              <a:spcAft>
                <a:spcPct val="0"/>
              </a:spcAft>
              <a:buClr>
                <a:schemeClr val="accent1"/>
              </a:buClr>
              <a:buFont typeface="Times"/>
              <a:buChar char="•"/>
              <a:defRPr sz="1200">
                <a:solidFill>
                  <a:srgbClr val="000000"/>
                </a:solidFill>
                <a:latin typeface="+mn-lt"/>
              </a:defRPr>
            </a:lvl5pPr>
            <a:lvl6pPr marL="16002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6pPr>
            <a:lvl7pPr marL="20574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7pPr>
            <a:lvl8pPr marL="25146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8pPr>
            <a:lvl9pPr marL="29718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9pPr>
          </a:lstStyle>
          <a:p>
            <a:pPr marL="0" lvl="1" indent="0" algn="ctr">
              <a:spcBef>
                <a:spcPts val="1776"/>
              </a:spcBef>
              <a:buNone/>
              <a:defRPr/>
            </a:pPr>
            <a:r>
              <a:rPr lang="fr-CA" sz="2800" dirty="0">
                <a:solidFill>
                  <a:srgbClr val="439E33"/>
                </a:solidFill>
              </a:rPr>
              <a:t>Le client a </a:t>
            </a:r>
            <a:r>
              <a:t/>
            </a:r>
            <a:br/>
            <a:r>
              <a:rPr lang="fr-CA" sz="2800" dirty="0">
                <a:solidFill>
                  <a:srgbClr val="439E33"/>
                </a:solidFill>
              </a:rPr>
              <a:t>XX jours pour payer</a:t>
            </a:r>
          </a:p>
        </p:txBody>
      </p:sp>
      <p:sp>
        <p:nvSpPr>
          <p:cNvPr id="38" name="Rounded Rectangle 20"/>
          <p:cNvSpPr/>
          <p:nvPr/>
        </p:nvSpPr>
        <p:spPr>
          <a:xfrm>
            <a:off x="4536490" y="3853107"/>
            <a:ext cx="2513945" cy="1047750"/>
          </a:xfrm>
          <a:prstGeom prst="roundRect">
            <a:avLst>
              <a:gd name="adj" fmla="val 10000"/>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fr-CA" sz="2400" dirty="0"/>
              <a:t>Recevoir le </a:t>
            </a:r>
          </a:p>
          <a:p>
            <a:pPr algn="ctr"/>
            <a:r>
              <a:rPr lang="fr-CA" sz="2400" dirty="0"/>
              <a:t>paiement</a:t>
            </a:r>
          </a:p>
        </p:txBody>
      </p:sp>
    </p:spTree>
    <p:extLst>
      <p:ext uri="{BB962C8B-B14F-4D97-AF65-F5344CB8AC3E}">
        <p14:creationId xmlns:p14="http://schemas.microsoft.com/office/powerpoint/2010/main" val="172049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402408"/>
            <a:ext cx="11082528" cy="548640"/>
          </a:xfrm>
        </p:spPr>
        <p:txBody>
          <a:bodyPr>
            <a:noAutofit/>
          </a:bodyPr>
          <a:lstStyle/>
          <a:p>
            <a:pPr eaLnBrk="1" hangingPunct="1">
              <a:defRPr/>
            </a:pPr>
            <a:r>
              <a:rPr lang="fr-CA" sz="3600" dirty="0"/>
              <a:t>C’est à vous n</a:t>
            </a:r>
            <a:r>
              <a:rPr lang="fr-CA" sz="3600" baseline="30000" dirty="0"/>
              <a:t>o </a:t>
            </a:r>
            <a:r>
              <a:rPr lang="fr-CA" sz="3600" dirty="0"/>
              <a:t>6... Leçon 3</a:t>
            </a:r>
          </a:p>
        </p:txBody>
      </p:sp>
      <p:sp>
        <p:nvSpPr>
          <p:cNvPr id="6147" name="Rectangle 3"/>
          <p:cNvSpPr>
            <a:spLocks noGrp="1" noChangeArrowheads="1"/>
          </p:cNvSpPr>
          <p:nvPr>
            <p:ph idx="1"/>
          </p:nvPr>
        </p:nvSpPr>
        <p:spPr>
          <a:xfrm>
            <a:off x="236976" y="1087682"/>
            <a:ext cx="11725379" cy="5463430"/>
          </a:xfrm>
          <a:ln>
            <a:noFill/>
          </a:ln>
        </p:spPr>
        <p:txBody>
          <a:bodyPr/>
          <a:lstStyle/>
          <a:p>
            <a:pPr marL="796925" lvl="1" indent="-514350">
              <a:spcBef>
                <a:spcPts val="1776"/>
              </a:spcBef>
              <a:buFont typeface="+mj-lt"/>
              <a:buAutoNum type="arabicPeriod"/>
              <a:defRPr/>
            </a:pPr>
            <a:r>
              <a:rPr lang="fr-CA" sz="2000" dirty="0"/>
              <a:t>Créez la facture suivante :</a:t>
            </a:r>
            <a:endParaRPr lang="fr-CA" sz="2000" b="1" dirty="0"/>
          </a:p>
          <a:p>
            <a:pPr marL="1014003" lvl="4" indent="-457200">
              <a:lnSpc>
                <a:spcPct val="100000"/>
              </a:lnSpc>
              <a:spcBef>
                <a:spcPts val="0"/>
              </a:spcBef>
              <a:buFont typeface="Arial" panose="020B0604020202020204" pitchFamily="34" charset="0"/>
              <a:buChar char="•"/>
              <a:defRPr/>
            </a:pPr>
            <a:r>
              <a:rPr lang="fr-CA" sz="2000" dirty="0"/>
              <a:t>La </a:t>
            </a:r>
            <a:r>
              <a:rPr lang="fr-CA" sz="2000" b="1" dirty="0"/>
              <a:t>Facture</a:t>
            </a:r>
            <a:r>
              <a:rPr lang="fr-CA" sz="2000" dirty="0"/>
              <a:t> est destinée à Alba Fay</a:t>
            </a:r>
            <a:endParaRPr lang="fr-CA" sz="2000" b="1" dirty="0"/>
          </a:p>
          <a:p>
            <a:pPr marL="1014003" lvl="4" indent="-457200">
              <a:lnSpc>
                <a:spcPct val="100000"/>
              </a:lnSpc>
              <a:spcBef>
                <a:spcPts val="0"/>
              </a:spcBef>
              <a:buFont typeface="Arial" panose="020B0604020202020204" pitchFamily="34" charset="0"/>
              <a:buChar char="•"/>
              <a:defRPr/>
            </a:pPr>
            <a:r>
              <a:rPr lang="fr-CA" sz="2000" dirty="0"/>
              <a:t>Elle concerne l’achat de </a:t>
            </a:r>
            <a:r>
              <a:rPr lang="fr-CA" sz="2000" b="1" dirty="0"/>
              <a:t>Services de traiteur</a:t>
            </a:r>
            <a:r>
              <a:rPr lang="fr-CA" sz="2000" dirty="0"/>
              <a:t> pour </a:t>
            </a:r>
            <a:r>
              <a:rPr lang="fr-CA" sz="2000" b="1" dirty="0"/>
              <a:t>7 763 $ + TVH</a:t>
            </a:r>
          </a:p>
          <a:p>
            <a:pPr marL="1014003" lvl="4" indent="-457200">
              <a:lnSpc>
                <a:spcPct val="100000"/>
              </a:lnSpc>
              <a:spcBef>
                <a:spcPts val="0"/>
              </a:spcBef>
              <a:buFont typeface="Arial" panose="020B0604020202020204" pitchFamily="34" charset="0"/>
              <a:buChar char="•"/>
              <a:defRPr/>
            </a:pPr>
            <a:r>
              <a:rPr lang="fr-CA" sz="2000" dirty="0"/>
              <a:t>Description : « </a:t>
            </a:r>
            <a:r>
              <a:rPr lang="fr-CA" sz="2000" b="1" dirty="0"/>
              <a:t>Réception pour la finale de la Coupe Grey (150 invités)</a:t>
            </a:r>
            <a:r>
              <a:rPr lang="fr-CA" sz="2000" dirty="0"/>
              <a:t> »</a:t>
            </a:r>
          </a:p>
          <a:p>
            <a:pPr marL="796925" lvl="1" indent="-514350">
              <a:spcBef>
                <a:spcPts val="1776"/>
              </a:spcBef>
              <a:buFont typeface="+mj-lt"/>
              <a:buAutoNum type="arabicPeriod"/>
              <a:defRPr/>
            </a:pPr>
            <a:r>
              <a:rPr lang="fr-CA" sz="2000" dirty="0"/>
              <a:t>Créez une facture pour Adwin Ko</a:t>
            </a:r>
          </a:p>
          <a:p>
            <a:pPr marL="1014003" lvl="4" indent="-457200">
              <a:lnSpc>
                <a:spcPct val="100000"/>
              </a:lnSpc>
              <a:spcBef>
                <a:spcPts val="0"/>
              </a:spcBef>
              <a:buFont typeface="Arial" panose="020B0604020202020204" pitchFamily="34" charset="0"/>
              <a:buChar char="•"/>
              <a:defRPr/>
            </a:pPr>
            <a:r>
              <a:rPr lang="fr-CA" sz="2000" dirty="0"/>
              <a:t>Elle concerne l’achat de services de </a:t>
            </a:r>
            <a:r>
              <a:rPr lang="fr-CA" sz="2000" b="1" dirty="0"/>
              <a:t>Préparation d’aliments</a:t>
            </a:r>
            <a:r>
              <a:rPr lang="fr-CA" sz="2000" dirty="0"/>
              <a:t> pour </a:t>
            </a:r>
            <a:r>
              <a:rPr lang="fr-CA" sz="2000" b="1" dirty="0"/>
              <a:t>9 000 $ + TVH</a:t>
            </a:r>
          </a:p>
          <a:p>
            <a:pPr marL="1014003" lvl="4" indent="-457200">
              <a:lnSpc>
                <a:spcPct val="100000"/>
              </a:lnSpc>
              <a:spcBef>
                <a:spcPts val="0"/>
              </a:spcBef>
              <a:buFont typeface="Arial" panose="020B0604020202020204" pitchFamily="34" charset="0"/>
              <a:buChar char="•"/>
              <a:defRPr/>
            </a:pPr>
            <a:r>
              <a:rPr lang="fr-CA" sz="2000" dirty="0"/>
              <a:t>Description : « Préparation d’aliments »</a:t>
            </a:r>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2380424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423428"/>
            <a:ext cx="11082528" cy="548640"/>
          </a:xfrm>
        </p:spPr>
        <p:txBody>
          <a:bodyPr>
            <a:noAutofit/>
          </a:bodyPr>
          <a:lstStyle/>
          <a:p>
            <a:pPr eaLnBrk="1" hangingPunct="1">
              <a:defRPr/>
            </a:pPr>
            <a:r>
              <a:rPr lang="fr-CA" sz="3600" dirty="0"/>
              <a:t>C’est à vous n</a:t>
            </a:r>
            <a:r>
              <a:rPr lang="fr-CA" sz="3600" baseline="30000" dirty="0"/>
              <a:t>o </a:t>
            </a:r>
            <a:r>
              <a:rPr lang="fr-CA" sz="3600" dirty="0"/>
              <a:t>7... Leçon 3</a:t>
            </a:r>
          </a:p>
        </p:txBody>
      </p:sp>
      <p:sp>
        <p:nvSpPr>
          <p:cNvPr id="6147" name="Rectangle 3"/>
          <p:cNvSpPr>
            <a:spLocks noGrp="1" noChangeArrowheads="1"/>
          </p:cNvSpPr>
          <p:nvPr>
            <p:ph idx="1"/>
          </p:nvPr>
        </p:nvSpPr>
        <p:spPr>
          <a:xfrm>
            <a:off x="236976" y="1087682"/>
            <a:ext cx="11725379" cy="5463430"/>
          </a:xfrm>
          <a:ln>
            <a:noFill/>
          </a:ln>
        </p:spPr>
        <p:txBody>
          <a:bodyPr/>
          <a:lstStyle/>
          <a:p>
            <a:pPr marL="796925" lvl="1" indent="-514350">
              <a:spcBef>
                <a:spcPts val="1776"/>
              </a:spcBef>
              <a:buFont typeface="+mj-lt"/>
              <a:buAutoNum type="arabicPeriod"/>
              <a:defRPr/>
            </a:pPr>
            <a:r>
              <a:rPr lang="fr-CA" sz="2000" dirty="0"/>
              <a:t>Ajoutez un nouveau client : </a:t>
            </a:r>
            <a:r>
              <a:rPr lang="fr-CA" sz="2000" b="1" dirty="0"/>
              <a:t>Sylvain Lejeune</a:t>
            </a:r>
          </a:p>
          <a:p>
            <a:pPr marL="1014003" lvl="4" indent="-457200">
              <a:lnSpc>
                <a:spcPct val="100000"/>
              </a:lnSpc>
              <a:spcBef>
                <a:spcPts val="0"/>
              </a:spcBef>
              <a:buFont typeface="Arial" panose="020B0604020202020204" pitchFamily="34" charset="0"/>
              <a:buChar char="•"/>
              <a:defRPr/>
            </a:pPr>
            <a:r>
              <a:rPr lang="fr-CA" sz="2000" dirty="0"/>
              <a:t>Le propriétaire s’appelle </a:t>
            </a:r>
            <a:r>
              <a:rPr lang="fr-CA" sz="2000" b="1" dirty="0"/>
              <a:t>Sylvain Lejeune</a:t>
            </a:r>
          </a:p>
          <a:p>
            <a:pPr marL="1014003" lvl="4" indent="-457200">
              <a:lnSpc>
                <a:spcPct val="100000"/>
              </a:lnSpc>
              <a:spcBef>
                <a:spcPts val="0"/>
              </a:spcBef>
              <a:buFont typeface="Arial" panose="020B0604020202020204" pitchFamily="34" charset="0"/>
              <a:buChar char="•"/>
              <a:defRPr/>
            </a:pPr>
            <a:r>
              <a:rPr lang="fr-CA" sz="2000" dirty="0"/>
              <a:t>Son adresse : </a:t>
            </a:r>
            <a:r>
              <a:rPr lang="fr-CA" sz="2000" b="1" dirty="0"/>
              <a:t>50, avenue du Parc, Montréal (Québec) H2V 4G8</a:t>
            </a:r>
          </a:p>
          <a:p>
            <a:pPr marL="796925" lvl="1" indent="-514350">
              <a:spcBef>
                <a:spcPts val="1776"/>
              </a:spcBef>
              <a:buFont typeface="+mj-lt"/>
              <a:buAutoNum type="arabicPeriod"/>
              <a:defRPr/>
            </a:pPr>
            <a:r>
              <a:rPr lang="fr-CA" sz="2000" dirty="0"/>
              <a:t>Créez l’opération suivante :</a:t>
            </a:r>
            <a:endParaRPr lang="fr-CA" sz="2000" b="1" dirty="0"/>
          </a:p>
          <a:p>
            <a:pPr marL="1014003" lvl="4" indent="-457200">
              <a:lnSpc>
                <a:spcPct val="100000"/>
              </a:lnSpc>
              <a:spcBef>
                <a:spcPts val="0"/>
              </a:spcBef>
              <a:buFont typeface="Arial" panose="020B0604020202020204" pitchFamily="34" charset="0"/>
              <a:buChar char="•"/>
              <a:defRPr/>
            </a:pPr>
            <a:r>
              <a:rPr lang="fr-CA" sz="2000" dirty="0"/>
              <a:t>Créez une </a:t>
            </a:r>
            <a:r>
              <a:rPr lang="fr-CA" sz="2000" b="1" dirty="0"/>
              <a:t>Facture</a:t>
            </a:r>
            <a:r>
              <a:rPr lang="fr-CA" sz="2000" dirty="0"/>
              <a:t> datée du </a:t>
            </a:r>
            <a:r>
              <a:rPr lang="fr-CA" sz="2000" b="1" dirty="0"/>
              <a:t>1</a:t>
            </a:r>
            <a:r>
              <a:rPr lang="fr-CA" sz="2000" b="1" baseline="30000" dirty="0"/>
              <a:t>er </a:t>
            </a:r>
            <a:r>
              <a:rPr lang="fr-CA" sz="2000" b="1" dirty="0"/>
              <a:t>septembre 2017</a:t>
            </a:r>
          </a:p>
          <a:p>
            <a:pPr marL="1014003" lvl="4" indent="-457200">
              <a:lnSpc>
                <a:spcPct val="100000"/>
              </a:lnSpc>
              <a:spcBef>
                <a:spcPts val="0"/>
              </a:spcBef>
              <a:buFont typeface="Arial" panose="020B0604020202020204" pitchFamily="34" charset="0"/>
              <a:buChar char="•"/>
              <a:defRPr/>
            </a:pPr>
            <a:r>
              <a:rPr lang="fr-CA" sz="2000" dirty="0"/>
              <a:t>Elle concerne l’achat de </a:t>
            </a:r>
            <a:r>
              <a:rPr lang="fr-CA" sz="2000" b="1" dirty="0"/>
              <a:t>services de traiteur</a:t>
            </a:r>
            <a:r>
              <a:rPr lang="fr-CA" sz="2000" dirty="0"/>
              <a:t> pour </a:t>
            </a:r>
            <a:r>
              <a:rPr lang="fr-CA" sz="2000" b="1" dirty="0"/>
              <a:t>9 488 $ + TVH</a:t>
            </a:r>
          </a:p>
          <a:p>
            <a:pPr marL="1014003" lvl="4" indent="-457200">
              <a:lnSpc>
                <a:spcPct val="100000"/>
              </a:lnSpc>
              <a:spcBef>
                <a:spcPts val="0"/>
              </a:spcBef>
              <a:buFont typeface="Arial" panose="020B0604020202020204" pitchFamily="34" charset="0"/>
              <a:buChar char="•"/>
              <a:defRPr/>
            </a:pPr>
            <a:r>
              <a:rPr lang="fr-CA" sz="2000" dirty="0"/>
              <a:t>Description : </a:t>
            </a:r>
            <a:r>
              <a:rPr lang="fr-CA" sz="2000" b="1" dirty="0"/>
              <a:t>« Lancement de la saison de hockey — 300 invités »</a:t>
            </a:r>
          </a:p>
          <a:p>
            <a:pPr marL="796925" lvl="1" indent="-514350">
              <a:spcBef>
                <a:spcPts val="1776"/>
              </a:spcBef>
              <a:buFont typeface="+mj-lt"/>
              <a:buAutoNum type="arabicPeriod"/>
              <a:defRPr/>
            </a:pPr>
            <a:r>
              <a:rPr lang="fr-CA" sz="2000" dirty="0"/>
              <a:t>Recevez le paiement de Stéphane Richer aujourd’hui. </a:t>
            </a:r>
          </a:p>
          <a:p>
            <a:pPr marL="1071153" lvl="3" indent="-514350">
              <a:spcBef>
                <a:spcPts val="1776"/>
              </a:spcBef>
              <a:buFont typeface="Arial" panose="020B0604020202020204" pitchFamily="34" charset="0"/>
              <a:buChar char="•"/>
              <a:defRPr/>
            </a:pPr>
            <a:r>
              <a:rPr lang="fr-CA" sz="2000" dirty="0"/>
              <a:t>Paiement au moyen du </a:t>
            </a:r>
            <a:r>
              <a:rPr lang="fr-CA" sz="2000" b="1" dirty="0"/>
              <a:t>chèque nº 109.</a:t>
            </a:r>
            <a:r>
              <a:rPr lang="fr-CA" sz="2000" dirty="0"/>
              <a:t> Le chèque n’a pas encore été déposé.</a:t>
            </a:r>
          </a:p>
          <a:p>
            <a:pPr marL="796925" lvl="1" indent="-514350">
              <a:spcBef>
                <a:spcPts val="1776"/>
              </a:spcBef>
              <a:buFont typeface="+mj-lt"/>
              <a:buAutoNum type="arabicPeriod"/>
              <a:defRPr/>
            </a:pPr>
            <a:endParaRPr lang="fr-CA" sz="2600" dirty="0"/>
          </a:p>
          <a:p>
            <a:pPr marL="556803" lvl="4">
              <a:lnSpc>
                <a:spcPct val="100000"/>
              </a:lnSpc>
              <a:spcBef>
                <a:spcPts val="0"/>
              </a:spcBef>
              <a:defRPr/>
            </a:pPr>
            <a:endParaRPr lang="fr-CA" sz="2600" dirty="0"/>
          </a:p>
          <a:p>
            <a:pPr marL="282575" lvl="1">
              <a:spcBef>
                <a:spcPts val="1776"/>
              </a:spcBef>
              <a:defRPr/>
            </a:pPr>
            <a:endParaRPr lang="fr-CA" sz="2600" dirty="0"/>
          </a:p>
        </p:txBody>
      </p:sp>
    </p:spTree>
    <p:extLst>
      <p:ext uri="{BB962C8B-B14F-4D97-AF65-F5344CB8AC3E}">
        <p14:creationId xmlns:p14="http://schemas.microsoft.com/office/powerpoint/2010/main" val="147136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de la configuration d’un fichier dans QuickBooks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1660863138"/>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539042"/>
            <a:ext cx="11082528" cy="548640"/>
          </a:xfrm>
        </p:spPr>
        <p:txBody>
          <a:bodyPr>
            <a:noAutofit/>
          </a:bodyPr>
          <a:lstStyle/>
          <a:p>
            <a:pPr eaLnBrk="1" hangingPunct="1">
              <a:defRPr/>
            </a:pPr>
            <a:r>
              <a:rPr lang="fr-CA" sz="3600" dirty="0"/>
              <a:t>C’est à vous n</a:t>
            </a:r>
            <a:r>
              <a:rPr lang="fr-CA" sz="3600" baseline="30000" dirty="0"/>
              <a:t>o </a:t>
            </a:r>
            <a:r>
              <a:rPr lang="fr-CA" sz="3600" dirty="0"/>
              <a:t>8... Leçon 3</a:t>
            </a:r>
          </a:p>
        </p:txBody>
      </p:sp>
      <p:sp>
        <p:nvSpPr>
          <p:cNvPr id="6147" name="Rectangle 3"/>
          <p:cNvSpPr>
            <a:spLocks noGrp="1" noChangeArrowheads="1"/>
          </p:cNvSpPr>
          <p:nvPr>
            <p:ph idx="1"/>
          </p:nvPr>
        </p:nvSpPr>
        <p:spPr>
          <a:xfrm>
            <a:off x="236976" y="1087682"/>
            <a:ext cx="11725379" cy="5463430"/>
          </a:xfrm>
          <a:ln>
            <a:noFill/>
          </a:ln>
        </p:spPr>
        <p:txBody>
          <a:bodyPr/>
          <a:lstStyle/>
          <a:p>
            <a:pPr marL="796925" lvl="1" indent="-514350">
              <a:spcBef>
                <a:spcPts val="1776"/>
              </a:spcBef>
              <a:buFont typeface="+mj-lt"/>
              <a:buAutoNum type="arabicPeriod"/>
              <a:defRPr/>
            </a:pPr>
            <a:r>
              <a:rPr lang="fr-CA" sz="2000" dirty="0"/>
              <a:t>Préparez le dépôt des chèques suivants :</a:t>
            </a:r>
            <a:endParaRPr lang="fr-CA" sz="2000" b="1" dirty="0"/>
          </a:p>
          <a:p>
            <a:pPr marL="1014003" lvl="4" indent="-457200">
              <a:lnSpc>
                <a:spcPct val="100000"/>
              </a:lnSpc>
              <a:spcBef>
                <a:spcPts val="0"/>
              </a:spcBef>
              <a:buFont typeface="Arial" panose="020B0604020202020204" pitchFamily="34" charset="0"/>
              <a:buChar char="•"/>
              <a:defRPr/>
            </a:pPr>
            <a:r>
              <a:rPr lang="fr-CA" sz="2000" b="1" dirty="0"/>
              <a:t>Date : </a:t>
            </a:r>
            <a:r>
              <a:rPr lang="fr-CA" sz="2000" dirty="0"/>
              <a:t>Vendredi de la semaine en cours</a:t>
            </a:r>
            <a:r>
              <a:rPr lang="fr-CA" sz="2000" dirty="0" smtClean="0"/>
              <a:t>.</a:t>
            </a:r>
            <a:endParaRPr lang="fr-CA" sz="2000" b="1" dirty="0"/>
          </a:p>
          <a:p>
            <a:pPr marL="1014003" lvl="4" indent="-457200">
              <a:lnSpc>
                <a:spcPct val="100000"/>
              </a:lnSpc>
              <a:spcBef>
                <a:spcPts val="0"/>
              </a:spcBef>
              <a:buFont typeface="Arial" panose="020B0604020202020204" pitchFamily="34" charset="0"/>
              <a:buChar char="•"/>
              <a:defRPr/>
            </a:pPr>
            <a:r>
              <a:rPr lang="fr-CA" sz="2000" dirty="0"/>
              <a:t>Chèques à déposer : </a:t>
            </a:r>
            <a:r>
              <a:rPr lang="fr-CA" sz="2000" b="1" dirty="0"/>
              <a:t> numéros 5733, 839033 et 109. </a:t>
            </a:r>
          </a:p>
          <a:p>
            <a:pPr marL="796925" lvl="1" indent="-514350">
              <a:spcBef>
                <a:spcPts val="1776"/>
              </a:spcBef>
              <a:buFont typeface="+mj-lt"/>
              <a:buAutoNum type="arabicPeriod"/>
              <a:defRPr/>
            </a:pPr>
            <a:r>
              <a:rPr lang="fr-CA" sz="2000" dirty="0"/>
              <a:t>Recevez le paiement de Stéphane Richer aujourd’hui. </a:t>
            </a:r>
          </a:p>
          <a:p>
            <a:pPr marL="1071153" lvl="3" indent="-514350">
              <a:spcBef>
                <a:spcPts val="1776"/>
              </a:spcBef>
              <a:buFont typeface="Arial" panose="020B0604020202020204" pitchFamily="34" charset="0"/>
              <a:buChar char="•"/>
              <a:defRPr/>
            </a:pPr>
            <a:r>
              <a:rPr lang="fr-CA" sz="2000" dirty="0"/>
              <a:t>Paiement au moyen du </a:t>
            </a:r>
            <a:r>
              <a:rPr lang="fr-CA" sz="2000" b="1" dirty="0"/>
              <a:t>chèque nº 109.</a:t>
            </a:r>
            <a:r>
              <a:rPr lang="fr-CA" sz="2000" dirty="0"/>
              <a:t> Le chèque n’a pas encore été déposé.</a:t>
            </a:r>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3985258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449813"/>
            <a:ext cx="11082528" cy="548640"/>
          </a:xfrm>
        </p:spPr>
        <p:txBody>
          <a:bodyPr>
            <a:noAutofit/>
          </a:bodyPr>
          <a:lstStyle/>
          <a:p>
            <a:pPr eaLnBrk="1" hangingPunct="1">
              <a:defRPr/>
            </a:pPr>
            <a:r>
              <a:rPr lang="fr-CA" sz="3600" dirty="0"/>
              <a:t>C’est à vous n</a:t>
            </a:r>
            <a:r>
              <a:rPr lang="fr-CA" sz="3600" baseline="30000" dirty="0"/>
              <a:t>o </a:t>
            </a:r>
            <a:r>
              <a:rPr lang="fr-CA" sz="3600" dirty="0"/>
              <a:t>9... Leçon 3</a:t>
            </a:r>
          </a:p>
        </p:txBody>
      </p:sp>
      <p:sp>
        <p:nvSpPr>
          <p:cNvPr id="6147" name="Rectangle 3"/>
          <p:cNvSpPr>
            <a:spLocks noGrp="1" noChangeArrowheads="1"/>
          </p:cNvSpPr>
          <p:nvPr>
            <p:ph idx="1"/>
          </p:nvPr>
        </p:nvSpPr>
        <p:spPr>
          <a:xfrm>
            <a:off x="180609" y="1394570"/>
            <a:ext cx="11725379" cy="5463430"/>
          </a:xfrm>
          <a:ln>
            <a:noFill/>
          </a:ln>
        </p:spPr>
        <p:txBody>
          <a:bodyPr/>
          <a:lstStyle/>
          <a:p>
            <a:pPr marL="796925" lvl="1" indent="-514350">
              <a:spcBef>
                <a:spcPts val="1776"/>
              </a:spcBef>
              <a:buFont typeface="+mj-lt"/>
              <a:buAutoNum type="arabicPeriod"/>
              <a:defRPr/>
            </a:pPr>
            <a:r>
              <a:rPr lang="fr-CA" sz="2000" dirty="0"/>
              <a:t>Créez un rapport Détails des ventes par client </a:t>
            </a:r>
            <a:endParaRPr lang="fr-CA" sz="2000" b="1" dirty="0"/>
          </a:p>
          <a:p>
            <a:pPr marL="796925" lvl="1" indent="-514350">
              <a:spcBef>
                <a:spcPts val="1776"/>
              </a:spcBef>
              <a:buFont typeface="+mj-lt"/>
              <a:buAutoNum type="arabicPeriod"/>
              <a:defRPr/>
            </a:pPr>
            <a:r>
              <a:rPr lang="fr-CA" sz="2000" dirty="0"/>
              <a:t>Créez un Sommaire du classement chronologique des CC</a:t>
            </a:r>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1768056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915" y="2463194"/>
            <a:ext cx="10086134" cy="2437245"/>
          </a:xfrm>
        </p:spPr>
        <p:txBody>
          <a:bodyPr/>
          <a:lstStyle/>
          <a:p>
            <a:r>
              <a:rPr lang="fr-CA" sz="4400" dirty="0"/>
              <a:t>Leçon 4 – Fournisseurs et dépenses, partie 1</a:t>
            </a:r>
            <a:r>
              <a:t/>
            </a:r>
            <a:br/>
            <a:endParaRPr lang="fr-CA" b="0" dirty="0"/>
          </a:p>
        </p:txBody>
      </p:sp>
    </p:spTree>
    <p:extLst>
      <p:ext uri="{BB962C8B-B14F-4D97-AF65-F5344CB8AC3E}">
        <p14:creationId xmlns:p14="http://schemas.microsoft.com/office/powerpoint/2010/main" val="1286668545"/>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21805"/>
            <a:ext cx="11082528" cy="548640"/>
          </a:xfrm>
        </p:spPr>
        <p:txBody>
          <a:bodyPr>
            <a:noAutofit/>
          </a:bodyPr>
          <a:lstStyle/>
          <a:p>
            <a:pPr eaLnBrk="1" hangingPunct="1">
              <a:defRPr/>
            </a:pPr>
            <a:r>
              <a:rPr lang="fr-CA" sz="3600" dirty="0"/>
              <a:t>Leçon 4 – Objectifs d’apprentissage</a:t>
            </a:r>
          </a:p>
        </p:txBody>
      </p:sp>
      <p:sp>
        <p:nvSpPr>
          <p:cNvPr id="6147" name="Rectangle 3"/>
          <p:cNvSpPr>
            <a:spLocks noGrp="1" noChangeArrowheads="1"/>
          </p:cNvSpPr>
          <p:nvPr>
            <p:ph idx="1"/>
          </p:nvPr>
        </p:nvSpPr>
        <p:spPr>
          <a:xfrm>
            <a:off x="502035" y="1170142"/>
            <a:ext cx="10513295" cy="5211763"/>
          </a:xfrm>
          <a:ln>
            <a:noFill/>
          </a:ln>
        </p:spPr>
        <p:txBody>
          <a:bodyPr/>
          <a:lstStyle/>
          <a:p>
            <a:pPr marL="282575" lvl="1">
              <a:spcBef>
                <a:spcPts val="1776"/>
              </a:spcBef>
              <a:defRPr/>
            </a:pPr>
            <a:r>
              <a:rPr lang="fr-CA" sz="2000" dirty="0"/>
              <a:t>Dans la présente leçon, vous allez découvrir les aspects suivants :</a:t>
            </a:r>
          </a:p>
          <a:p>
            <a:pPr marL="1014003" lvl="4" indent="-457200">
              <a:spcBef>
                <a:spcPts val="1776"/>
              </a:spcBef>
              <a:buFont typeface="Arial" panose="020B0604020202020204" pitchFamily="34" charset="0"/>
              <a:buChar char="•"/>
              <a:defRPr/>
            </a:pPr>
            <a:r>
              <a:rPr lang="fr-CA" sz="2000" dirty="0"/>
              <a:t>L’ajout de fournisseurs</a:t>
            </a:r>
          </a:p>
          <a:p>
            <a:pPr marL="1014003" lvl="4" indent="-457200">
              <a:spcBef>
                <a:spcPts val="1776"/>
              </a:spcBef>
              <a:buFont typeface="Arial" panose="020B0604020202020204" pitchFamily="34" charset="0"/>
              <a:buChar char="•"/>
              <a:defRPr/>
            </a:pPr>
            <a:r>
              <a:rPr lang="fr-CA" sz="2000" dirty="0"/>
              <a:t>Le flux de travail lié aux comptes fournisseurs </a:t>
            </a:r>
          </a:p>
          <a:p>
            <a:pPr marL="1253953" lvl="5" indent="-457200">
              <a:spcBef>
                <a:spcPts val="1776"/>
              </a:spcBef>
              <a:buFont typeface="Arial" panose="020B0604020202020204" pitchFamily="34" charset="0"/>
              <a:buChar char="•"/>
              <a:defRPr/>
            </a:pPr>
            <a:r>
              <a:rPr lang="fr-CA" sz="2000" dirty="0"/>
              <a:t>Factures </a:t>
            </a:r>
            <a:r>
              <a:rPr lang="en-US" sz="2000" dirty="0">
                <a:sym typeface="Wingdings"/>
              </a:rPr>
              <a:t></a:t>
            </a:r>
            <a:r>
              <a:rPr lang="fr-CA" sz="2000" dirty="0">
                <a:sym typeface="Wingdings"/>
              </a:rPr>
              <a:t> Payer les factures</a:t>
            </a:r>
            <a:endParaRPr lang="fr-CA" sz="2000" dirty="0"/>
          </a:p>
          <a:p>
            <a:pPr marL="1014003" lvl="4" indent="-457200">
              <a:spcBef>
                <a:spcPts val="1776"/>
              </a:spcBef>
              <a:buFont typeface="Arial" panose="020B0604020202020204" pitchFamily="34" charset="0"/>
              <a:buChar char="•"/>
              <a:defRPr/>
            </a:pPr>
            <a:r>
              <a:rPr lang="fr-CA" sz="2000" dirty="0"/>
              <a:t>Flux de travail lié aux dépenses</a:t>
            </a:r>
          </a:p>
          <a:p>
            <a:pPr marL="1253953" lvl="5" indent="-457200">
              <a:spcBef>
                <a:spcPts val="1776"/>
              </a:spcBef>
              <a:buFont typeface="Arial" panose="020B0604020202020204" pitchFamily="34" charset="0"/>
              <a:buChar char="•"/>
              <a:defRPr/>
            </a:pPr>
            <a:r>
              <a:rPr lang="fr-CA" sz="2000" dirty="0"/>
              <a:t>Dépenses</a:t>
            </a:r>
          </a:p>
          <a:p>
            <a:pPr marL="1253953" lvl="5" indent="-457200">
              <a:spcBef>
                <a:spcPts val="1776"/>
              </a:spcBef>
              <a:buFont typeface="Arial" panose="020B0604020202020204" pitchFamily="34" charset="0"/>
              <a:buChar char="•"/>
              <a:defRPr/>
            </a:pPr>
            <a:r>
              <a:rPr lang="fr-CA" sz="2000" dirty="0"/>
              <a:t>Chèques</a:t>
            </a:r>
          </a:p>
          <a:p>
            <a:pPr marL="282575" lvl="1">
              <a:spcBef>
                <a:spcPts val="1776"/>
              </a:spcBef>
              <a:defRPr/>
            </a:pPr>
            <a:endParaRPr lang="fr-CA" sz="3200" dirty="0"/>
          </a:p>
        </p:txBody>
      </p:sp>
    </p:spTree>
    <p:extLst>
      <p:ext uri="{BB962C8B-B14F-4D97-AF65-F5344CB8AC3E}">
        <p14:creationId xmlns:p14="http://schemas.microsoft.com/office/powerpoint/2010/main" val="103656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46353" y="263860"/>
            <a:ext cx="11082528" cy="548640"/>
          </a:xfrm>
        </p:spPr>
        <p:txBody>
          <a:bodyPr>
            <a:noAutofit/>
          </a:bodyPr>
          <a:lstStyle/>
          <a:p>
            <a:pPr>
              <a:defRPr/>
            </a:pPr>
            <a:r>
              <a:rPr lang="fr-CA" sz="3600" dirty="0"/>
              <a:t>Flux de travail relatif aux dépenses dans QuickBooks en ligne</a:t>
            </a:r>
          </a:p>
        </p:txBody>
      </p:sp>
      <p:sp>
        <p:nvSpPr>
          <p:cNvPr id="2" name="Rectangle: Rounded Corners 1">
            <a:extLst>
              <a:ext uri="{FF2B5EF4-FFF2-40B4-BE49-F238E27FC236}">
                <a16:creationId xmlns:a16="http://schemas.microsoft.com/office/drawing/2014/main" id="{11BDB42C-C327-461F-B73E-BD64BCF17D57}"/>
              </a:ext>
            </a:extLst>
          </p:cNvPr>
          <p:cNvSpPr/>
          <p:nvPr/>
        </p:nvSpPr>
        <p:spPr>
          <a:xfrm>
            <a:off x="187891" y="2332727"/>
            <a:ext cx="3231715" cy="83588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710E1B1D-1E05-4832-AD11-89F63FBAE373}"/>
              </a:ext>
            </a:extLst>
          </p:cNvPr>
          <p:cNvSpPr/>
          <p:nvPr/>
        </p:nvSpPr>
        <p:spPr>
          <a:xfrm>
            <a:off x="7718121" y="2264562"/>
            <a:ext cx="3231715" cy="90404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400" dirty="0">
                <a:solidFill>
                  <a:schemeClr val="bg1"/>
                </a:solidFill>
                <a:latin typeface="Verdana" panose="020B0604030504040204" pitchFamily="34" charset="0"/>
              </a:rPr>
              <a:t>Saisir les factures à payer</a:t>
            </a:r>
          </a:p>
        </p:txBody>
      </p:sp>
      <p:sp>
        <p:nvSpPr>
          <p:cNvPr id="3" name="TextBox 2">
            <a:extLst>
              <a:ext uri="{FF2B5EF4-FFF2-40B4-BE49-F238E27FC236}">
                <a16:creationId xmlns:a16="http://schemas.microsoft.com/office/drawing/2014/main" id="{DA1F43EE-953E-45B3-91C8-83A8B3EB8D3B}"/>
              </a:ext>
            </a:extLst>
          </p:cNvPr>
          <p:cNvSpPr txBox="1"/>
          <p:nvPr/>
        </p:nvSpPr>
        <p:spPr>
          <a:xfrm>
            <a:off x="2112723" y="1190760"/>
            <a:ext cx="3006246" cy="954107"/>
          </a:xfrm>
          <a:prstGeom prst="rect">
            <a:avLst/>
          </a:prstGeom>
          <a:noFill/>
        </p:spPr>
        <p:txBody>
          <a:bodyPr wrap="square" rtlCol="0">
            <a:spAutoFit/>
          </a:bodyPr>
          <a:lstStyle/>
          <a:p>
            <a:pPr algn="ctr"/>
            <a:r>
              <a:rPr lang="fr-CA" sz="2800" dirty="0">
                <a:solidFill>
                  <a:schemeClr val="accent1"/>
                </a:solidFill>
              </a:rPr>
              <a:t>Opérations en espèces</a:t>
            </a:r>
          </a:p>
        </p:txBody>
      </p:sp>
      <p:sp>
        <p:nvSpPr>
          <p:cNvPr id="38" name="TextBox 37">
            <a:extLst>
              <a:ext uri="{FF2B5EF4-FFF2-40B4-BE49-F238E27FC236}">
                <a16:creationId xmlns:a16="http://schemas.microsoft.com/office/drawing/2014/main" id="{25B80F97-46CD-4115-8099-A2F86F3D1D4E}"/>
              </a:ext>
            </a:extLst>
          </p:cNvPr>
          <p:cNvSpPr txBox="1"/>
          <p:nvPr/>
        </p:nvSpPr>
        <p:spPr>
          <a:xfrm>
            <a:off x="7718121" y="1190760"/>
            <a:ext cx="3006246" cy="954107"/>
          </a:xfrm>
          <a:prstGeom prst="rect">
            <a:avLst/>
          </a:prstGeom>
          <a:noFill/>
        </p:spPr>
        <p:txBody>
          <a:bodyPr wrap="square" rtlCol="0">
            <a:spAutoFit/>
          </a:bodyPr>
          <a:lstStyle/>
          <a:p>
            <a:pPr algn="ctr"/>
            <a:r>
              <a:rPr lang="fr-CA" sz="2800" dirty="0">
                <a:solidFill>
                  <a:schemeClr val="accent1"/>
                </a:solidFill>
              </a:rPr>
              <a:t>Comptes fournisseurs</a:t>
            </a:r>
          </a:p>
        </p:txBody>
      </p:sp>
      <p:sp>
        <p:nvSpPr>
          <p:cNvPr id="4" name="TextBox 3">
            <a:extLst>
              <a:ext uri="{FF2B5EF4-FFF2-40B4-BE49-F238E27FC236}">
                <a16:creationId xmlns:a16="http://schemas.microsoft.com/office/drawing/2014/main" id="{FB7BEAFE-A5BB-4B0F-822B-BB03004694C0}"/>
              </a:ext>
            </a:extLst>
          </p:cNvPr>
          <p:cNvSpPr txBox="1"/>
          <p:nvPr/>
        </p:nvSpPr>
        <p:spPr>
          <a:xfrm>
            <a:off x="701458" y="2454974"/>
            <a:ext cx="2204580" cy="461665"/>
          </a:xfrm>
          <a:prstGeom prst="rect">
            <a:avLst/>
          </a:prstGeom>
          <a:noFill/>
        </p:spPr>
        <p:txBody>
          <a:bodyPr wrap="square" rtlCol="0">
            <a:spAutoFit/>
          </a:bodyPr>
          <a:lstStyle/>
          <a:p>
            <a:pPr algn="ctr"/>
            <a:r>
              <a:rPr lang="fr-CA" sz="2400" dirty="0">
                <a:solidFill>
                  <a:schemeClr val="bg1"/>
                </a:solidFill>
              </a:rPr>
              <a:t>Dépense</a:t>
            </a:r>
          </a:p>
        </p:txBody>
      </p:sp>
      <p:sp>
        <p:nvSpPr>
          <p:cNvPr id="5" name="Arrow: Down 4">
            <a:extLst>
              <a:ext uri="{FF2B5EF4-FFF2-40B4-BE49-F238E27FC236}">
                <a16:creationId xmlns:a16="http://schemas.microsoft.com/office/drawing/2014/main" id="{DFCE8845-6ABA-40ED-B2C9-4277EE345A4B}"/>
              </a:ext>
            </a:extLst>
          </p:cNvPr>
          <p:cNvSpPr/>
          <p:nvPr/>
        </p:nvSpPr>
        <p:spPr>
          <a:xfrm>
            <a:off x="9074062" y="3201756"/>
            <a:ext cx="597074" cy="2216425"/>
          </a:xfrm>
          <a:prstGeom prst="downArrow">
            <a:avLst>
              <a:gd name="adj1" fmla="val 50000"/>
              <a:gd name="adj2" fmla="val 4848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4B0E4220-8BDD-4A55-BF62-A3022319E3EB}"/>
              </a:ext>
            </a:extLst>
          </p:cNvPr>
          <p:cNvSpPr/>
          <p:nvPr/>
        </p:nvSpPr>
        <p:spPr>
          <a:xfrm>
            <a:off x="3615846" y="2341696"/>
            <a:ext cx="3231715" cy="82691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Rounded Corners 41">
            <a:extLst>
              <a:ext uri="{FF2B5EF4-FFF2-40B4-BE49-F238E27FC236}">
                <a16:creationId xmlns:a16="http://schemas.microsoft.com/office/drawing/2014/main" id="{BA5C0036-0231-41AD-9FF8-3B1211024BD1}"/>
              </a:ext>
            </a:extLst>
          </p:cNvPr>
          <p:cNvSpPr/>
          <p:nvPr/>
        </p:nvSpPr>
        <p:spPr>
          <a:xfrm>
            <a:off x="7756741" y="5592518"/>
            <a:ext cx="3231715" cy="83774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ED5FE1D-AE85-4BEB-AF10-A8488349AC4A}"/>
              </a:ext>
            </a:extLst>
          </p:cNvPr>
          <p:cNvSpPr txBox="1"/>
          <p:nvPr/>
        </p:nvSpPr>
        <p:spPr>
          <a:xfrm>
            <a:off x="4129413" y="2480089"/>
            <a:ext cx="2204580" cy="461665"/>
          </a:xfrm>
          <a:prstGeom prst="rect">
            <a:avLst/>
          </a:prstGeom>
          <a:noFill/>
        </p:spPr>
        <p:txBody>
          <a:bodyPr wrap="square" rtlCol="0">
            <a:spAutoFit/>
          </a:bodyPr>
          <a:lstStyle/>
          <a:p>
            <a:pPr algn="ctr"/>
            <a:r>
              <a:rPr lang="fr-CA" sz="2400" dirty="0">
                <a:solidFill>
                  <a:schemeClr val="bg1"/>
                </a:solidFill>
              </a:rPr>
              <a:t>Chèque</a:t>
            </a:r>
          </a:p>
        </p:txBody>
      </p:sp>
      <p:sp>
        <p:nvSpPr>
          <p:cNvPr id="45" name="Arrow: Down 44">
            <a:extLst>
              <a:ext uri="{FF2B5EF4-FFF2-40B4-BE49-F238E27FC236}">
                <a16:creationId xmlns:a16="http://schemas.microsoft.com/office/drawing/2014/main" id="{795F3D1B-02EE-4C67-A167-35B5077CA2AC}"/>
              </a:ext>
            </a:extLst>
          </p:cNvPr>
          <p:cNvSpPr/>
          <p:nvPr/>
        </p:nvSpPr>
        <p:spPr>
          <a:xfrm>
            <a:off x="4818344" y="3201757"/>
            <a:ext cx="655530" cy="221642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TextBox 48">
            <a:extLst>
              <a:ext uri="{FF2B5EF4-FFF2-40B4-BE49-F238E27FC236}">
                <a16:creationId xmlns:a16="http://schemas.microsoft.com/office/drawing/2014/main" id="{79BE0834-7A45-48E0-984A-64CDC4EECE57}"/>
              </a:ext>
            </a:extLst>
          </p:cNvPr>
          <p:cNvSpPr txBox="1"/>
          <p:nvPr/>
        </p:nvSpPr>
        <p:spPr>
          <a:xfrm>
            <a:off x="8024755" y="5603352"/>
            <a:ext cx="2732762" cy="461665"/>
          </a:xfrm>
          <a:prstGeom prst="rect">
            <a:avLst/>
          </a:prstGeom>
          <a:noFill/>
        </p:spPr>
        <p:txBody>
          <a:bodyPr wrap="square" rtlCol="0">
            <a:spAutoFit/>
          </a:bodyPr>
          <a:lstStyle/>
          <a:p>
            <a:pPr algn="ctr"/>
            <a:r>
              <a:rPr lang="fr-CA" sz="2400" dirty="0">
                <a:solidFill>
                  <a:schemeClr val="bg1"/>
                </a:solidFill>
              </a:rPr>
              <a:t>Payer les factures</a:t>
            </a:r>
          </a:p>
        </p:txBody>
      </p:sp>
      <p:sp>
        <p:nvSpPr>
          <p:cNvPr id="50" name="Rectangle: Rounded Corners 49">
            <a:extLst>
              <a:ext uri="{FF2B5EF4-FFF2-40B4-BE49-F238E27FC236}">
                <a16:creationId xmlns:a16="http://schemas.microsoft.com/office/drawing/2014/main" id="{C0BFFD6E-33B3-4420-828B-F94C46362268}"/>
              </a:ext>
            </a:extLst>
          </p:cNvPr>
          <p:cNvSpPr/>
          <p:nvPr/>
        </p:nvSpPr>
        <p:spPr>
          <a:xfrm>
            <a:off x="3561566" y="5603352"/>
            <a:ext cx="3231715" cy="82691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9671A966-EEF6-4075-894F-4CA10E3AC01B}"/>
              </a:ext>
            </a:extLst>
          </p:cNvPr>
          <p:cNvSpPr txBox="1"/>
          <p:nvPr/>
        </p:nvSpPr>
        <p:spPr>
          <a:xfrm>
            <a:off x="3759893" y="5593533"/>
            <a:ext cx="2943619" cy="830997"/>
          </a:xfrm>
          <a:prstGeom prst="rect">
            <a:avLst/>
          </a:prstGeom>
          <a:noFill/>
        </p:spPr>
        <p:txBody>
          <a:bodyPr wrap="square" rtlCol="0">
            <a:spAutoFit/>
          </a:bodyPr>
          <a:lstStyle/>
          <a:p>
            <a:pPr algn="ctr"/>
            <a:r>
              <a:rPr lang="fr-CA" sz="2400" dirty="0">
                <a:solidFill>
                  <a:schemeClr val="bg1"/>
                </a:solidFill>
              </a:rPr>
              <a:t>Imprimer des chèques</a:t>
            </a:r>
          </a:p>
        </p:txBody>
      </p:sp>
      <p:sp>
        <p:nvSpPr>
          <p:cNvPr id="9" name="Arrow: Left 8">
            <a:extLst>
              <a:ext uri="{FF2B5EF4-FFF2-40B4-BE49-F238E27FC236}">
                <a16:creationId xmlns:a16="http://schemas.microsoft.com/office/drawing/2014/main" id="{88E11576-EE6B-4156-BEB3-ECAB41BAA011}"/>
              </a:ext>
            </a:extLst>
          </p:cNvPr>
          <p:cNvSpPr/>
          <p:nvPr/>
        </p:nvSpPr>
        <p:spPr>
          <a:xfrm>
            <a:off x="6793281" y="5783429"/>
            <a:ext cx="924840" cy="461665"/>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59BBEF8-F844-4EE3-957F-3BBEBF9A6230}"/>
              </a:ext>
            </a:extLst>
          </p:cNvPr>
          <p:cNvSpPr txBox="1"/>
          <p:nvPr/>
        </p:nvSpPr>
        <p:spPr>
          <a:xfrm>
            <a:off x="224947" y="3456846"/>
            <a:ext cx="3820438" cy="2015936"/>
          </a:xfrm>
          <a:prstGeom prst="rect">
            <a:avLst/>
          </a:prstGeom>
          <a:noFill/>
        </p:spPr>
        <p:txBody>
          <a:bodyPr wrap="square" rtlCol="0">
            <a:spAutoFit/>
          </a:bodyPr>
          <a:lstStyle/>
          <a:p>
            <a:r>
              <a:rPr lang="fr-CA" sz="1500" dirty="0">
                <a:solidFill>
                  <a:schemeClr val="accent1"/>
                </a:solidFill>
              </a:rPr>
              <a:t>Les dépenses comprennent : </a:t>
            </a:r>
          </a:p>
          <a:p>
            <a:pPr marL="342900" indent="-342900">
              <a:buFont typeface="Arial" panose="020B0604020202020204" pitchFamily="34" charset="0"/>
              <a:buChar char="•"/>
            </a:pPr>
            <a:r>
              <a:rPr lang="fr-CA" sz="1500" dirty="0">
                <a:solidFill>
                  <a:schemeClr val="accent1"/>
                </a:solidFill>
              </a:rPr>
              <a:t>Débits </a:t>
            </a:r>
          </a:p>
          <a:p>
            <a:pPr marL="342900" indent="-342900">
              <a:buFont typeface="Arial" panose="020B0604020202020204" pitchFamily="34" charset="0"/>
              <a:buChar char="•"/>
            </a:pPr>
            <a:r>
              <a:rPr lang="fr-CA" sz="1500" dirty="0">
                <a:solidFill>
                  <a:schemeClr val="accent1"/>
                </a:solidFill>
              </a:rPr>
              <a:t>Interac </a:t>
            </a:r>
          </a:p>
          <a:p>
            <a:pPr marL="342900" indent="-342900">
              <a:buFont typeface="Arial" panose="020B0604020202020204" pitchFamily="34" charset="0"/>
              <a:buChar char="•"/>
            </a:pPr>
            <a:r>
              <a:rPr lang="fr-CA" sz="1500" dirty="0">
                <a:solidFill>
                  <a:schemeClr val="accent1"/>
                </a:solidFill>
              </a:rPr>
              <a:t>Prélèvements automatiques </a:t>
            </a:r>
          </a:p>
          <a:p>
            <a:pPr marL="342900" indent="-342900">
              <a:buFont typeface="Arial" panose="020B0604020202020204" pitchFamily="34" charset="0"/>
              <a:buChar char="•"/>
            </a:pPr>
            <a:r>
              <a:rPr lang="fr-CA" sz="1500" dirty="0">
                <a:solidFill>
                  <a:schemeClr val="accent1"/>
                </a:solidFill>
              </a:rPr>
              <a:t>Virements électroniques </a:t>
            </a:r>
          </a:p>
          <a:p>
            <a:pPr marL="342900" indent="-342900">
              <a:buFont typeface="Arial" panose="020B0604020202020204" pitchFamily="34" charset="0"/>
              <a:buChar char="•"/>
            </a:pPr>
            <a:r>
              <a:rPr lang="fr-CA" sz="1500" dirty="0">
                <a:solidFill>
                  <a:schemeClr val="accent1"/>
                </a:solidFill>
              </a:rPr>
              <a:t>Débits de carte de crédit</a:t>
            </a:r>
          </a:p>
          <a:p>
            <a:pPr marL="342900" indent="-342900">
              <a:buFont typeface="Arial" panose="020B0604020202020204" pitchFamily="34" charset="0"/>
              <a:buChar char="•"/>
            </a:pPr>
            <a:r>
              <a:rPr lang="fr-CA" sz="1500" dirty="0">
                <a:solidFill>
                  <a:schemeClr val="accent1"/>
                </a:solidFill>
              </a:rPr>
              <a:t>PayPal</a:t>
            </a:r>
          </a:p>
          <a:p>
            <a:pPr marL="342900" indent="-342900">
              <a:buFont typeface="Arial" panose="020B0604020202020204" pitchFamily="34" charset="0"/>
              <a:buChar char="•"/>
            </a:pPr>
            <a:r>
              <a:rPr lang="fr-CA" sz="1500" dirty="0" smtClean="0">
                <a:solidFill>
                  <a:schemeClr val="accent1"/>
                </a:solidFill>
              </a:rPr>
              <a:t>Autres…</a:t>
            </a:r>
            <a:endParaRPr lang="fr-CA" sz="2000" dirty="0">
              <a:solidFill>
                <a:schemeClr val="accent1"/>
              </a:solidFill>
            </a:endParaRPr>
          </a:p>
        </p:txBody>
      </p:sp>
    </p:spTree>
    <p:extLst>
      <p:ext uri="{BB962C8B-B14F-4D97-AF65-F5344CB8AC3E}">
        <p14:creationId xmlns:p14="http://schemas.microsoft.com/office/powerpoint/2010/main" val="17794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P spid="3" grpId="0"/>
      <p:bldP spid="38" grpId="0"/>
      <p:bldP spid="5" grpId="0" animBg="1"/>
      <p:bldP spid="41" grpId="0" animBg="1"/>
      <p:bldP spid="42" grpId="0" animBg="1"/>
      <p:bldP spid="45" grpId="0" animBg="1"/>
      <p:bldP spid="50" grpId="0" animBg="1"/>
      <p:bldP spid="9" grpId="0" animBg="1"/>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de l’ajout de fournisseurs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2993209053"/>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423428"/>
            <a:ext cx="11082528" cy="548640"/>
          </a:xfrm>
        </p:spPr>
        <p:txBody>
          <a:bodyPr>
            <a:noAutofit/>
          </a:bodyPr>
          <a:lstStyle/>
          <a:p>
            <a:pPr eaLnBrk="1" hangingPunct="1">
              <a:defRPr/>
            </a:pPr>
            <a:r>
              <a:rPr lang="fr-CA" sz="3600" dirty="0"/>
              <a:t>C’est à vous n</a:t>
            </a:r>
            <a:r>
              <a:rPr lang="fr-CA" sz="3600" baseline="30000" dirty="0"/>
              <a:t>o </a:t>
            </a:r>
            <a:r>
              <a:rPr lang="fr-CA" sz="3600" dirty="0"/>
              <a:t>1... Leçon 4 </a:t>
            </a:r>
          </a:p>
        </p:txBody>
      </p:sp>
      <p:sp>
        <p:nvSpPr>
          <p:cNvPr id="6147" name="Rectangle 3"/>
          <p:cNvSpPr>
            <a:spLocks noGrp="1" noChangeArrowheads="1"/>
          </p:cNvSpPr>
          <p:nvPr>
            <p:ph idx="1"/>
          </p:nvPr>
        </p:nvSpPr>
        <p:spPr>
          <a:xfrm>
            <a:off x="236976" y="1087682"/>
            <a:ext cx="11725379" cy="5463430"/>
          </a:xfrm>
          <a:ln>
            <a:noFill/>
          </a:ln>
        </p:spPr>
        <p:txBody>
          <a:bodyPr/>
          <a:lstStyle/>
          <a:p>
            <a:pPr marL="796925" lvl="1" indent="-514350">
              <a:spcBef>
                <a:spcPts val="1776"/>
              </a:spcBef>
              <a:buFont typeface="+mj-lt"/>
              <a:buAutoNum type="arabicPeriod"/>
              <a:defRPr/>
            </a:pPr>
            <a:r>
              <a:rPr lang="fr-CA" sz="2000" dirty="0"/>
              <a:t>Créez le fournisseur suivant :</a:t>
            </a:r>
            <a:endParaRPr lang="fr-CA" sz="2000" b="1" dirty="0"/>
          </a:p>
          <a:p>
            <a:pPr marL="1014003" lvl="4" indent="-457200">
              <a:lnSpc>
                <a:spcPct val="100000"/>
              </a:lnSpc>
              <a:spcBef>
                <a:spcPts val="0"/>
              </a:spcBef>
              <a:buFont typeface="Arial" panose="020B0604020202020204" pitchFamily="34" charset="0"/>
              <a:buChar char="•"/>
              <a:defRPr/>
            </a:pPr>
            <a:r>
              <a:rPr lang="fr-CA" sz="2000" b="1" dirty="0"/>
              <a:t>Nom : </a:t>
            </a:r>
            <a:r>
              <a:rPr lang="fr-CA" sz="2000" dirty="0"/>
              <a:t>Service de voiturier Vincent</a:t>
            </a:r>
          </a:p>
          <a:p>
            <a:pPr marL="1014003" lvl="4" indent="-457200">
              <a:lnSpc>
                <a:spcPct val="100000"/>
              </a:lnSpc>
              <a:spcBef>
                <a:spcPts val="0"/>
              </a:spcBef>
              <a:buFont typeface="Arial" panose="020B0604020202020204" pitchFamily="34" charset="0"/>
              <a:buChar char="•"/>
              <a:defRPr/>
            </a:pPr>
            <a:r>
              <a:rPr lang="fr-CA" sz="2000" b="1" dirty="0"/>
              <a:t>Adresse :</a:t>
            </a:r>
            <a:r>
              <a:rPr lang="fr-CA" sz="2000" dirty="0"/>
              <a:t> 300, rue Principale, Sainte-Adèle (Québec). J8B 1Z2</a:t>
            </a:r>
          </a:p>
          <a:p>
            <a:pPr marL="796925" lvl="1" indent="-514350">
              <a:spcBef>
                <a:spcPts val="1776"/>
              </a:spcBef>
              <a:buFont typeface="+mj-lt"/>
              <a:buAutoNum type="arabicPeriod"/>
              <a:defRPr/>
            </a:pPr>
            <a:r>
              <a:rPr lang="fr-CA" sz="2000" dirty="0"/>
              <a:t>Créez le fournisseur suivant :</a:t>
            </a:r>
          </a:p>
          <a:p>
            <a:pPr marL="1014003" lvl="4" indent="-457200">
              <a:lnSpc>
                <a:spcPct val="100000"/>
              </a:lnSpc>
              <a:spcBef>
                <a:spcPts val="0"/>
              </a:spcBef>
              <a:buFont typeface="Arial" panose="020B0604020202020204" pitchFamily="34" charset="0"/>
              <a:buChar char="•"/>
              <a:defRPr/>
            </a:pPr>
            <a:r>
              <a:rPr lang="fr-CA" sz="2000" b="1" dirty="0"/>
              <a:t>Nom : </a:t>
            </a:r>
            <a:r>
              <a:rPr lang="fr-CA" sz="2000" dirty="0"/>
              <a:t>Les Gâteaux de Gaétan</a:t>
            </a:r>
          </a:p>
          <a:p>
            <a:pPr marL="1014003" lvl="4" indent="-457200">
              <a:lnSpc>
                <a:spcPct val="100000"/>
              </a:lnSpc>
              <a:spcBef>
                <a:spcPts val="0"/>
              </a:spcBef>
              <a:buFont typeface="Arial" panose="020B0604020202020204" pitchFamily="34" charset="0"/>
              <a:buChar char="•"/>
              <a:defRPr/>
            </a:pPr>
            <a:r>
              <a:rPr lang="fr-CA" sz="2000" b="1" dirty="0"/>
              <a:t>Adresse :</a:t>
            </a:r>
            <a:r>
              <a:rPr lang="fr-CA" sz="2000" dirty="0"/>
              <a:t> 7, Côte-Sainte-Catherine, Montréal (Québec)H2V 1Z9</a:t>
            </a:r>
          </a:p>
          <a:p>
            <a:pPr marL="796925" lvl="1" indent="-514350">
              <a:spcBef>
                <a:spcPts val="1776"/>
              </a:spcBef>
              <a:buFont typeface="+mj-lt"/>
              <a:buAutoNum type="arabicPeriod"/>
              <a:defRPr/>
            </a:pPr>
            <a:r>
              <a:rPr lang="fr-CA" sz="2000" dirty="0"/>
              <a:t>Créez le fournisseur suivant :</a:t>
            </a:r>
          </a:p>
          <a:p>
            <a:pPr marL="1014003" lvl="4" indent="-457200">
              <a:lnSpc>
                <a:spcPct val="100000"/>
              </a:lnSpc>
              <a:spcBef>
                <a:spcPts val="0"/>
              </a:spcBef>
              <a:buFont typeface="Arial" panose="020B0604020202020204" pitchFamily="34" charset="0"/>
              <a:buChar char="•"/>
              <a:defRPr/>
            </a:pPr>
            <a:r>
              <a:rPr lang="fr-CA" sz="2000" b="1" dirty="0"/>
              <a:t>Nom : </a:t>
            </a:r>
            <a:r>
              <a:rPr lang="fr-CA" sz="2000" dirty="0"/>
              <a:t>Super serveurs</a:t>
            </a:r>
          </a:p>
          <a:p>
            <a:pPr marL="1014003" lvl="4" indent="-457200">
              <a:lnSpc>
                <a:spcPct val="100000"/>
              </a:lnSpc>
              <a:spcBef>
                <a:spcPts val="0"/>
              </a:spcBef>
              <a:buFont typeface="Arial" panose="020B0604020202020204" pitchFamily="34" charset="0"/>
              <a:buChar char="•"/>
              <a:defRPr/>
            </a:pPr>
            <a:r>
              <a:rPr lang="fr-CA" sz="2000" b="1" dirty="0"/>
              <a:t>Adresse :</a:t>
            </a:r>
            <a:r>
              <a:rPr lang="fr-CA" sz="2000" dirty="0"/>
              <a:t> 677, rue Verchères, Sherbrooke (Québec)J1N 1X8</a:t>
            </a:r>
          </a:p>
          <a:p>
            <a:pPr marL="1014003" lvl="4" indent="-457200">
              <a:lnSpc>
                <a:spcPct val="100000"/>
              </a:lnSpc>
              <a:spcBef>
                <a:spcPts val="0"/>
              </a:spcBef>
              <a:buFont typeface="Arial" panose="020B0604020202020204" pitchFamily="34" charset="0"/>
              <a:buChar char="•"/>
              <a:defRPr/>
            </a:pPr>
            <a:endParaRPr lang="fr-CA" sz="3200" dirty="0"/>
          </a:p>
          <a:p>
            <a:pPr marL="796925" lvl="1" indent="-514350">
              <a:spcBef>
                <a:spcPts val="1776"/>
              </a:spcBef>
              <a:buFont typeface="+mj-lt"/>
              <a:buAutoNum type="arabicPeriod"/>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476257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412917"/>
            <a:ext cx="11082528" cy="548640"/>
          </a:xfrm>
        </p:spPr>
        <p:txBody>
          <a:bodyPr>
            <a:noAutofit/>
          </a:bodyPr>
          <a:lstStyle/>
          <a:p>
            <a:pPr eaLnBrk="1" hangingPunct="1">
              <a:defRPr/>
            </a:pPr>
            <a:r>
              <a:rPr lang="fr-CA" sz="3600" dirty="0"/>
              <a:t>C’est à vous n</a:t>
            </a:r>
            <a:r>
              <a:rPr lang="fr-CA" sz="3600" baseline="30000" dirty="0"/>
              <a:t>o </a:t>
            </a:r>
            <a:r>
              <a:rPr lang="fr-CA" sz="3600" dirty="0"/>
              <a:t>2... Leçon 4 </a:t>
            </a:r>
          </a:p>
        </p:txBody>
      </p:sp>
      <p:sp>
        <p:nvSpPr>
          <p:cNvPr id="6147" name="Rectangle 3"/>
          <p:cNvSpPr>
            <a:spLocks noGrp="1" noChangeArrowheads="1"/>
          </p:cNvSpPr>
          <p:nvPr>
            <p:ph idx="1"/>
          </p:nvPr>
        </p:nvSpPr>
        <p:spPr>
          <a:xfrm>
            <a:off x="236976" y="1087682"/>
            <a:ext cx="11725379" cy="5463430"/>
          </a:xfrm>
          <a:ln>
            <a:noFill/>
          </a:ln>
        </p:spPr>
        <p:txBody>
          <a:bodyPr/>
          <a:lstStyle/>
          <a:p>
            <a:pPr marL="796925" lvl="1" indent="-514350">
              <a:spcBef>
                <a:spcPts val="1776"/>
              </a:spcBef>
              <a:buFont typeface="+mj-lt"/>
              <a:buAutoNum type="arabicPeriod"/>
              <a:defRPr/>
            </a:pPr>
            <a:r>
              <a:rPr lang="fr-CA" sz="2000" dirty="0"/>
              <a:t>Créez les fournisseurs suivants :</a:t>
            </a:r>
            <a:endParaRPr lang="fr-CA" sz="2000" b="1" dirty="0"/>
          </a:p>
          <a:p>
            <a:pPr marL="1014003" lvl="4" indent="-457200">
              <a:lnSpc>
                <a:spcPct val="100000"/>
              </a:lnSpc>
              <a:spcBef>
                <a:spcPts val="0"/>
              </a:spcBef>
              <a:buFont typeface="Arial" panose="020B0604020202020204" pitchFamily="34" charset="0"/>
              <a:buChar char="•"/>
              <a:defRPr/>
            </a:pPr>
            <a:r>
              <a:rPr lang="fr-CA" sz="2000" b="1" dirty="0"/>
              <a:t>Caisse populaire du coin   </a:t>
            </a:r>
          </a:p>
          <a:p>
            <a:pPr marL="1014003" lvl="4" indent="-457200">
              <a:lnSpc>
                <a:spcPct val="100000"/>
              </a:lnSpc>
              <a:spcBef>
                <a:spcPts val="0"/>
              </a:spcBef>
              <a:buFont typeface="Arial" panose="020B0604020202020204" pitchFamily="34" charset="0"/>
              <a:buChar char="•"/>
              <a:defRPr/>
            </a:pPr>
            <a:r>
              <a:rPr lang="fr-CA" sz="2000" b="1" dirty="0"/>
              <a:t>Bureau en gros</a:t>
            </a:r>
          </a:p>
          <a:p>
            <a:pPr marL="1014003" lvl="4" indent="-457200">
              <a:lnSpc>
                <a:spcPct val="100000"/>
              </a:lnSpc>
              <a:spcBef>
                <a:spcPts val="0"/>
              </a:spcBef>
              <a:buFont typeface="Arial" panose="020B0604020202020204" pitchFamily="34" charset="0"/>
              <a:buChar char="•"/>
              <a:defRPr/>
            </a:pPr>
            <a:r>
              <a:rPr lang="fr-CA" sz="2000" b="1" dirty="0"/>
              <a:t>La compagnie d’électricité </a:t>
            </a:r>
          </a:p>
          <a:p>
            <a:pPr marL="1014003" lvl="4" indent="-457200">
              <a:lnSpc>
                <a:spcPct val="100000"/>
              </a:lnSpc>
              <a:spcBef>
                <a:spcPts val="0"/>
              </a:spcBef>
              <a:buFont typeface="Arial" panose="020B0604020202020204" pitchFamily="34" charset="0"/>
              <a:buChar char="•"/>
              <a:defRPr/>
            </a:pPr>
            <a:r>
              <a:rPr lang="fr-CA" sz="2000" b="1" dirty="0"/>
              <a:t>Postes Canada</a:t>
            </a:r>
          </a:p>
          <a:p>
            <a:pPr marL="1014003" lvl="4" indent="-457200">
              <a:lnSpc>
                <a:spcPct val="100000"/>
              </a:lnSpc>
              <a:spcBef>
                <a:spcPts val="0"/>
              </a:spcBef>
              <a:buFont typeface="Arial" panose="020B0604020202020204" pitchFamily="34" charset="0"/>
              <a:buChar char="•"/>
              <a:defRPr/>
            </a:pPr>
            <a:r>
              <a:rPr lang="fr-CA" sz="2000" b="1" dirty="0"/>
              <a:t>Intuit</a:t>
            </a:r>
          </a:p>
          <a:p>
            <a:pPr marL="556803" lvl="4">
              <a:lnSpc>
                <a:spcPct val="100000"/>
              </a:lnSpc>
              <a:spcBef>
                <a:spcPts val="0"/>
              </a:spcBef>
              <a:defRPr/>
            </a:pPr>
            <a:r>
              <a:rPr lang="fr-CA" sz="2000" dirty="0"/>
              <a:t>***Pas besoin de consigner les coordonnées de ces fournisseurs.</a:t>
            </a:r>
          </a:p>
          <a:p>
            <a:pPr marL="282575" lvl="1">
              <a:spcBef>
                <a:spcPts val="1776"/>
              </a:spcBef>
              <a:defRPr/>
            </a:pPr>
            <a:endParaRPr lang="fr-CA" sz="3200" dirty="0"/>
          </a:p>
        </p:txBody>
      </p:sp>
    </p:spTree>
    <p:extLst>
      <p:ext uri="{BB962C8B-B14F-4D97-AF65-F5344CB8AC3E}">
        <p14:creationId xmlns:p14="http://schemas.microsoft.com/office/powerpoint/2010/main" val="23691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86075" y="304471"/>
            <a:ext cx="11082528" cy="548640"/>
          </a:xfrm>
        </p:spPr>
        <p:txBody>
          <a:bodyPr>
            <a:noAutofit/>
          </a:bodyPr>
          <a:lstStyle/>
          <a:p>
            <a:pPr>
              <a:defRPr/>
            </a:pPr>
            <a:r>
              <a:rPr lang="fr-CA" sz="3600" dirty="0"/>
              <a:t>Flux de travail lié aux dépenses dans QuickBooks en ligne</a:t>
            </a:r>
          </a:p>
        </p:txBody>
      </p:sp>
      <p:sp>
        <p:nvSpPr>
          <p:cNvPr id="2" name="Rectangle: Rounded Corners 1">
            <a:extLst>
              <a:ext uri="{FF2B5EF4-FFF2-40B4-BE49-F238E27FC236}">
                <a16:creationId xmlns:a16="http://schemas.microsoft.com/office/drawing/2014/main" id="{11BDB42C-C327-461F-B73E-BD64BCF17D57}"/>
              </a:ext>
            </a:extLst>
          </p:cNvPr>
          <p:cNvSpPr/>
          <p:nvPr/>
        </p:nvSpPr>
        <p:spPr>
          <a:xfrm>
            <a:off x="2795624" y="2423038"/>
            <a:ext cx="3231715" cy="83588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A1F43EE-953E-45B3-91C8-83A8B3EB8D3B}"/>
              </a:ext>
            </a:extLst>
          </p:cNvPr>
          <p:cNvSpPr txBox="1"/>
          <p:nvPr/>
        </p:nvSpPr>
        <p:spPr>
          <a:xfrm>
            <a:off x="4720456" y="1312601"/>
            <a:ext cx="3006246" cy="954107"/>
          </a:xfrm>
          <a:prstGeom prst="rect">
            <a:avLst/>
          </a:prstGeom>
          <a:noFill/>
        </p:spPr>
        <p:txBody>
          <a:bodyPr wrap="square" rtlCol="0">
            <a:spAutoFit/>
          </a:bodyPr>
          <a:lstStyle/>
          <a:p>
            <a:pPr algn="ctr"/>
            <a:r>
              <a:rPr lang="fr-CA" sz="2800" dirty="0">
                <a:solidFill>
                  <a:schemeClr val="accent1"/>
                </a:solidFill>
              </a:rPr>
              <a:t>Opérations en espèces</a:t>
            </a:r>
          </a:p>
        </p:txBody>
      </p:sp>
      <p:sp>
        <p:nvSpPr>
          <p:cNvPr id="4" name="TextBox 3">
            <a:extLst>
              <a:ext uri="{FF2B5EF4-FFF2-40B4-BE49-F238E27FC236}">
                <a16:creationId xmlns:a16="http://schemas.microsoft.com/office/drawing/2014/main" id="{FB7BEAFE-A5BB-4B0F-822B-BB03004694C0}"/>
              </a:ext>
            </a:extLst>
          </p:cNvPr>
          <p:cNvSpPr txBox="1"/>
          <p:nvPr/>
        </p:nvSpPr>
        <p:spPr>
          <a:xfrm>
            <a:off x="3309191" y="2545285"/>
            <a:ext cx="2204580" cy="461665"/>
          </a:xfrm>
          <a:prstGeom prst="rect">
            <a:avLst/>
          </a:prstGeom>
          <a:noFill/>
        </p:spPr>
        <p:txBody>
          <a:bodyPr wrap="square" rtlCol="0">
            <a:spAutoFit/>
          </a:bodyPr>
          <a:lstStyle/>
          <a:p>
            <a:pPr algn="ctr"/>
            <a:r>
              <a:rPr lang="fr-CA" sz="2400" dirty="0">
                <a:solidFill>
                  <a:schemeClr val="bg1"/>
                </a:solidFill>
              </a:rPr>
              <a:t>Dépense</a:t>
            </a:r>
          </a:p>
        </p:txBody>
      </p:sp>
      <p:sp>
        <p:nvSpPr>
          <p:cNvPr id="41" name="Rectangle: Rounded Corners 40">
            <a:extLst>
              <a:ext uri="{FF2B5EF4-FFF2-40B4-BE49-F238E27FC236}">
                <a16:creationId xmlns:a16="http://schemas.microsoft.com/office/drawing/2014/main" id="{4B0E4220-8BDD-4A55-BF62-A3022319E3EB}"/>
              </a:ext>
            </a:extLst>
          </p:cNvPr>
          <p:cNvSpPr/>
          <p:nvPr/>
        </p:nvSpPr>
        <p:spPr>
          <a:xfrm>
            <a:off x="6223579" y="2432007"/>
            <a:ext cx="3231715" cy="82691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ED5FE1D-AE85-4BEB-AF10-A8488349AC4A}"/>
              </a:ext>
            </a:extLst>
          </p:cNvPr>
          <p:cNvSpPr txBox="1"/>
          <p:nvPr/>
        </p:nvSpPr>
        <p:spPr>
          <a:xfrm>
            <a:off x="6737146" y="2570400"/>
            <a:ext cx="2204580" cy="461665"/>
          </a:xfrm>
          <a:prstGeom prst="rect">
            <a:avLst/>
          </a:prstGeom>
          <a:noFill/>
        </p:spPr>
        <p:txBody>
          <a:bodyPr wrap="square" rtlCol="0">
            <a:spAutoFit/>
          </a:bodyPr>
          <a:lstStyle/>
          <a:p>
            <a:pPr algn="ctr"/>
            <a:r>
              <a:rPr lang="fr-CA" sz="2400" dirty="0">
                <a:solidFill>
                  <a:schemeClr val="bg1"/>
                </a:solidFill>
              </a:rPr>
              <a:t>Chèque</a:t>
            </a:r>
          </a:p>
        </p:txBody>
      </p:sp>
      <p:sp>
        <p:nvSpPr>
          <p:cNvPr id="45" name="Arrow: Down 44">
            <a:extLst>
              <a:ext uri="{FF2B5EF4-FFF2-40B4-BE49-F238E27FC236}">
                <a16:creationId xmlns:a16="http://schemas.microsoft.com/office/drawing/2014/main" id="{795F3D1B-02EE-4C67-A167-35B5077CA2AC}"/>
              </a:ext>
            </a:extLst>
          </p:cNvPr>
          <p:cNvSpPr/>
          <p:nvPr/>
        </p:nvSpPr>
        <p:spPr>
          <a:xfrm>
            <a:off x="7426077" y="3292068"/>
            <a:ext cx="655530" cy="221642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Rectangle: Rounded Corners 49">
            <a:extLst>
              <a:ext uri="{FF2B5EF4-FFF2-40B4-BE49-F238E27FC236}">
                <a16:creationId xmlns:a16="http://schemas.microsoft.com/office/drawing/2014/main" id="{C0BFFD6E-33B3-4420-828B-F94C46362268}"/>
              </a:ext>
            </a:extLst>
          </p:cNvPr>
          <p:cNvSpPr/>
          <p:nvPr/>
        </p:nvSpPr>
        <p:spPr>
          <a:xfrm>
            <a:off x="6169299" y="5693663"/>
            <a:ext cx="3231715" cy="82691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9671A966-EEF6-4075-894F-4CA10E3AC01B}"/>
              </a:ext>
            </a:extLst>
          </p:cNvPr>
          <p:cNvSpPr txBox="1"/>
          <p:nvPr/>
        </p:nvSpPr>
        <p:spPr>
          <a:xfrm>
            <a:off x="6387461" y="5693663"/>
            <a:ext cx="2732762" cy="830997"/>
          </a:xfrm>
          <a:prstGeom prst="rect">
            <a:avLst/>
          </a:prstGeom>
          <a:noFill/>
        </p:spPr>
        <p:txBody>
          <a:bodyPr wrap="square" rtlCol="0">
            <a:spAutoFit/>
          </a:bodyPr>
          <a:lstStyle/>
          <a:p>
            <a:pPr algn="ctr"/>
            <a:r>
              <a:rPr lang="fr-CA" sz="2400" dirty="0">
                <a:solidFill>
                  <a:schemeClr val="bg1"/>
                </a:solidFill>
              </a:rPr>
              <a:t>Imprimer des chèques (facultatif)</a:t>
            </a:r>
          </a:p>
        </p:txBody>
      </p:sp>
      <p:sp>
        <p:nvSpPr>
          <p:cNvPr id="10" name="TextBox 9">
            <a:extLst>
              <a:ext uri="{FF2B5EF4-FFF2-40B4-BE49-F238E27FC236}">
                <a16:creationId xmlns:a16="http://schemas.microsoft.com/office/drawing/2014/main" id="{359BBEF8-F844-4EE3-957F-3BBEBF9A6230}"/>
              </a:ext>
            </a:extLst>
          </p:cNvPr>
          <p:cNvSpPr txBox="1"/>
          <p:nvPr/>
        </p:nvSpPr>
        <p:spPr>
          <a:xfrm>
            <a:off x="2795624" y="3396847"/>
            <a:ext cx="3820438" cy="1938992"/>
          </a:xfrm>
          <a:prstGeom prst="rect">
            <a:avLst/>
          </a:prstGeom>
          <a:noFill/>
        </p:spPr>
        <p:txBody>
          <a:bodyPr wrap="square" rtlCol="0">
            <a:spAutoFit/>
          </a:bodyPr>
          <a:lstStyle/>
          <a:p>
            <a:r>
              <a:rPr lang="fr-CA" sz="1500" dirty="0">
                <a:solidFill>
                  <a:schemeClr val="accent1"/>
                </a:solidFill>
              </a:rPr>
              <a:t>Les dépenses comprennent : </a:t>
            </a:r>
          </a:p>
          <a:p>
            <a:pPr marL="342900" indent="-342900">
              <a:buFont typeface="Arial" panose="020B0604020202020204" pitchFamily="34" charset="0"/>
              <a:buChar char="•"/>
            </a:pPr>
            <a:r>
              <a:rPr lang="fr-CA" sz="1500" dirty="0">
                <a:solidFill>
                  <a:schemeClr val="accent1"/>
                </a:solidFill>
              </a:rPr>
              <a:t>Débits </a:t>
            </a:r>
          </a:p>
          <a:p>
            <a:pPr marL="342900" indent="-342900">
              <a:buFont typeface="Arial" panose="020B0604020202020204" pitchFamily="34" charset="0"/>
              <a:buChar char="•"/>
            </a:pPr>
            <a:r>
              <a:rPr lang="fr-CA" sz="1500" dirty="0">
                <a:solidFill>
                  <a:schemeClr val="accent1"/>
                </a:solidFill>
              </a:rPr>
              <a:t>Interac </a:t>
            </a:r>
          </a:p>
          <a:p>
            <a:pPr marL="342900" indent="-342900">
              <a:buFont typeface="Arial" panose="020B0604020202020204" pitchFamily="34" charset="0"/>
              <a:buChar char="•"/>
            </a:pPr>
            <a:r>
              <a:rPr lang="fr-CA" sz="1500" dirty="0">
                <a:solidFill>
                  <a:schemeClr val="accent1"/>
                </a:solidFill>
              </a:rPr>
              <a:t>Prélèvements automatiques </a:t>
            </a:r>
          </a:p>
          <a:p>
            <a:pPr marL="342900" indent="-342900">
              <a:buFont typeface="Arial" panose="020B0604020202020204" pitchFamily="34" charset="0"/>
              <a:buChar char="•"/>
            </a:pPr>
            <a:r>
              <a:rPr lang="fr-CA" sz="1500" dirty="0">
                <a:solidFill>
                  <a:schemeClr val="accent1"/>
                </a:solidFill>
              </a:rPr>
              <a:t>Virements électroniques </a:t>
            </a:r>
          </a:p>
          <a:p>
            <a:pPr marL="342900" indent="-342900">
              <a:buFont typeface="Arial" panose="020B0604020202020204" pitchFamily="34" charset="0"/>
              <a:buChar char="•"/>
            </a:pPr>
            <a:r>
              <a:rPr lang="fr-CA" sz="1500" dirty="0">
                <a:solidFill>
                  <a:schemeClr val="accent1"/>
                </a:solidFill>
              </a:rPr>
              <a:t>Débits de carte de crédit</a:t>
            </a:r>
          </a:p>
          <a:p>
            <a:pPr marL="342900" indent="-342900">
              <a:buFont typeface="Arial" panose="020B0604020202020204" pitchFamily="34" charset="0"/>
              <a:buChar char="•"/>
            </a:pPr>
            <a:r>
              <a:rPr lang="fr-CA" sz="1500" dirty="0">
                <a:solidFill>
                  <a:schemeClr val="accent1"/>
                </a:solidFill>
              </a:rPr>
              <a:t>PayPal</a:t>
            </a:r>
          </a:p>
          <a:p>
            <a:pPr marL="342900" indent="-342900">
              <a:buFont typeface="Arial" panose="020B0604020202020204" pitchFamily="34" charset="0"/>
              <a:buChar char="•"/>
            </a:pPr>
            <a:r>
              <a:rPr lang="fr-CA" sz="1500" dirty="0">
                <a:solidFill>
                  <a:schemeClr val="accent1"/>
                </a:solidFill>
              </a:rPr>
              <a:t>Autres...</a:t>
            </a:r>
          </a:p>
        </p:txBody>
      </p:sp>
    </p:spTree>
    <p:extLst>
      <p:ext uri="{BB962C8B-B14F-4D97-AF65-F5344CB8AC3E}">
        <p14:creationId xmlns:p14="http://schemas.microsoft.com/office/powerpoint/2010/main" val="548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1" grpId="0" animBg="1"/>
      <p:bldP spid="45" grpId="0" animBg="1"/>
      <p:bldP spid="50" grpId="0" animBg="1"/>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d’une dépense</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1912522106"/>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868" y="2861573"/>
            <a:ext cx="9743688" cy="2437245"/>
          </a:xfrm>
        </p:spPr>
        <p:txBody>
          <a:bodyPr/>
          <a:lstStyle/>
          <a:p>
            <a:r>
              <a:rPr lang="fr-CA" sz="4400" dirty="0"/>
              <a:t>Leçon 2 – Se familiariser avec le logiciel QuickBooks en ligne </a:t>
            </a:r>
            <a:r>
              <a:t/>
            </a:r>
            <a:br/>
            <a:endParaRPr lang="fr-CA" sz="4400" b="0" dirty="0"/>
          </a:p>
        </p:txBody>
      </p:sp>
    </p:spTree>
    <p:extLst>
      <p:ext uri="{BB962C8B-B14F-4D97-AF65-F5344CB8AC3E}">
        <p14:creationId xmlns:p14="http://schemas.microsoft.com/office/powerpoint/2010/main" val="1986547301"/>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391897"/>
            <a:ext cx="11082528" cy="548640"/>
          </a:xfrm>
        </p:spPr>
        <p:txBody>
          <a:bodyPr>
            <a:noAutofit/>
          </a:bodyPr>
          <a:lstStyle/>
          <a:p>
            <a:pPr eaLnBrk="1" hangingPunct="1">
              <a:defRPr/>
            </a:pPr>
            <a:r>
              <a:rPr lang="fr-CA" sz="3600" dirty="0"/>
              <a:t>C’est à vous n</a:t>
            </a:r>
            <a:r>
              <a:rPr lang="fr-CA" sz="3600" baseline="30000" dirty="0"/>
              <a:t>o </a:t>
            </a:r>
            <a:r>
              <a:rPr lang="fr-CA" sz="3600" dirty="0"/>
              <a:t>3... Leçon 4 </a:t>
            </a:r>
          </a:p>
        </p:txBody>
      </p:sp>
      <p:sp>
        <p:nvSpPr>
          <p:cNvPr id="6147" name="Rectangle 3"/>
          <p:cNvSpPr>
            <a:spLocks noGrp="1" noChangeArrowheads="1"/>
          </p:cNvSpPr>
          <p:nvPr>
            <p:ph idx="1"/>
          </p:nvPr>
        </p:nvSpPr>
        <p:spPr>
          <a:xfrm>
            <a:off x="236976" y="1087682"/>
            <a:ext cx="11725379" cy="5463430"/>
          </a:xfrm>
          <a:ln>
            <a:noFill/>
          </a:ln>
        </p:spPr>
        <p:txBody>
          <a:bodyPr/>
          <a:lstStyle/>
          <a:p>
            <a:pPr marL="282575" lvl="1">
              <a:spcBef>
                <a:spcPts val="1776"/>
              </a:spcBef>
              <a:defRPr/>
            </a:pPr>
            <a:r>
              <a:rPr lang="fr-CA" sz="2000" dirty="0"/>
              <a:t>Vous avez fait les achats suivants le 10 du mois en cours. Consignez-les dans QuickBooks en ligne</a:t>
            </a:r>
            <a:endParaRPr lang="fr-CA" sz="2000" b="1" dirty="0"/>
          </a:p>
          <a:p>
            <a:pPr marL="1071153" lvl="4" indent="-514350">
              <a:lnSpc>
                <a:spcPct val="100000"/>
              </a:lnSpc>
              <a:spcBef>
                <a:spcPts val="0"/>
              </a:spcBef>
              <a:buFont typeface="+mj-lt"/>
              <a:buAutoNum type="arabicPeriod"/>
              <a:defRPr/>
            </a:pPr>
            <a:r>
              <a:rPr lang="fr-CA" sz="2000" b="1" dirty="0"/>
              <a:t>86,65 $ (TVH comprise)</a:t>
            </a:r>
            <a:r>
              <a:rPr lang="fr-CA" sz="2000" dirty="0"/>
              <a:t> de </a:t>
            </a:r>
            <a:r>
              <a:rPr lang="fr-CA" sz="2000" b="1" dirty="0"/>
              <a:t>fournitures de bureau</a:t>
            </a:r>
            <a:r>
              <a:rPr lang="fr-CA" sz="2000" dirty="0"/>
              <a:t> chez </a:t>
            </a:r>
            <a:r>
              <a:rPr lang="fr-CA" sz="2000" b="1" dirty="0"/>
              <a:t>Bureau en gros</a:t>
            </a:r>
            <a:r>
              <a:rPr lang="fr-CA" sz="2000" dirty="0"/>
              <a:t>.</a:t>
            </a:r>
          </a:p>
          <a:p>
            <a:pPr marL="1071153" lvl="4" indent="-514350">
              <a:lnSpc>
                <a:spcPct val="100000"/>
              </a:lnSpc>
              <a:spcBef>
                <a:spcPts val="0"/>
              </a:spcBef>
              <a:buFont typeface="+mj-lt"/>
              <a:buAutoNum type="arabicPeriod"/>
              <a:defRPr/>
            </a:pPr>
            <a:r>
              <a:rPr lang="fr-CA" sz="2000" b="1" dirty="0"/>
              <a:t>Location de matériel</a:t>
            </a:r>
            <a:r>
              <a:rPr lang="fr-CA" sz="2000" dirty="0"/>
              <a:t> de la </a:t>
            </a:r>
            <a:r>
              <a:rPr lang="fr-CA" sz="2000" b="1" dirty="0"/>
              <a:t>Salle Garcia</a:t>
            </a:r>
            <a:r>
              <a:rPr lang="fr-CA" sz="2000" dirty="0"/>
              <a:t> pour </a:t>
            </a:r>
            <a:r>
              <a:rPr lang="fr-CA" sz="2000" b="1" dirty="0"/>
              <a:t>1 209 $ + TVH</a:t>
            </a:r>
            <a:r>
              <a:rPr lang="fr-CA" sz="2000" dirty="0"/>
              <a:t> sur la </a:t>
            </a:r>
            <a:r>
              <a:rPr lang="fr-CA" sz="2000" b="1" dirty="0"/>
              <a:t>carte de crédit Visa</a:t>
            </a:r>
            <a:r>
              <a:rPr lang="fr-CA" sz="2000" dirty="0"/>
              <a:t>.</a:t>
            </a:r>
          </a:p>
          <a:p>
            <a:pPr marL="1071153" lvl="4" indent="-514350">
              <a:lnSpc>
                <a:spcPct val="100000"/>
              </a:lnSpc>
              <a:spcBef>
                <a:spcPts val="0"/>
              </a:spcBef>
              <a:buFont typeface="+mj-lt"/>
              <a:buAutoNum type="arabicPeriod"/>
              <a:defRPr/>
            </a:pPr>
            <a:r>
              <a:rPr lang="fr-CA" sz="2000" b="1" dirty="0"/>
              <a:t>15 $</a:t>
            </a:r>
            <a:r>
              <a:rPr lang="fr-CA" sz="2000" dirty="0"/>
              <a:t> de </a:t>
            </a:r>
            <a:r>
              <a:rPr lang="fr-CA" sz="2000" b="1" dirty="0"/>
              <a:t>frais bancaires</a:t>
            </a:r>
            <a:r>
              <a:rPr lang="fr-CA" sz="2000" dirty="0"/>
              <a:t> liés au </a:t>
            </a:r>
            <a:r>
              <a:rPr lang="fr-CA" sz="2000" b="1" dirty="0"/>
              <a:t>compte chèques</a:t>
            </a:r>
            <a:r>
              <a:rPr lang="fr-CA" sz="2000" dirty="0"/>
              <a:t> à la </a:t>
            </a:r>
            <a:r>
              <a:rPr lang="fr-CA" sz="2000" b="1" dirty="0"/>
              <a:t>Caisse populaire du coin</a:t>
            </a:r>
            <a:r>
              <a:rPr lang="fr-CA" sz="2000" dirty="0"/>
              <a:t> (non taxables)</a:t>
            </a:r>
          </a:p>
          <a:p>
            <a:pPr marL="1071153" lvl="4" indent="-514350">
              <a:lnSpc>
                <a:spcPct val="100000"/>
              </a:lnSpc>
              <a:spcBef>
                <a:spcPts val="0"/>
              </a:spcBef>
              <a:buFont typeface="+mj-lt"/>
              <a:buAutoNum type="arabicPeriod"/>
              <a:defRPr/>
            </a:pPr>
            <a:r>
              <a:rPr lang="fr-CA" sz="2000" dirty="0"/>
              <a:t>Services comptables fournis par Michèle Lalonde pour </a:t>
            </a:r>
            <a:r>
              <a:rPr lang="fr-CA" sz="2000" b="1" dirty="0"/>
              <a:t>547,60 $ + TVH</a:t>
            </a:r>
            <a:r>
              <a:rPr lang="fr-CA" sz="2000" dirty="0"/>
              <a:t>. Faites le suivi des dépenses liées aux </a:t>
            </a:r>
            <a:r>
              <a:rPr lang="fr-CA" sz="2000" b="1" dirty="0"/>
              <a:t>Honoraires professionnels</a:t>
            </a:r>
            <a:r>
              <a:rPr lang="fr-CA" sz="2000" dirty="0"/>
              <a:t>.</a:t>
            </a:r>
          </a:p>
          <a:p>
            <a:pPr marL="556803" lvl="4">
              <a:lnSpc>
                <a:spcPct val="100000"/>
              </a:lnSpc>
              <a:spcBef>
                <a:spcPts val="0"/>
              </a:spcBef>
              <a:defRPr/>
            </a:pPr>
            <a:endParaRPr lang="fr-CA" sz="2000" dirty="0"/>
          </a:p>
          <a:p>
            <a:pPr marL="282575" lvl="1">
              <a:spcBef>
                <a:spcPts val="1776"/>
              </a:spcBef>
              <a:defRPr/>
            </a:pPr>
            <a:endParaRPr lang="fr-CA" sz="2000" dirty="0"/>
          </a:p>
        </p:txBody>
      </p:sp>
    </p:spTree>
    <p:extLst>
      <p:ext uri="{BB962C8B-B14F-4D97-AF65-F5344CB8AC3E}">
        <p14:creationId xmlns:p14="http://schemas.microsoft.com/office/powerpoint/2010/main" val="2084755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238119"/>
            <a:ext cx="11082528" cy="548640"/>
          </a:xfrm>
        </p:spPr>
        <p:txBody>
          <a:bodyPr>
            <a:noAutofit/>
          </a:bodyPr>
          <a:lstStyle/>
          <a:p>
            <a:pPr>
              <a:defRPr/>
            </a:pPr>
            <a:r>
              <a:rPr lang="fr-CA" sz="3600" dirty="0"/>
              <a:t>Flux de travail lié aux comptes fournisseurs dans QuickBooks en ligne</a:t>
            </a:r>
          </a:p>
        </p:txBody>
      </p:sp>
      <p:sp>
        <p:nvSpPr>
          <p:cNvPr id="37" name="Rectangle: Rounded Corners 36">
            <a:extLst>
              <a:ext uri="{FF2B5EF4-FFF2-40B4-BE49-F238E27FC236}">
                <a16:creationId xmlns:a16="http://schemas.microsoft.com/office/drawing/2014/main" id="{710E1B1D-1E05-4832-AD11-89F63FBAE373}"/>
              </a:ext>
            </a:extLst>
          </p:cNvPr>
          <p:cNvSpPr/>
          <p:nvPr/>
        </p:nvSpPr>
        <p:spPr>
          <a:xfrm>
            <a:off x="4427441" y="2264562"/>
            <a:ext cx="3231715" cy="90404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400" dirty="0">
                <a:solidFill>
                  <a:schemeClr val="bg1"/>
                </a:solidFill>
                <a:latin typeface="Verdana" panose="020B0604030504040204" pitchFamily="34" charset="0"/>
              </a:rPr>
              <a:t>Saisir les factures à payer</a:t>
            </a:r>
          </a:p>
        </p:txBody>
      </p:sp>
      <p:sp>
        <p:nvSpPr>
          <p:cNvPr id="38" name="TextBox 37">
            <a:extLst>
              <a:ext uri="{FF2B5EF4-FFF2-40B4-BE49-F238E27FC236}">
                <a16:creationId xmlns:a16="http://schemas.microsoft.com/office/drawing/2014/main" id="{25B80F97-46CD-4115-8099-A2F86F3D1D4E}"/>
              </a:ext>
            </a:extLst>
          </p:cNvPr>
          <p:cNvSpPr txBox="1"/>
          <p:nvPr/>
        </p:nvSpPr>
        <p:spPr>
          <a:xfrm>
            <a:off x="4540176" y="1310455"/>
            <a:ext cx="3006246" cy="954107"/>
          </a:xfrm>
          <a:prstGeom prst="rect">
            <a:avLst/>
          </a:prstGeom>
          <a:noFill/>
        </p:spPr>
        <p:txBody>
          <a:bodyPr wrap="square" rtlCol="0">
            <a:spAutoFit/>
          </a:bodyPr>
          <a:lstStyle/>
          <a:p>
            <a:pPr algn="ctr"/>
            <a:r>
              <a:rPr lang="fr-CA" sz="2800" dirty="0">
                <a:solidFill>
                  <a:schemeClr val="accent1"/>
                </a:solidFill>
              </a:rPr>
              <a:t>Comptes fournisseurs</a:t>
            </a:r>
          </a:p>
        </p:txBody>
      </p:sp>
      <p:sp>
        <p:nvSpPr>
          <p:cNvPr id="5" name="Arrow: Down 4">
            <a:extLst>
              <a:ext uri="{FF2B5EF4-FFF2-40B4-BE49-F238E27FC236}">
                <a16:creationId xmlns:a16="http://schemas.microsoft.com/office/drawing/2014/main" id="{DFCE8845-6ABA-40ED-B2C9-4277EE345A4B}"/>
              </a:ext>
            </a:extLst>
          </p:cNvPr>
          <p:cNvSpPr/>
          <p:nvPr/>
        </p:nvSpPr>
        <p:spPr>
          <a:xfrm>
            <a:off x="5744761" y="3198212"/>
            <a:ext cx="597074" cy="738767"/>
          </a:xfrm>
          <a:prstGeom prst="downArrow">
            <a:avLst>
              <a:gd name="adj1" fmla="val 50000"/>
              <a:gd name="adj2" fmla="val 4848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Rounded Corners 41">
            <a:extLst>
              <a:ext uri="{FF2B5EF4-FFF2-40B4-BE49-F238E27FC236}">
                <a16:creationId xmlns:a16="http://schemas.microsoft.com/office/drawing/2014/main" id="{BA5C0036-0231-41AD-9FF8-3B1211024BD1}"/>
              </a:ext>
            </a:extLst>
          </p:cNvPr>
          <p:cNvSpPr/>
          <p:nvPr/>
        </p:nvSpPr>
        <p:spPr>
          <a:xfrm>
            <a:off x="4427441" y="3966623"/>
            <a:ext cx="3231715" cy="83774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79BE0834-7A45-48E0-984A-64CDC4EECE57}"/>
              </a:ext>
            </a:extLst>
          </p:cNvPr>
          <p:cNvSpPr txBox="1"/>
          <p:nvPr/>
        </p:nvSpPr>
        <p:spPr>
          <a:xfrm>
            <a:off x="4676917" y="4008564"/>
            <a:ext cx="2732762" cy="461665"/>
          </a:xfrm>
          <a:prstGeom prst="rect">
            <a:avLst/>
          </a:prstGeom>
          <a:noFill/>
        </p:spPr>
        <p:txBody>
          <a:bodyPr wrap="square" rtlCol="0">
            <a:spAutoFit/>
          </a:bodyPr>
          <a:lstStyle/>
          <a:p>
            <a:pPr algn="ctr"/>
            <a:r>
              <a:rPr lang="fr-CA" sz="2400" dirty="0">
                <a:solidFill>
                  <a:schemeClr val="bg1"/>
                </a:solidFill>
              </a:rPr>
              <a:t>Payer les factures</a:t>
            </a:r>
          </a:p>
        </p:txBody>
      </p:sp>
      <p:sp>
        <p:nvSpPr>
          <p:cNvPr id="50" name="Rectangle: Rounded Corners 49">
            <a:extLst>
              <a:ext uri="{FF2B5EF4-FFF2-40B4-BE49-F238E27FC236}">
                <a16:creationId xmlns:a16="http://schemas.microsoft.com/office/drawing/2014/main" id="{C0BFFD6E-33B3-4420-828B-F94C46362268}"/>
              </a:ext>
            </a:extLst>
          </p:cNvPr>
          <p:cNvSpPr/>
          <p:nvPr/>
        </p:nvSpPr>
        <p:spPr>
          <a:xfrm>
            <a:off x="4427441" y="5731048"/>
            <a:ext cx="3231715" cy="82691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9671A966-EEF6-4075-894F-4CA10E3AC01B}"/>
              </a:ext>
            </a:extLst>
          </p:cNvPr>
          <p:cNvSpPr txBox="1"/>
          <p:nvPr/>
        </p:nvSpPr>
        <p:spPr>
          <a:xfrm>
            <a:off x="4676917" y="5729737"/>
            <a:ext cx="2732762" cy="830997"/>
          </a:xfrm>
          <a:prstGeom prst="rect">
            <a:avLst/>
          </a:prstGeom>
          <a:noFill/>
        </p:spPr>
        <p:txBody>
          <a:bodyPr wrap="square" rtlCol="0">
            <a:spAutoFit/>
          </a:bodyPr>
          <a:lstStyle/>
          <a:p>
            <a:pPr algn="ctr"/>
            <a:r>
              <a:rPr lang="fr-CA" sz="2400" dirty="0">
                <a:solidFill>
                  <a:schemeClr val="bg1"/>
                </a:solidFill>
              </a:rPr>
              <a:t>Imprimer des chèques (facultatif)</a:t>
            </a:r>
          </a:p>
        </p:txBody>
      </p:sp>
      <p:sp>
        <p:nvSpPr>
          <p:cNvPr id="9" name="Arrow: Left 8">
            <a:extLst>
              <a:ext uri="{FF2B5EF4-FFF2-40B4-BE49-F238E27FC236}">
                <a16:creationId xmlns:a16="http://schemas.microsoft.com/office/drawing/2014/main" id="{88E11576-EE6B-4156-BEB3-ECAB41BAA011}"/>
              </a:ext>
            </a:extLst>
          </p:cNvPr>
          <p:cNvSpPr/>
          <p:nvPr/>
        </p:nvSpPr>
        <p:spPr>
          <a:xfrm rot="16200000">
            <a:off x="5594050" y="4984725"/>
            <a:ext cx="898497" cy="597075"/>
          </a:xfrm>
          <a:prstGeom prst="lef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536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5" grpId="0" animBg="1"/>
      <p:bldP spid="42" grpId="0" animBg="1"/>
      <p:bldP spid="50"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Factures </a:t>
            </a:r>
            <a:r>
              <a:rPr lang="en-US" sz="4000" dirty="0">
                <a:sym typeface="Wingdings"/>
              </a:rPr>
              <a:t></a:t>
            </a:r>
            <a:r>
              <a:rPr lang="fr-CA" sz="4000" dirty="0">
                <a:sym typeface="Wingdings"/>
              </a:rPr>
              <a:t> Payer les factures</a:t>
            </a:r>
            <a:r>
              <a:rPr lang="fr-CA" sz="4000" b="0" dirty="0"/>
              <a:t> </a:t>
            </a:r>
            <a:r>
              <a:rPr lang="fr-CA" sz="4000" dirty="0"/>
              <a:t>(Comptes fournisseurs)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654818977"/>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539042"/>
            <a:ext cx="11082528" cy="548640"/>
          </a:xfrm>
        </p:spPr>
        <p:txBody>
          <a:bodyPr>
            <a:noAutofit/>
          </a:bodyPr>
          <a:lstStyle/>
          <a:p>
            <a:pPr eaLnBrk="1" hangingPunct="1">
              <a:defRPr/>
            </a:pPr>
            <a:r>
              <a:rPr lang="fr-CA" sz="3600" dirty="0"/>
              <a:t>C’est à vous n</a:t>
            </a:r>
            <a:r>
              <a:rPr lang="fr-CA" sz="3600" baseline="30000" dirty="0"/>
              <a:t>o </a:t>
            </a:r>
            <a:r>
              <a:rPr lang="fr-CA" sz="3600" dirty="0"/>
              <a:t>3... Leçon 4</a:t>
            </a:r>
          </a:p>
        </p:txBody>
      </p:sp>
      <p:sp>
        <p:nvSpPr>
          <p:cNvPr id="6147" name="Rectangle 3"/>
          <p:cNvSpPr>
            <a:spLocks noGrp="1" noChangeArrowheads="1"/>
          </p:cNvSpPr>
          <p:nvPr>
            <p:ph idx="1"/>
          </p:nvPr>
        </p:nvSpPr>
        <p:spPr>
          <a:xfrm>
            <a:off x="236976" y="1087682"/>
            <a:ext cx="11725379" cy="5463430"/>
          </a:xfrm>
          <a:ln>
            <a:noFill/>
          </a:ln>
        </p:spPr>
        <p:txBody>
          <a:bodyPr/>
          <a:lstStyle/>
          <a:p>
            <a:pPr marL="282575" lvl="1">
              <a:spcBef>
                <a:spcPts val="1776"/>
              </a:spcBef>
              <a:defRPr/>
            </a:pPr>
            <a:r>
              <a:rPr lang="fr-CA" sz="2000" dirty="0"/>
              <a:t>Vous avez reçu quelques factures à payer le dernier jour du mois dernier. Saisissez les factures suivantes :</a:t>
            </a:r>
            <a:endParaRPr lang="fr-CA" sz="2000" b="1" dirty="0"/>
          </a:p>
          <a:p>
            <a:pPr marL="796925" lvl="1" indent="-514350">
              <a:spcBef>
                <a:spcPts val="1776"/>
              </a:spcBef>
              <a:buFont typeface="+mj-lt"/>
              <a:buAutoNum type="arabicPeriod"/>
              <a:defRPr/>
            </a:pPr>
            <a:r>
              <a:rPr lang="fr-CA" sz="2000" b="1" dirty="0"/>
              <a:t>296 $ + TVH</a:t>
            </a:r>
            <a:r>
              <a:rPr lang="fr-CA" sz="2000" dirty="0"/>
              <a:t> au </a:t>
            </a:r>
            <a:r>
              <a:rPr lang="fr-CA" sz="2000" b="1" dirty="0"/>
              <a:t>Service municipal des eaux</a:t>
            </a:r>
            <a:r>
              <a:rPr lang="fr-CA" sz="2000" dirty="0"/>
              <a:t>. Sélectionnez le compte.</a:t>
            </a:r>
            <a:endParaRPr lang="fr-CA" sz="2000" b="1" dirty="0"/>
          </a:p>
          <a:p>
            <a:pPr marL="796925" lvl="1" indent="-514350">
              <a:spcBef>
                <a:spcPts val="1776"/>
              </a:spcBef>
              <a:buFont typeface="+mj-lt"/>
              <a:buAutoNum type="arabicPeriod"/>
              <a:defRPr/>
            </a:pPr>
            <a:r>
              <a:rPr lang="fr-CA" sz="2000" b="1" dirty="0"/>
              <a:t>5 871 $ + TVH</a:t>
            </a:r>
            <a:r>
              <a:rPr lang="fr-CA" sz="2000" dirty="0"/>
              <a:t> à un </a:t>
            </a:r>
            <a:r>
              <a:rPr lang="fr-CA" sz="2000" b="1" dirty="0"/>
              <a:t>sous-traitant</a:t>
            </a:r>
            <a:r>
              <a:rPr lang="fr-CA" sz="2000" dirty="0"/>
              <a:t>, </a:t>
            </a:r>
            <a:r>
              <a:rPr lang="fr-CA" sz="2000" b="1" dirty="0"/>
              <a:t>Service de voiturier Vincent</a:t>
            </a:r>
            <a:r>
              <a:rPr lang="fr-CA" sz="2000" dirty="0"/>
              <a:t>.</a:t>
            </a:r>
            <a:r>
              <a:rPr lang="fr-CA" sz="2000" dirty="0" smtClean="0"/>
              <a:t> </a:t>
            </a:r>
            <a:r>
              <a:rPr lang="fr-CA" sz="2000" dirty="0"/>
              <a:t>Ajoutez la description suivante : « </a:t>
            </a:r>
            <a:r>
              <a:rPr lang="fr-CA" sz="2000" b="1" dirty="0"/>
              <a:t>Service de voiturier lors d’un mariage à l’église communautaire</a:t>
            </a:r>
            <a:r>
              <a:rPr lang="fr-CA" sz="2000" dirty="0"/>
              <a:t> ».</a:t>
            </a:r>
          </a:p>
          <a:p>
            <a:pPr marL="796925" lvl="1" indent="-514350">
              <a:spcBef>
                <a:spcPts val="1776"/>
              </a:spcBef>
              <a:buFont typeface="+mj-lt"/>
              <a:buAutoNum type="arabicPeriod"/>
              <a:defRPr/>
            </a:pPr>
            <a:r>
              <a:rPr lang="fr-CA" sz="2000" b="1" dirty="0"/>
              <a:t>Imprimerie Gibson (Kristina Gibson)</a:t>
            </a:r>
            <a:r>
              <a:rPr lang="fr-CA" sz="2000" dirty="0"/>
              <a:t>, pour des services d’impression. Le montant est de </a:t>
            </a:r>
            <a:r>
              <a:rPr lang="fr-CA" sz="2000" b="1" dirty="0"/>
              <a:t>348,50 $</a:t>
            </a:r>
            <a:r>
              <a:rPr lang="fr-CA" sz="2000" dirty="0"/>
              <a:t>, </a:t>
            </a:r>
            <a:r>
              <a:rPr lang="fr-CA" sz="2000" b="1" dirty="0"/>
              <a:t>TVH </a:t>
            </a:r>
            <a:r>
              <a:rPr lang="fr-CA" sz="2000" dirty="0"/>
              <a:t>comprise.</a:t>
            </a:r>
          </a:p>
          <a:p>
            <a:pPr marL="796925" lvl="1" indent="-514350">
              <a:spcBef>
                <a:spcPts val="1776"/>
              </a:spcBef>
              <a:buFont typeface="+mj-lt"/>
              <a:buAutoNum type="arabicPeriod"/>
              <a:defRPr/>
            </a:pPr>
            <a:endParaRPr lang="fr-CA" sz="3200" dirty="0"/>
          </a:p>
          <a:p>
            <a:pPr marL="796925" lvl="1" indent="-514350">
              <a:spcBef>
                <a:spcPts val="1776"/>
              </a:spcBef>
              <a:buFont typeface="+mj-lt"/>
              <a:buAutoNum type="arabicPeriod"/>
              <a:defRPr/>
            </a:pPr>
            <a:endParaRPr lang="fr-CA" sz="3200" dirty="0"/>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14789778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539042"/>
            <a:ext cx="11082528" cy="548640"/>
          </a:xfrm>
        </p:spPr>
        <p:txBody>
          <a:bodyPr>
            <a:noAutofit/>
          </a:bodyPr>
          <a:lstStyle/>
          <a:p>
            <a:pPr eaLnBrk="1" hangingPunct="1">
              <a:defRPr/>
            </a:pPr>
            <a:r>
              <a:rPr lang="fr-CA" sz="3600" dirty="0"/>
              <a:t>C’est à vous n</a:t>
            </a:r>
            <a:r>
              <a:rPr lang="fr-CA" sz="3600" baseline="30000" dirty="0"/>
              <a:t>o </a:t>
            </a:r>
            <a:r>
              <a:rPr lang="fr-CA" sz="3600" dirty="0"/>
              <a:t>4... Leçon 4</a:t>
            </a:r>
          </a:p>
        </p:txBody>
      </p:sp>
      <p:sp>
        <p:nvSpPr>
          <p:cNvPr id="6147" name="Rectangle 3"/>
          <p:cNvSpPr>
            <a:spLocks noGrp="1" noChangeArrowheads="1"/>
          </p:cNvSpPr>
          <p:nvPr>
            <p:ph idx="1"/>
          </p:nvPr>
        </p:nvSpPr>
        <p:spPr>
          <a:xfrm>
            <a:off x="236976" y="1087682"/>
            <a:ext cx="11725379" cy="5463430"/>
          </a:xfrm>
          <a:ln>
            <a:noFill/>
          </a:ln>
        </p:spPr>
        <p:txBody>
          <a:bodyPr/>
          <a:lstStyle/>
          <a:p>
            <a:pPr marL="282575" lvl="1">
              <a:spcBef>
                <a:spcPts val="1776"/>
              </a:spcBef>
              <a:defRPr/>
            </a:pPr>
            <a:r>
              <a:rPr lang="fr-CA" sz="2000" dirty="0"/>
              <a:t>Vous avez reçu quelques factures à payer le dernier jour du mois dernier. Saisissez les factures suivantes :</a:t>
            </a:r>
            <a:endParaRPr lang="fr-CA" sz="2000" b="1" dirty="0"/>
          </a:p>
          <a:p>
            <a:pPr marL="796925" lvl="1" indent="-514350">
              <a:spcBef>
                <a:spcPts val="1776"/>
              </a:spcBef>
              <a:buFont typeface="+mj-lt"/>
              <a:buAutoNum type="arabicPeriod"/>
              <a:defRPr/>
            </a:pPr>
            <a:r>
              <a:rPr lang="fr-CA" sz="2000" b="1" dirty="0"/>
              <a:t>1 876 $ + TVH</a:t>
            </a:r>
            <a:r>
              <a:rPr lang="fr-CA" sz="2000" dirty="0"/>
              <a:t> pour </a:t>
            </a:r>
            <a:r>
              <a:rPr lang="fr-CA" sz="2000" b="1" dirty="0"/>
              <a:t>Les Gâteaux de Gaétan</a:t>
            </a:r>
            <a:r>
              <a:rPr lang="fr-CA" sz="2000" dirty="0"/>
              <a:t>. Sélectionnez le compte.</a:t>
            </a:r>
            <a:endParaRPr lang="fr-CA" sz="2000" b="1" dirty="0"/>
          </a:p>
          <a:p>
            <a:pPr marL="796925" lvl="1" indent="-514350">
              <a:spcBef>
                <a:spcPts val="1776"/>
              </a:spcBef>
              <a:buFont typeface="+mj-lt"/>
              <a:buAutoNum type="arabicPeriod"/>
              <a:defRPr/>
            </a:pPr>
            <a:r>
              <a:rPr lang="fr-CA" sz="2000" b="1" dirty="0"/>
              <a:t>4 619 $ + TVH</a:t>
            </a:r>
            <a:r>
              <a:rPr lang="fr-CA" sz="2000" dirty="0"/>
              <a:t> à un </a:t>
            </a:r>
            <a:r>
              <a:rPr lang="fr-CA" sz="2000" b="1" dirty="0"/>
              <a:t>sous-traitant</a:t>
            </a:r>
            <a:r>
              <a:rPr lang="fr-CA" sz="2000" dirty="0"/>
              <a:t>, </a:t>
            </a:r>
            <a:r>
              <a:rPr lang="fr-CA" sz="2000" b="1" dirty="0"/>
              <a:t>Super serveurs</a:t>
            </a:r>
            <a:r>
              <a:rPr lang="fr-CA" sz="2000" dirty="0"/>
              <a:t>. Description : « </a:t>
            </a:r>
            <a:r>
              <a:rPr lang="fr-CA" sz="2000" b="1" dirty="0"/>
              <a:t>Service lors de la réception de mariage Perron-Brûlé</a:t>
            </a:r>
            <a:r>
              <a:rPr lang="fr-CA" sz="2000" dirty="0"/>
              <a:t> ».</a:t>
            </a:r>
          </a:p>
          <a:p>
            <a:pPr marL="796925" lvl="1" indent="-514350">
              <a:spcBef>
                <a:spcPts val="1776"/>
              </a:spcBef>
              <a:buFont typeface="+mj-lt"/>
              <a:buAutoNum type="arabicPeriod"/>
              <a:defRPr/>
            </a:pPr>
            <a:endParaRPr lang="fr-CA" sz="3200" dirty="0"/>
          </a:p>
          <a:p>
            <a:pPr marL="796925" lvl="1" indent="-514350">
              <a:spcBef>
                <a:spcPts val="1776"/>
              </a:spcBef>
              <a:buFont typeface="+mj-lt"/>
              <a:buAutoNum type="arabicPeriod"/>
              <a:defRPr/>
            </a:pPr>
            <a:endParaRPr lang="fr-CA" sz="3200" dirty="0"/>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942907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539042"/>
            <a:ext cx="11082528" cy="548640"/>
          </a:xfrm>
        </p:spPr>
        <p:txBody>
          <a:bodyPr>
            <a:noAutofit/>
          </a:bodyPr>
          <a:lstStyle/>
          <a:p>
            <a:pPr eaLnBrk="1" hangingPunct="1">
              <a:defRPr/>
            </a:pPr>
            <a:r>
              <a:rPr lang="fr-CA" sz="3600" dirty="0"/>
              <a:t>C’est à vous n</a:t>
            </a:r>
            <a:r>
              <a:rPr lang="fr-CA" sz="3600" baseline="30000" dirty="0"/>
              <a:t>o </a:t>
            </a:r>
            <a:r>
              <a:rPr lang="fr-CA" sz="3600" dirty="0"/>
              <a:t>5... Leçon 4</a:t>
            </a:r>
          </a:p>
        </p:txBody>
      </p:sp>
      <p:sp>
        <p:nvSpPr>
          <p:cNvPr id="6147" name="Rectangle 3"/>
          <p:cNvSpPr>
            <a:spLocks noGrp="1" noChangeArrowheads="1"/>
          </p:cNvSpPr>
          <p:nvPr>
            <p:ph idx="1"/>
          </p:nvPr>
        </p:nvSpPr>
        <p:spPr>
          <a:xfrm>
            <a:off x="236976" y="1087682"/>
            <a:ext cx="11725379" cy="5463430"/>
          </a:xfrm>
          <a:ln>
            <a:noFill/>
          </a:ln>
        </p:spPr>
        <p:txBody>
          <a:bodyPr/>
          <a:lstStyle/>
          <a:p>
            <a:pPr marL="282575" lvl="1">
              <a:spcBef>
                <a:spcPts val="1776"/>
              </a:spcBef>
              <a:defRPr/>
            </a:pPr>
            <a:r>
              <a:rPr lang="fr-CA" sz="2000" dirty="0"/>
              <a:t>Vous devez tirer des chèques. Payez les factures suivantes en date du 15 du mois en cours :</a:t>
            </a:r>
            <a:endParaRPr lang="fr-CA" sz="2000" b="1" dirty="0"/>
          </a:p>
          <a:p>
            <a:pPr marL="796925" lvl="1" indent="-514350">
              <a:spcBef>
                <a:spcPts val="1776"/>
              </a:spcBef>
              <a:buFont typeface="+mj-lt"/>
              <a:buAutoNum type="arabicPeriod"/>
              <a:defRPr/>
            </a:pPr>
            <a:r>
              <a:rPr lang="fr-CA" sz="2000" b="1" dirty="0"/>
              <a:t>Service municipal des eaux</a:t>
            </a:r>
            <a:r>
              <a:rPr lang="fr-CA" sz="2000" dirty="0"/>
              <a:t>, à partir du </a:t>
            </a:r>
            <a:r>
              <a:rPr lang="fr-CA" sz="2000" b="1" dirty="0"/>
              <a:t>compte chèques</a:t>
            </a:r>
            <a:r>
              <a:rPr lang="fr-CA" sz="2000" dirty="0"/>
              <a:t>.</a:t>
            </a:r>
          </a:p>
          <a:p>
            <a:pPr marL="796925" lvl="1" indent="-514350">
              <a:spcBef>
                <a:spcPts val="1776"/>
              </a:spcBef>
              <a:buFont typeface="+mj-lt"/>
              <a:buAutoNum type="arabicPeriod"/>
              <a:defRPr/>
            </a:pPr>
            <a:r>
              <a:rPr lang="fr-CA" sz="2000" b="1" dirty="0"/>
              <a:t>Service de voiturier Vincent</a:t>
            </a:r>
            <a:r>
              <a:rPr lang="fr-CA" sz="2000" dirty="0"/>
              <a:t>, à partir du </a:t>
            </a:r>
            <a:r>
              <a:rPr lang="fr-CA" sz="2000" b="1" dirty="0"/>
              <a:t>compte chèques</a:t>
            </a:r>
            <a:r>
              <a:rPr lang="fr-CA" sz="2000" dirty="0"/>
              <a:t>.</a:t>
            </a:r>
            <a:r>
              <a:rPr lang="fr-CA" sz="2000" b="1" dirty="0"/>
              <a:t> </a:t>
            </a:r>
          </a:p>
          <a:p>
            <a:pPr marL="796925" lvl="1" indent="-514350">
              <a:spcBef>
                <a:spcPts val="1776"/>
              </a:spcBef>
              <a:buFont typeface="+mj-lt"/>
              <a:buAutoNum type="arabicPeriod"/>
              <a:defRPr/>
            </a:pPr>
            <a:r>
              <a:rPr lang="fr-CA" sz="2000" dirty="0"/>
              <a:t>Un paiement partiel (200 $) a été versé à l’</a:t>
            </a:r>
            <a:r>
              <a:rPr lang="fr-CA" sz="2000" b="1" dirty="0"/>
              <a:t>Imprimerie Gibson</a:t>
            </a:r>
            <a:r>
              <a:rPr lang="fr-CA" sz="2000" dirty="0"/>
              <a:t> à partir du </a:t>
            </a:r>
            <a:r>
              <a:rPr lang="fr-CA" sz="2000" b="1" dirty="0"/>
              <a:t>compte chèques</a:t>
            </a:r>
            <a:r>
              <a:rPr lang="fr-CA" sz="2000" dirty="0"/>
              <a:t>.</a:t>
            </a:r>
          </a:p>
          <a:p>
            <a:pPr marL="796925" lvl="1" indent="-514350">
              <a:spcBef>
                <a:spcPts val="1776"/>
              </a:spcBef>
              <a:buFont typeface="+mj-lt"/>
              <a:buAutoNum type="arabicPeriod"/>
              <a:defRPr/>
            </a:pPr>
            <a:r>
              <a:rPr lang="fr-CA" sz="2000" dirty="0"/>
              <a:t>Payez le montant complet de la facture établie par </a:t>
            </a:r>
            <a:r>
              <a:rPr lang="fr-CA" sz="2000" b="1" dirty="0"/>
              <a:t>Les Gâteaux de Gaétan</a:t>
            </a:r>
            <a:r>
              <a:rPr lang="fr-CA" sz="2000" dirty="0"/>
              <a:t> à partir du compte Visa.</a:t>
            </a:r>
          </a:p>
          <a:p>
            <a:pPr marL="796925" lvl="1" indent="-514350">
              <a:spcBef>
                <a:spcPts val="1776"/>
              </a:spcBef>
              <a:buFont typeface="+mj-lt"/>
              <a:buAutoNum type="arabicPeriod"/>
              <a:defRPr/>
            </a:pPr>
            <a:endParaRPr lang="fr-CA" sz="3200" dirty="0"/>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1974524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de l’utilisation de chèques dans QuickBooks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2114193514"/>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5551" y="449813"/>
            <a:ext cx="11082528" cy="548640"/>
          </a:xfrm>
        </p:spPr>
        <p:txBody>
          <a:bodyPr>
            <a:noAutofit/>
          </a:bodyPr>
          <a:lstStyle/>
          <a:p>
            <a:pPr eaLnBrk="1" hangingPunct="1">
              <a:defRPr/>
            </a:pPr>
            <a:r>
              <a:rPr lang="fr-CA" sz="3600" dirty="0"/>
              <a:t>C’est à vous n</a:t>
            </a:r>
            <a:r>
              <a:rPr lang="fr-CA" sz="3600" baseline="30000" dirty="0"/>
              <a:t>o </a:t>
            </a:r>
            <a:r>
              <a:rPr lang="fr-CA" sz="3600" dirty="0"/>
              <a:t>6... Leçon 4</a:t>
            </a:r>
          </a:p>
        </p:txBody>
      </p:sp>
      <p:sp>
        <p:nvSpPr>
          <p:cNvPr id="6147" name="Rectangle 3"/>
          <p:cNvSpPr>
            <a:spLocks noGrp="1" noChangeArrowheads="1"/>
          </p:cNvSpPr>
          <p:nvPr>
            <p:ph idx="1"/>
          </p:nvPr>
        </p:nvSpPr>
        <p:spPr>
          <a:xfrm>
            <a:off x="294126" y="1354667"/>
            <a:ext cx="11725379" cy="3781778"/>
          </a:xfrm>
          <a:ln>
            <a:noFill/>
          </a:ln>
        </p:spPr>
        <p:txBody>
          <a:bodyPr/>
          <a:lstStyle/>
          <a:p>
            <a:pPr marL="282575" lvl="1">
              <a:spcBef>
                <a:spcPts val="1776"/>
              </a:spcBef>
              <a:defRPr/>
            </a:pPr>
            <a:r>
              <a:rPr lang="fr-CA" sz="2000" dirty="0"/>
              <a:t>Vous tirez un chèque de 12 000 $ + TVH, en date d’aujourd’hui, pour les services d’une adjointe particulière pour l’année. Vous libellez le chèque à l’ordre de </a:t>
            </a:r>
            <a:r>
              <a:rPr lang="fr-CA" sz="2000" b="1" dirty="0"/>
              <a:t>Services d’adjointe personnelle Gina (Gina Han)</a:t>
            </a:r>
            <a:r>
              <a:rPr lang="fr-CA" sz="2000" dirty="0"/>
              <a:t>.</a:t>
            </a:r>
            <a:r>
              <a:rPr lang="fr-CA" sz="2000" b="1" dirty="0"/>
              <a:t> </a:t>
            </a:r>
          </a:p>
          <a:p>
            <a:pPr marL="282575" lvl="1">
              <a:spcBef>
                <a:spcPts val="1776"/>
              </a:spcBef>
              <a:defRPr/>
            </a:pPr>
            <a:r>
              <a:rPr lang="fr-CA" sz="2000" b="1" dirty="0"/>
              <a:t>Note : Utilisez le chèque portant le numéro suivant.</a:t>
            </a:r>
          </a:p>
          <a:p>
            <a:pPr marL="796925" lvl="1" indent="-514350">
              <a:spcBef>
                <a:spcPts val="1776"/>
              </a:spcBef>
              <a:buFont typeface="+mj-lt"/>
              <a:buAutoNum type="arabicPeriod"/>
              <a:defRPr/>
            </a:pPr>
            <a:endParaRPr lang="fr-CA" sz="3200" dirty="0"/>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1903811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915" y="2463194"/>
            <a:ext cx="10086134" cy="2437245"/>
          </a:xfrm>
        </p:spPr>
        <p:txBody>
          <a:bodyPr/>
          <a:lstStyle/>
          <a:p>
            <a:r>
              <a:rPr lang="fr-CA" sz="4400" dirty="0"/>
              <a:t>Leçon 5 – Activités de l’entreprise, partie 1</a:t>
            </a:r>
            <a:r>
              <a:t/>
            </a:r>
            <a:br/>
            <a:endParaRPr lang="fr-CA" b="0" dirty="0"/>
          </a:p>
        </p:txBody>
      </p:sp>
    </p:spTree>
    <p:extLst>
      <p:ext uri="{BB962C8B-B14F-4D97-AF65-F5344CB8AC3E}">
        <p14:creationId xmlns:p14="http://schemas.microsoft.com/office/powerpoint/2010/main" val="1941629347"/>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42826"/>
            <a:ext cx="11082528" cy="548640"/>
          </a:xfrm>
        </p:spPr>
        <p:txBody>
          <a:bodyPr>
            <a:noAutofit/>
          </a:bodyPr>
          <a:lstStyle/>
          <a:p>
            <a:pPr eaLnBrk="1" hangingPunct="1">
              <a:defRPr/>
            </a:pPr>
            <a:r>
              <a:rPr lang="fr-CA" sz="3600" dirty="0"/>
              <a:t>Leçon 5 – Objectifs d’apprentissage</a:t>
            </a:r>
          </a:p>
        </p:txBody>
      </p:sp>
      <p:sp>
        <p:nvSpPr>
          <p:cNvPr id="6147" name="Rectangle 3"/>
          <p:cNvSpPr>
            <a:spLocks noGrp="1" noChangeArrowheads="1"/>
          </p:cNvSpPr>
          <p:nvPr>
            <p:ph idx="1"/>
          </p:nvPr>
        </p:nvSpPr>
        <p:spPr>
          <a:xfrm>
            <a:off x="502035" y="1170142"/>
            <a:ext cx="10513295" cy="5211763"/>
          </a:xfrm>
          <a:ln>
            <a:noFill/>
          </a:ln>
        </p:spPr>
        <p:txBody>
          <a:bodyPr/>
          <a:lstStyle/>
          <a:p>
            <a:pPr marL="282575" lvl="1">
              <a:spcBef>
                <a:spcPts val="1776"/>
              </a:spcBef>
              <a:defRPr/>
            </a:pPr>
            <a:r>
              <a:rPr lang="fr-CA" sz="2000" dirty="0"/>
              <a:t>Dans la présente leçon, vous allez découvrir les aspects suivants :</a:t>
            </a:r>
          </a:p>
          <a:p>
            <a:pPr marL="1014003" lvl="4" indent="-457200">
              <a:spcBef>
                <a:spcPts val="1776"/>
              </a:spcBef>
              <a:buFont typeface="Arial" panose="020B0604020202020204" pitchFamily="34" charset="0"/>
              <a:buChar char="•"/>
              <a:defRPr/>
            </a:pPr>
            <a:r>
              <a:rPr lang="fr-CA" sz="2000" dirty="0"/>
              <a:t>Les autres listes dans QuickBooks</a:t>
            </a:r>
          </a:p>
          <a:p>
            <a:pPr marL="1014003" lvl="4" indent="-457200">
              <a:spcBef>
                <a:spcPts val="1776"/>
              </a:spcBef>
              <a:buFont typeface="Arial" panose="020B0604020202020204" pitchFamily="34" charset="0"/>
              <a:buChar char="•"/>
              <a:defRPr/>
            </a:pPr>
            <a:r>
              <a:rPr lang="fr-CA" sz="2000" dirty="0"/>
              <a:t>Le travail à l’aide du plan comptable</a:t>
            </a:r>
          </a:p>
          <a:p>
            <a:pPr marL="1014003" lvl="4" indent="-457200">
              <a:spcBef>
                <a:spcPts val="1776"/>
              </a:spcBef>
              <a:buFont typeface="Arial" panose="020B0604020202020204" pitchFamily="34" charset="0"/>
              <a:buChar char="•"/>
              <a:defRPr/>
            </a:pPr>
            <a:r>
              <a:rPr lang="fr-CA" sz="2000" dirty="0"/>
              <a:t>La modification, la suppression et la fusion d’éléments de liste</a:t>
            </a:r>
          </a:p>
          <a:p>
            <a:pPr marL="282575" lvl="1">
              <a:spcBef>
                <a:spcPts val="1776"/>
              </a:spcBef>
              <a:defRPr/>
            </a:pPr>
            <a:endParaRPr lang="fr-CA" sz="3200" dirty="0"/>
          </a:p>
        </p:txBody>
      </p:sp>
    </p:spTree>
    <p:extLst>
      <p:ext uri="{BB962C8B-B14F-4D97-AF65-F5344CB8AC3E}">
        <p14:creationId xmlns:p14="http://schemas.microsoft.com/office/powerpoint/2010/main" val="163046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347182"/>
            <a:ext cx="11082528" cy="548640"/>
          </a:xfrm>
        </p:spPr>
        <p:txBody>
          <a:bodyPr>
            <a:noAutofit/>
          </a:bodyPr>
          <a:lstStyle/>
          <a:p>
            <a:pPr eaLnBrk="1" hangingPunct="1">
              <a:defRPr/>
            </a:pPr>
            <a:r>
              <a:rPr lang="fr-CA" sz="3600" dirty="0"/>
              <a:t>Leçon 2 – Objectifs d’apprentissage</a:t>
            </a:r>
          </a:p>
        </p:txBody>
      </p:sp>
      <p:sp>
        <p:nvSpPr>
          <p:cNvPr id="6147" name="Rectangle 3"/>
          <p:cNvSpPr>
            <a:spLocks noGrp="1" noChangeArrowheads="1"/>
          </p:cNvSpPr>
          <p:nvPr>
            <p:ph idx="1"/>
          </p:nvPr>
        </p:nvSpPr>
        <p:spPr>
          <a:xfrm>
            <a:off x="502035" y="1170142"/>
            <a:ext cx="10513295" cy="5211763"/>
          </a:xfrm>
          <a:ln>
            <a:noFill/>
          </a:ln>
        </p:spPr>
        <p:txBody>
          <a:bodyPr/>
          <a:lstStyle/>
          <a:p>
            <a:pPr marL="282575" lvl="1">
              <a:spcBef>
                <a:spcPts val="1776"/>
              </a:spcBef>
              <a:defRPr/>
            </a:pPr>
            <a:r>
              <a:rPr lang="fr-CA" sz="2000" dirty="0"/>
              <a:t>Dans la présente leçon, vous allez découvrir les aspects suivants :</a:t>
            </a:r>
          </a:p>
          <a:p>
            <a:pPr marL="1014003" lvl="4" indent="-457200">
              <a:spcBef>
                <a:spcPts val="1776"/>
              </a:spcBef>
              <a:buFont typeface="Arial" panose="020B0604020202020204" pitchFamily="34" charset="0"/>
              <a:buChar char="•"/>
              <a:defRPr/>
            </a:pPr>
            <a:r>
              <a:rPr lang="fr-CA" sz="2000" dirty="0"/>
              <a:t>L’ouverture d’une session dans QuickBooks</a:t>
            </a:r>
          </a:p>
          <a:p>
            <a:pPr marL="1014003" lvl="4" indent="-457200">
              <a:spcBef>
                <a:spcPts val="1776"/>
              </a:spcBef>
              <a:buFont typeface="Arial" panose="020B0604020202020204" pitchFamily="34" charset="0"/>
              <a:buChar char="•"/>
              <a:defRPr/>
            </a:pPr>
            <a:r>
              <a:rPr lang="fr-CA" sz="2000" dirty="0"/>
              <a:t>Le tableau de bord de QuickBooks</a:t>
            </a:r>
          </a:p>
          <a:p>
            <a:pPr marL="1014003" lvl="4" indent="-457200">
              <a:spcBef>
                <a:spcPts val="1776"/>
              </a:spcBef>
              <a:buFont typeface="Arial" panose="020B0604020202020204" pitchFamily="34" charset="0"/>
              <a:buChar char="•"/>
              <a:defRPr/>
            </a:pPr>
            <a:r>
              <a:rPr lang="fr-CA" sz="2000" dirty="0"/>
              <a:t>Les trois façons de naviguer dans le logiciel</a:t>
            </a:r>
          </a:p>
          <a:p>
            <a:pPr marL="1014003" lvl="4" indent="-457200">
              <a:spcBef>
                <a:spcPts val="1776"/>
              </a:spcBef>
              <a:buFont typeface="Arial" panose="020B0604020202020204" pitchFamily="34" charset="0"/>
              <a:buChar char="•"/>
              <a:defRPr/>
            </a:pPr>
            <a:r>
              <a:rPr lang="fr-CA" sz="2000" dirty="0"/>
              <a:t>La structure de QuickBooks</a:t>
            </a:r>
          </a:p>
          <a:p>
            <a:pPr marL="1014003" lvl="4" indent="-457200">
              <a:spcBef>
                <a:spcPts val="1776"/>
              </a:spcBef>
              <a:buFont typeface="Arial" panose="020B0604020202020204" pitchFamily="34" charset="0"/>
              <a:buChar char="•"/>
              <a:defRPr/>
            </a:pPr>
            <a:r>
              <a:rPr lang="fr-CA" sz="2000" dirty="0"/>
              <a:t>La saisie d’opérations</a:t>
            </a:r>
          </a:p>
          <a:p>
            <a:pPr marL="1014003" lvl="4" indent="-457200">
              <a:spcBef>
                <a:spcPts val="1776"/>
              </a:spcBef>
              <a:buFont typeface="Arial" panose="020B0604020202020204" pitchFamily="34" charset="0"/>
              <a:buChar char="•"/>
              <a:defRPr/>
            </a:pPr>
            <a:endParaRPr lang="fr-CA" sz="3200" dirty="0"/>
          </a:p>
          <a:p>
            <a:pPr marL="556803" lvl="4">
              <a:spcBef>
                <a:spcPts val="1776"/>
              </a:spcBef>
              <a:defRPr/>
            </a:pPr>
            <a:r>
              <a:rPr lang="fr-CA" dirty="0" smtClean="0"/>
              <a:t> </a:t>
            </a:r>
          </a:p>
          <a:p>
            <a:pPr marL="282575" lvl="1">
              <a:spcBef>
                <a:spcPts val="1776"/>
              </a:spcBef>
              <a:defRPr/>
            </a:pPr>
            <a:endParaRPr lang="fr-CA" sz="3200" dirty="0"/>
          </a:p>
        </p:txBody>
      </p:sp>
    </p:spTree>
    <p:extLst>
      <p:ext uri="{BB962C8B-B14F-4D97-AF65-F5344CB8AC3E}">
        <p14:creationId xmlns:p14="http://schemas.microsoft.com/office/powerpoint/2010/main" val="293093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63847"/>
            <a:ext cx="11082528" cy="548640"/>
          </a:xfrm>
        </p:spPr>
        <p:txBody>
          <a:bodyPr>
            <a:noAutofit/>
          </a:bodyPr>
          <a:lstStyle/>
          <a:p>
            <a:pPr eaLnBrk="1" hangingPunct="1">
              <a:defRPr/>
            </a:pPr>
            <a:r>
              <a:rPr lang="fr-CA" sz="3600" dirty="0"/>
              <a:t>Leçon 5 – Autres listes dans QuickBooks</a:t>
            </a:r>
          </a:p>
        </p:txBody>
      </p:sp>
      <p:sp>
        <p:nvSpPr>
          <p:cNvPr id="6147" name="Rectangle 3"/>
          <p:cNvSpPr>
            <a:spLocks noGrp="1" noChangeArrowheads="1"/>
          </p:cNvSpPr>
          <p:nvPr>
            <p:ph idx="1"/>
          </p:nvPr>
        </p:nvSpPr>
        <p:spPr>
          <a:xfrm>
            <a:off x="502035" y="1170142"/>
            <a:ext cx="11570903" cy="5211763"/>
          </a:xfrm>
          <a:ln>
            <a:noFill/>
          </a:ln>
        </p:spPr>
        <p:txBody>
          <a:bodyPr/>
          <a:lstStyle/>
          <a:p>
            <a:pPr marL="282575" lvl="1">
              <a:spcBef>
                <a:spcPts val="1776"/>
              </a:spcBef>
              <a:defRPr/>
            </a:pPr>
            <a:r>
              <a:rPr lang="fr-CA" sz="2000" dirty="0"/>
              <a:t>Les autres listes comprennent :</a:t>
            </a:r>
          </a:p>
          <a:p>
            <a:pPr marL="1014003" lvl="4" indent="-457200">
              <a:lnSpc>
                <a:spcPct val="100000"/>
              </a:lnSpc>
              <a:spcBef>
                <a:spcPts val="200"/>
              </a:spcBef>
              <a:buFont typeface="Arial" panose="020B0604020202020204" pitchFamily="34" charset="0"/>
              <a:buChar char="•"/>
              <a:defRPr/>
            </a:pPr>
            <a:r>
              <a:rPr lang="fr-CA" sz="2000" b="1" dirty="0"/>
              <a:t>Opérations récurrentes</a:t>
            </a:r>
            <a:r>
              <a:rPr lang="fr-CA" sz="2000" dirty="0"/>
              <a:t> – liste d’opérations planifiées ou enregistrées</a:t>
            </a:r>
          </a:p>
          <a:p>
            <a:pPr marL="1014003" lvl="4" indent="-457200">
              <a:lnSpc>
                <a:spcPct val="100000"/>
              </a:lnSpc>
              <a:spcBef>
                <a:spcPts val="200"/>
              </a:spcBef>
              <a:buFont typeface="Arial" panose="020B0604020202020204" pitchFamily="34" charset="0"/>
              <a:buChar char="•"/>
              <a:defRPr/>
            </a:pPr>
            <a:r>
              <a:rPr lang="fr-CA" sz="2000" b="1" dirty="0"/>
              <a:t>Catégories de produits – </a:t>
            </a:r>
            <a:r>
              <a:rPr lang="fr-CA" sz="2000" dirty="0"/>
              <a:t>une façon de classer les produits et services</a:t>
            </a:r>
          </a:p>
          <a:p>
            <a:pPr marL="1014003" lvl="4" indent="-457200">
              <a:lnSpc>
                <a:spcPct val="100000"/>
              </a:lnSpc>
              <a:spcBef>
                <a:spcPts val="200"/>
              </a:spcBef>
              <a:buFont typeface="Arial" panose="020B0604020202020204" pitchFamily="34" charset="0"/>
              <a:buChar char="•"/>
              <a:defRPr/>
            </a:pPr>
            <a:r>
              <a:rPr lang="fr-CA" sz="2000" b="1" dirty="0"/>
              <a:t>Styles de formulaire personnalisés – </a:t>
            </a:r>
            <a:r>
              <a:rPr lang="fr-CA" sz="2000" dirty="0"/>
              <a:t>modèles de formulaires de vente</a:t>
            </a:r>
          </a:p>
          <a:p>
            <a:pPr marL="1014003" lvl="4" indent="-457200">
              <a:lnSpc>
                <a:spcPct val="100000"/>
              </a:lnSpc>
              <a:spcBef>
                <a:spcPts val="200"/>
              </a:spcBef>
              <a:buFont typeface="Arial" panose="020B0604020202020204" pitchFamily="34" charset="0"/>
              <a:buChar char="•"/>
              <a:defRPr/>
            </a:pPr>
            <a:r>
              <a:rPr lang="fr-CA" sz="2000" b="1" dirty="0"/>
              <a:t>Devises –</a:t>
            </a:r>
            <a:r>
              <a:rPr lang="fr-CA" sz="2000" dirty="0"/>
              <a:t> utile lorsqu’on achète ou vend des devises étrangères</a:t>
            </a:r>
          </a:p>
          <a:p>
            <a:pPr marL="1014003" lvl="4" indent="-457200">
              <a:lnSpc>
                <a:spcPct val="100000"/>
              </a:lnSpc>
              <a:spcBef>
                <a:spcPts val="200"/>
              </a:spcBef>
              <a:buFont typeface="Arial" panose="020B0604020202020204" pitchFamily="34" charset="0"/>
              <a:buChar char="•"/>
              <a:defRPr/>
            </a:pPr>
            <a:r>
              <a:rPr lang="fr-CA" sz="2000" b="1" dirty="0"/>
              <a:t>Modes de paiement –</a:t>
            </a:r>
            <a:r>
              <a:rPr lang="fr-CA" sz="2000" dirty="0"/>
              <a:t> moyens que peuvent utiliser les clients pour payer votre entreprise</a:t>
            </a:r>
          </a:p>
          <a:p>
            <a:pPr marL="1014003" lvl="4" indent="-457200">
              <a:lnSpc>
                <a:spcPct val="100000"/>
              </a:lnSpc>
              <a:spcBef>
                <a:spcPts val="200"/>
              </a:spcBef>
              <a:buFont typeface="Arial" panose="020B0604020202020204" pitchFamily="34" charset="0"/>
              <a:buChar char="•"/>
              <a:defRPr/>
            </a:pPr>
            <a:r>
              <a:rPr lang="fr-CA" sz="2000" b="1" dirty="0"/>
              <a:t>Modalités</a:t>
            </a:r>
            <a:r>
              <a:rPr lang="fr-CA" sz="2000" dirty="0" smtClean="0"/>
              <a:t> </a:t>
            </a:r>
            <a:r>
              <a:rPr lang="fr-CA" sz="2000" dirty="0"/>
              <a:t>– conditions à communiquer aux clients ou reçues de fournisseurs</a:t>
            </a:r>
          </a:p>
          <a:p>
            <a:pPr marL="1014003" lvl="4" indent="-457200">
              <a:lnSpc>
                <a:spcPct val="100000"/>
              </a:lnSpc>
              <a:spcBef>
                <a:spcPts val="200"/>
              </a:spcBef>
              <a:buFont typeface="Arial" panose="020B0604020202020204" pitchFamily="34" charset="0"/>
              <a:buChar char="•"/>
              <a:defRPr/>
            </a:pPr>
            <a:r>
              <a:rPr lang="fr-CA" sz="2000" b="1" dirty="0"/>
              <a:t>Pièces jointes</a:t>
            </a:r>
            <a:r>
              <a:rPr lang="fr-CA" sz="2000" dirty="0" smtClean="0"/>
              <a:t> </a:t>
            </a:r>
            <a:r>
              <a:rPr lang="fr-CA" sz="2000" dirty="0"/>
              <a:t>– une liste de pièces jointes conservées relativement à des opérations ou à des listes de noms</a:t>
            </a:r>
          </a:p>
          <a:p>
            <a:pPr marL="282575" lvl="1">
              <a:spcBef>
                <a:spcPts val="1776"/>
              </a:spcBef>
              <a:defRPr/>
            </a:pPr>
            <a:endParaRPr lang="fr-CA" sz="2800" dirty="0"/>
          </a:p>
        </p:txBody>
      </p:sp>
    </p:spTree>
    <p:extLst>
      <p:ext uri="{BB962C8B-B14F-4D97-AF65-F5344CB8AC3E}">
        <p14:creationId xmlns:p14="http://schemas.microsoft.com/office/powerpoint/2010/main" val="190009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528083"/>
            <a:ext cx="11082528" cy="548640"/>
          </a:xfrm>
        </p:spPr>
        <p:txBody>
          <a:bodyPr>
            <a:noAutofit/>
          </a:bodyPr>
          <a:lstStyle/>
          <a:p>
            <a:pPr eaLnBrk="1" hangingPunct="1">
              <a:defRPr/>
            </a:pPr>
            <a:r>
              <a:rPr lang="fr-CA" sz="3600" dirty="0"/>
              <a:t>C’est à vous n</a:t>
            </a:r>
            <a:r>
              <a:rPr lang="fr-CA" sz="3600" baseline="30000" dirty="0"/>
              <a:t>o </a:t>
            </a:r>
            <a:r>
              <a:rPr lang="fr-CA" sz="3600" dirty="0"/>
              <a:t>1... Leçon 5</a:t>
            </a:r>
          </a:p>
        </p:txBody>
      </p:sp>
      <p:sp>
        <p:nvSpPr>
          <p:cNvPr id="6147" name="Rectangle 3"/>
          <p:cNvSpPr>
            <a:spLocks noGrp="1" noChangeArrowheads="1"/>
          </p:cNvSpPr>
          <p:nvPr>
            <p:ph idx="1"/>
          </p:nvPr>
        </p:nvSpPr>
        <p:spPr>
          <a:xfrm>
            <a:off x="180609" y="1223148"/>
            <a:ext cx="11725379" cy="5463430"/>
          </a:xfrm>
          <a:ln>
            <a:noFill/>
          </a:ln>
        </p:spPr>
        <p:txBody>
          <a:bodyPr/>
          <a:lstStyle/>
          <a:p>
            <a:pPr marL="796925" lvl="1" indent="-514350">
              <a:spcBef>
                <a:spcPts val="1776"/>
              </a:spcBef>
              <a:buFont typeface="+mj-lt"/>
              <a:buAutoNum type="arabicPeriod"/>
              <a:defRPr/>
            </a:pPr>
            <a:r>
              <a:rPr lang="fr-CA" sz="2000" dirty="0"/>
              <a:t>Trouvez la </a:t>
            </a:r>
            <a:r>
              <a:rPr lang="fr-CA" sz="2000" b="1" dirty="0"/>
              <a:t>Liste des devises</a:t>
            </a:r>
            <a:r>
              <a:rPr lang="fr-CA" sz="2000" dirty="0"/>
              <a:t>.</a:t>
            </a:r>
          </a:p>
          <a:p>
            <a:pPr marL="796925" lvl="1" indent="-514350">
              <a:spcBef>
                <a:spcPts val="1776"/>
              </a:spcBef>
              <a:buFont typeface="+mj-lt"/>
              <a:buAutoNum type="arabicPeriod"/>
              <a:defRPr/>
            </a:pPr>
            <a:r>
              <a:rPr lang="fr-CA" sz="2000" dirty="0"/>
              <a:t>Trouvez la </a:t>
            </a:r>
            <a:r>
              <a:rPr lang="fr-CA" sz="2000" b="1" dirty="0"/>
              <a:t>Liste de modalités</a:t>
            </a:r>
            <a:r>
              <a:rPr lang="fr-CA" sz="2000" dirty="0"/>
              <a:t>.</a:t>
            </a:r>
            <a:r>
              <a:rPr lang="fr-CA" sz="2000" b="1" dirty="0"/>
              <a:t> </a:t>
            </a:r>
          </a:p>
          <a:p>
            <a:pPr marL="796925" lvl="1" indent="-514350">
              <a:spcBef>
                <a:spcPts val="1776"/>
              </a:spcBef>
              <a:buFont typeface="+mj-lt"/>
              <a:buAutoNum type="arabicPeriod"/>
              <a:defRPr/>
            </a:pPr>
            <a:r>
              <a:rPr lang="fr-CA" sz="2000" dirty="0"/>
              <a:t>Trouvez la liste </a:t>
            </a:r>
            <a:r>
              <a:rPr lang="fr-CA" sz="2000" b="1" dirty="0"/>
              <a:t>Catégories</a:t>
            </a:r>
            <a:r>
              <a:rPr lang="fr-CA" sz="2000" dirty="0"/>
              <a:t>, puis ajoutez une nouvelle catégorie.</a:t>
            </a:r>
          </a:p>
          <a:p>
            <a:pPr marL="796925" lvl="1" indent="-514350">
              <a:spcBef>
                <a:spcPts val="1776"/>
              </a:spcBef>
              <a:buFont typeface="+mj-lt"/>
              <a:buAutoNum type="arabicPeriod"/>
              <a:defRPr/>
            </a:pPr>
            <a:r>
              <a:rPr lang="fr-CA" sz="2000" dirty="0"/>
              <a:t>Vous devez trouver une </a:t>
            </a:r>
            <a:r>
              <a:rPr lang="fr-CA" sz="2000" b="1" dirty="0"/>
              <a:t>Pièce jointe</a:t>
            </a:r>
            <a:r>
              <a:rPr lang="fr-CA" sz="2000" dirty="0"/>
              <a:t> dans QuickBooks Trouvez la liste.</a:t>
            </a:r>
          </a:p>
          <a:p>
            <a:pPr marL="796925" lvl="1" indent="-514350">
              <a:spcBef>
                <a:spcPts val="1776"/>
              </a:spcBef>
              <a:buFont typeface="+mj-lt"/>
              <a:buAutoNum type="arabicPeriod"/>
              <a:defRPr/>
            </a:pPr>
            <a:r>
              <a:rPr lang="fr-CA" sz="2000" dirty="0"/>
              <a:t>Vous désirez automatiser une opération. À quelle liste ajouteriez-vous l’opération? Où se trouve cette liste?</a:t>
            </a:r>
          </a:p>
          <a:p>
            <a:pPr marL="796925" lvl="1" indent="-514350">
              <a:spcBef>
                <a:spcPts val="1776"/>
              </a:spcBef>
              <a:buFont typeface="+mj-lt"/>
              <a:buAutoNum type="arabicPeriod"/>
              <a:defRPr/>
            </a:pPr>
            <a:endParaRPr lang="fr-CA" sz="3200" dirty="0"/>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8039904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Revue des autres listes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2004978733"/>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Plan comptable</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1067981109"/>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547538"/>
            <a:ext cx="11082528" cy="548640"/>
          </a:xfrm>
        </p:spPr>
        <p:txBody>
          <a:bodyPr>
            <a:noAutofit/>
          </a:bodyPr>
          <a:lstStyle/>
          <a:p>
            <a:pPr eaLnBrk="1" hangingPunct="1">
              <a:defRPr/>
            </a:pPr>
            <a:r>
              <a:rPr lang="fr-CA" sz="3600" dirty="0"/>
              <a:t>Aperçu du plan comptable</a:t>
            </a:r>
          </a:p>
        </p:txBody>
      </p:sp>
      <p:sp>
        <p:nvSpPr>
          <p:cNvPr id="6147" name="Rectangle 3"/>
          <p:cNvSpPr>
            <a:spLocks noGrp="1" noChangeArrowheads="1"/>
          </p:cNvSpPr>
          <p:nvPr>
            <p:ph idx="1"/>
          </p:nvPr>
        </p:nvSpPr>
        <p:spPr>
          <a:xfrm>
            <a:off x="502035" y="1257578"/>
            <a:ext cx="10662151" cy="5059363"/>
          </a:xfrm>
          <a:ln>
            <a:noFill/>
          </a:ln>
        </p:spPr>
        <p:txBody>
          <a:bodyPr/>
          <a:lstStyle/>
          <a:p>
            <a:pPr marL="514350" indent="-514350">
              <a:buFont typeface="+mj-lt"/>
              <a:buAutoNum type="arabicPeriod"/>
              <a:defRPr/>
            </a:pPr>
            <a:r>
              <a:rPr lang="fr-CA" sz="2000" b="0" dirty="0"/>
              <a:t>Détails et soldes de tous les comptes se trouvant dans QuickBooks</a:t>
            </a:r>
          </a:p>
          <a:p>
            <a:pPr marL="514350" indent="-514350">
              <a:buFont typeface="+mj-lt"/>
              <a:buAutoNum type="arabicPeriod"/>
              <a:defRPr/>
            </a:pPr>
            <a:r>
              <a:rPr lang="fr-CA" sz="2000" b="0" dirty="0"/>
              <a:t>Le plan comptable indique les comptes de bilan dans le haut de la liste et les comptes de l’état des résultats au bas de la liste. </a:t>
            </a:r>
          </a:p>
          <a:p>
            <a:pPr marL="514350" indent="-514350">
              <a:spcBef>
                <a:spcPts val="1800"/>
              </a:spcBef>
              <a:buFont typeface="+mj-lt"/>
              <a:buAutoNum type="arabicPeriod"/>
              <a:defRPr/>
            </a:pPr>
            <a:r>
              <a:rPr lang="fr-CA" sz="2000" b="0" dirty="0"/>
              <a:t>Vous pouvez modifier l’affichage du plan comptable en cliquant sur la roue dentée de la liste.</a:t>
            </a:r>
          </a:p>
          <a:p>
            <a:pPr>
              <a:defRPr/>
            </a:pPr>
            <a:endParaRPr lang="fr-CA" sz="3200" dirty="0"/>
          </a:p>
        </p:txBody>
      </p:sp>
    </p:spTree>
    <p:extLst>
      <p:ext uri="{BB962C8B-B14F-4D97-AF65-F5344CB8AC3E}">
        <p14:creationId xmlns:p14="http://schemas.microsoft.com/office/powerpoint/2010/main" val="204679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499683" y="886529"/>
            <a:ext cx="11571811" cy="5799497"/>
          </a:xfrm>
        </p:spPr>
        <p:txBody>
          <a:bodyPr>
            <a:normAutofit fontScale="70000" lnSpcReduction="20000"/>
          </a:bodyPr>
          <a:lstStyle/>
          <a:p>
            <a:pPr>
              <a:spcBef>
                <a:spcPts val="1200"/>
              </a:spcBef>
            </a:pPr>
            <a:r>
              <a:rPr lang="fr-CA" sz="2900" u="sng" dirty="0"/>
              <a:t>Comptes de bilan</a:t>
            </a:r>
          </a:p>
          <a:p>
            <a:pPr marL="514350" indent="-514350">
              <a:spcBef>
                <a:spcPts val="1200"/>
              </a:spcBef>
              <a:buFont typeface="Arial" panose="020B0604020202020204" pitchFamily="34" charset="0"/>
              <a:buChar char="•"/>
            </a:pPr>
            <a:r>
              <a:rPr lang="fr-CA" sz="2900" dirty="0"/>
              <a:t>Compte bancaire</a:t>
            </a:r>
            <a:r>
              <a:rPr lang="fr-CA" sz="2900" b="0" dirty="0"/>
              <a:t> – on ajoute un compte bancaire pour chaque compte dans l’entreprise</a:t>
            </a:r>
          </a:p>
          <a:p>
            <a:pPr marL="514350" indent="-514350">
              <a:spcBef>
                <a:spcPts val="1200"/>
              </a:spcBef>
              <a:buFont typeface="Arial" panose="020B0604020202020204" pitchFamily="34" charset="0"/>
              <a:buChar char="•"/>
            </a:pPr>
            <a:r>
              <a:rPr lang="fr-CA" sz="2900" dirty="0"/>
              <a:t>Comptes clients</a:t>
            </a:r>
            <a:r>
              <a:rPr lang="fr-CA" sz="2900" b="0" dirty="0"/>
              <a:t> – pour le suivi des débiteurs, y compris les factures, les crédits et les paiements liés au compte des clients</a:t>
            </a:r>
          </a:p>
          <a:p>
            <a:pPr marL="514350" indent="-514350">
              <a:spcBef>
                <a:spcPts val="1200"/>
              </a:spcBef>
              <a:buFont typeface="Arial" panose="020B0604020202020204" pitchFamily="34" charset="0"/>
              <a:buChar char="•"/>
            </a:pPr>
            <a:r>
              <a:rPr lang="fr-CA" sz="2900" dirty="0"/>
              <a:t>Actif à court terme</a:t>
            </a:r>
            <a:r>
              <a:rPr lang="fr-CA" sz="2900" b="0" dirty="0"/>
              <a:t> – éléments d’actif qui seront probablement convertis en espèces ou dépensés dans l’année</a:t>
            </a:r>
          </a:p>
          <a:p>
            <a:pPr marL="514350" indent="-514350">
              <a:spcBef>
                <a:spcPts val="1200"/>
              </a:spcBef>
              <a:buFont typeface="Arial" panose="020B0604020202020204" pitchFamily="34" charset="0"/>
              <a:buChar char="•"/>
            </a:pPr>
            <a:r>
              <a:rPr lang="fr-CA" sz="2900" dirty="0"/>
              <a:t>Immobilisation corporelle</a:t>
            </a:r>
            <a:r>
              <a:rPr lang="fr-CA" sz="2900" b="0" dirty="0"/>
              <a:t> – biens amortissables que possède votre entreprise</a:t>
            </a:r>
          </a:p>
          <a:p>
            <a:pPr marL="514350" indent="-514350">
              <a:spcBef>
                <a:spcPts val="1200"/>
              </a:spcBef>
              <a:buFont typeface="Arial" panose="020B0604020202020204" pitchFamily="34" charset="0"/>
              <a:buChar char="•"/>
            </a:pPr>
            <a:r>
              <a:rPr lang="fr-CA" sz="2900" dirty="0"/>
              <a:t>Autres actifs</a:t>
            </a:r>
            <a:r>
              <a:rPr lang="fr-CA" sz="2900" b="0" dirty="0"/>
              <a:t> – tout actif qui n’est ni une immobilisation corporelle ni un actif à court terme</a:t>
            </a:r>
          </a:p>
          <a:p>
            <a:pPr marL="514350" indent="-514350">
              <a:spcBef>
                <a:spcPts val="1200"/>
              </a:spcBef>
              <a:buFont typeface="Arial" panose="020B0604020202020204" pitchFamily="34" charset="0"/>
              <a:buChar char="•"/>
            </a:pPr>
            <a:r>
              <a:rPr lang="fr-CA" sz="2900" dirty="0"/>
              <a:t>Comptes fournisseurs</a:t>
            </a:r>
            <a:r>
              <a:rPr lang="fr-CA" sz="2900" b="0" dirty="0"/>
              <a:t> – pour le suivi des créanciers, y compris les factures à payer, les crédits de fournisseurs et les paiements de factures</a:t>
            </a:r>
          </a:p>
          <a:p>
            <a:pPr marL="514350" indent="-514350">
              <a:spcBef>
                <a:spcPts val="1200"/>
              </a:spcBef>
              <a:buFont typeface="Arial" panose="020B0604020202020204" pitchFamily="34" charset="0"/>
              <a:buChar char="•"/>
            </a:pPr>
            <a:r>
              <a:rPr lang="fr-CA" sz="2900" dirty="0"/>
              <a:t>Carte de crédit</a:t>
            </a:r>
            <a:r>
              <a:rPr lang="fr-CA" sz="2900" b="0" dirty="0"/>
              <a:t> – pour le suivi des achats et des paiements par carte de crédit ainsi que des relevés</a:t>
            </a:r>
          </a:p>
          <a:p>
            <a:pPr marL="514350" indent="-514350">
              <a:spcBef>
                <a:spcPts val="1200"/>
              </a:spcBef>
              <a:buFont typeface="Arial" panose="020B0604020202020204" pitchFamily="34" charset="0"/>
              <a:buChar char="•"/>
            </a:pPr>
            <a:r>
              <a:rPr lang="fr-CA" sz="2900" dirty="0"/>
              <a:t>Passifs à court terme</a:t>
            </a:r>
            <a:r>
              <a:rPr lang="fr-CA" sz="2900" b="0" dirty="0"/>
              <a:t> – des éléments de passif qu’il faut payer en moins d’un an, comme la taxe de vente ou les cotisations sociales</a:t>
            </a:r>
          </a:p>
          <a:p>
            <a:pPr marL="514350" indent="-514350">
              <a:spcBef>
                <a:spcPts val="1200"/>
              </a:spcBef>
              <a:buFont typeface="Arial" panose="020B0604020202020204" pitchFamily="34" charset="0"/>
              <a:buChar char="•"/>
            </a:pPr>
            <a:r>
              <a:rPr lang="fr-CA" sz="2900" dirty="0"/>
              <a:t>Passif à long terme</a:t>
            </a:r>
            <a:r>
              <a:rPr lang="fr-CA" sz="2900" b="0" dirty="0"/>
              <a:t> – des éléments de passif dont le paiement sera échelonné sur plus d’un an, comme les hypothèques ou les prêts bancaires </a:t>
            </a:r>
          </a:p>
          <a:p>
            <a:pPr marL="514350" indent="-514350">
              <a:spcBef>
                <a:spcPts val="1200"/>
              </a:spcBef>
              <a:buFont typeface="Arial" panose="020B0604020202020204" pitchFamily="34" charset="0"/>
              <a:buChar char="•"/>
            </a:pPr>
            <a:r>
              <a:rPr lang="fr-CA" sz="2900" dirty="0"/>
              <a:t>Capitaux propres</a:t>
            </a:r>
            <a:r>
              <a:rPr lang="fr-CA" sz="2900" b="0" dirty="0"/>
              <a:t> – pour le suivi des investissements et des retraits du propriétaire à l’égard de l’entreprise</a:t>
            </a:r>
          </a:p>
          <a:p>
            <a:pPr marL="514350" indent="-514350">
              <a:spcBef>
                <a:spcPts val="1200"/>
              </a:spcBef>
              <a:buFont typeface="Arial" panose="020B0604020202020204" pitchFamily="34" charset="0"/>
              <a:buChar char="•"/>
            </a:pPr>
            <a:endParaRPr lang="fr-CA" sz="2900" b="0" dirty="0"/>
          </a:p>
          <a:p>
            <a:pPr marL="514350" indent="-514350">
              <a:spcBef>
                <a:spcPts val="1200"/>
              </a:spcBef>
              <a:buFont typeface="Arial" panose="020B0604020202020204" pitchFamily="34" charset="0"/>
              <a:buChar char="•"/>
            </a:pPr>
            <a:endParaRPr lang="fr-CA" sz="2800" b="0" dirty="0"/>
          </a:p>
          <a:p>
            <a:pPr marL="514350" indent="-514350">
              <a:spcBef>
                <a:spcPts val="1200"/>
              </a:spcBef>
              <a:buFont typeface="+mj-lt"/>
              <a:buAutoNum type="arabicPeriod"/>
            </a:pPr>
            <a:endParaRPr lang="fr-CA" sz="3200" b="0" dirty="0"/>
          </a:p>
          <a:p>
            <a:endParaRPr lang="fr-CA" dirty="0">
              <a:solidFill>
                <a:schemeClr val="bg2"/>
              </a:solidFill>
            </a:endParaRPr>
          </a:p>
        </p:txBody>
      </p:sp>
      <p:sp>
        <p:nvSpPr>
          <p:cNvPr id="11" name="Title 10"/>
          <p:cNvSpPr>
            <a:spLocks noGrp="1"/>
          </p:cNvSpPr>
          <p:nvPr>
            <p:ph type="title"/>
          </p:nvPr>
        </p:nvSpPr>
        <p:spPr>
          <a:xfrm>
            <a:off x="499683" y="145908"/>
            <a:ext cx="11082528" cy="548640"/>
          </a:xfrm>
        </p:spPr>
        <p:txBody>
          <a:bodyPr>
            <a:noAutofit/>
          </a:bodyPr>
          <a:lstStyle/>
          <a:p>
            <a:r>
              <a:rPr lang="fr-CA" sz="3200" dirty="0"/>
              <a:t>Types de comptes dans QuickBooks</a:t>
            </a:r>
          </a:p>
        </p:txBody>
      </p:sp>
      <p:sp>
        <p:nvSpPr>
          <p:cNvPr id="5" name="Text Placeholder 1"/>
          <p:cNvSpPr txBox="1">
            <a:spLocks/>
          </p:cNvSpPr>
          <p:nvPr/>
        </p:nvSpPr>
        <p:spPr>
          <a:xfrm>
            <a:off x="1524316" y="1642350"/>
            <a:ext cx="10057895" cy="4466172"/>
          </a:xfrm>
          <a:prstGeom prst="rect">
            <a:avLst/>
          </a:prstGeom>
        </p:spPr>
        <p:txBody>
          <a:bodyPr vert="horz" lIns="0" tIns="0" rIns="0" bIns="0" rtlCol="0">
            <a:noAutofit/>
          </a:bodyPr>
          <a:lstStyle>
            <a:lvl1pPr marL="0" indent="0" algn="l" defTabSz="342900" rtl="0" eaLnBrk="1" latinLnBrk="0" hangingPunct="1">
              <a:spcBef>
                <a:spcPts val="1350"/>
              </a:spcBef>
              <a:buFontTx/>
              <a:buNone/>
              <a:defRPr sz="2000" b="0" i="0" kern="1200" baseline="0">
                <a:solidFill>
                  <a:schemeClr val="tx2"/>
                </a:solidFill>
                <a:latin typeface="+mj-lt"/>
                <a:ea typeface="+mn-ea"/>
                <a:cs typeface="+mn-cs"/>
              </a:defRPr>
            </a:lvl1pPr>
            <a:lvl2pPr marL="102870" indent="-102870" algn="l" defTabSz="342900" rtl="0" eaLnBrk="1" latinLnBrk="0" hangingPunct="1">
              <a:spcBef>
                <a:spcPts val="450"/>
              </a:spcBef>
              <a:buClr>
                <a:schemeClr val="bg2"/>
              </a:buClr>
              <a:buSzPct val="90000"/>
              <a:buFontTx/>
              <a:buNone/>
              <a:defRPr sz="1100" kern="1200" baseline="0">
                <a:solidFill>
                  <a:schemeClr val="tx2"/>
                </a:solidFill>
                <a:latin typeface="Avenir Next Regular"/>
                <a:ea typeface="+mn-ea"/>
                <a:cs typeface="+mn-cs"/>
              </a:defRPr>
            </a:lvl2pPr>
            <a:lvl3pPr marL="102870" indent="-102870" algn="l" defTabSz="342900" rtl="0" eaLnBrk="1" latinLnBrk="0" hangingPunct="1">
              <a:spcBef>
                <a:spcPts val="750"/>
              </a:spcBef>
              <a:buClr>
                <a:schemeClr val="tx1"/>
              </a:buClr>
              <a:buSzPct val="90000"/>
              <a:buFont typeface="Arial"/>
              <a:buChar char="•"/>
              <a:defRPr sz="1100" i="0" kern="1200" baseline="0">
                <a:solidFill>
                  <a:schemeClr val="tx2"/>
                </a:solidFill>
                <a:latin typeface="Avenir Next Regular"/>
                <a:ea typeface="+mn-ea"/>
                <a:cs typeface="+mn-cs"/>
              </a:defRPr>
            </a:lvl3pPr>
            <a:lvl4pPr marL="100584" indent="0" algn="l" defTabSz="342900" rtl="0" eaLnBrk="1" latinLnBrk="0" hangingPunct="1">
              <a:spcBef>
                <a:spcPts val="750"/>
              </a:spcBef>
              <a:buClr>
                <a:schemeClr val="tx1"/>
              </a:buClr>
              <a:buSzPct val="90000"/>
              <a:buFontTx/>
              <a:buNone/>
              <a:defRPr sz="1100" i="1" kern="1200">
                <a:solidFill>
                  <a:schemeClr val="tx2"/>
                </a:solidFill>
                <a:latin typeface="Avenir Next Regular"/>
                <a:ea typeface="+mn-ea"/>
                <a:cs typeface="+mn-cs"/>
              </a:defRPr>
            </a:lvl4pPr>
            <a:lvl5pPr marL="102870" indent="0" algn="l" defTabSz="342900" rtl="0" eaLnBrk="1" latinLnBrk="0" hangingPunct="1">
              <a:spcBef>
                <a:spcPts val="750"/>
              </a:spcBef>
              <a:buClr>
                <a:schemeClr val="tx1"/>
              </a:buClr>
              <a:buSzPct val="90000"/>
              <a:buFontTx/>
              <a:buNone/>
              <a:defRPr sz="900" kern="1200" baseline="0">
                <a:solidFill>
                  <a:schemeClr val="tx2"/>
                </a:solidFill>
                <a:latin typeface="Avenir Next Regular"/>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2669"/>
              </a:spcBef>
            </a:pPr>
            <a:endParaRPr lang="en-US" sz="2100" dirty="0"/>
          </a:p>
        </p:txBody>
      </p:sp>
    </p:spTree>
    <p:extLst>
      <p:ext uri="{BB962C8B-B14F-4D97-AF65-F5344CB8AC3E}">
        <p14:creationId xmlns:p14="http://schemas.microsoft.com/office/powerpoint/2010/main" val="610825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503493" y="886529"/>
            <a:ext cx="11571811" cy="5388436"/>
          </a:xfrm>
        </p:spPr>
        <p:txBody>
          <a:bodyPr>
            <a:normAutofit/>
          </a:bodyPr>
          <a:lstStyle/>
          <a:p>
            <a:pPr>
              <a:spcBef>
                <a:spcPts val="1200"/>
              </a:spcBef>
            </a:pPr>
            <a:r>
              <a:rPr lang="fr-CA" sz="2000" u="sng" dirty="0"/>
              <a:t>Comptes de l’état des résultats</a:t>
            </a:r>
          </a:p>
          <a:p>
            <a:pPr marL="514350" indent="-514350">
              <a:spcBef>
                <a:spcPts val="1200"/>
              </a:spcBef>
              <a:buFont typeface="Arial" panose="020B0604020202020204" pitchFamily="34" charset="0"/>
              <a:buChar char="•"/>
            </a:pPr>
            <a:r>
              <a:rPr lang="fr-CA" sz="2000" dirty="0"/>
              <a:t>Revenus</a:t>
            </a:r>
            <a:r>
              <a:rPr lang="fr-CA" sz="2000" b="0" dirty="0"/>
              <a:t> – ce compte suit les rentrées d’argent dans l’entreprise</a:t>
            </a:r>
          </a:p>
          <a:p>
            <a:pPr marL="514350" indent="-514350">
              <a:spcBef>
                <a:spcPts val="1200"/>
              </a:spcBef>
              <a:buFont typeface="Arial" panose="020B0604020202020204" pitchFamily="34" charset="0"/>
              <a:buChar char="•"/>
            </a:pPr>
            <a:r>
              <a:rPr lang="fr-CA" sz="2000" dirty="0"/>
              <a:t>Comptes clients</a:t>
            </a:r>
            <a:r>
              <a:rPr lang="fr-CA" sz="2000" b="0" dirty="0"/>
              <a:t> – l’argent reçu pour autre chose que les opérations commerciales normales, comme les intérêts créditeurs</a:t>
            </a:r>
          </a:p>
          <a:p>
            <a:pPr marL="514350" indent="-514350">
              <a:spcBef>
                <a:spcPts val="1200"/>
              </a:spcBef>
              <a:buFont typeface="Arial" panose="020B0604020202020204" pitchFamily="34" charset="0"/>
              <a:buChar char="•"/>
            </a:pPr>
            <a:r>
              <a:rPr lang="fr-CA" sz="2000" dirty="0"/>
              <a:t>Dépenses</a:t>
            </a:r>
            <a:r>
              <a:rPr lang="fr-CA" sz="2000" b="0" dirty="0"/>
              <a:t> – ce compte suit les sorties d’argent liées aux dépenses et aux achats de l’entreprise</a:t>
            </a:r>
          </a:p>
          <a:p>
            <a:pPr marL="514350" indent="-514350">
              <a:spcBef>
                <a:spcPts val="1200"/>
              </a:spcBef>
              <a:buFont typeface="Arial" panose="020B0604020202020204" pitchFamily="34" charset="0"/>
              <a:buChar char="•"/>
            </a:pPr>
            <a:r>
              <a:rPr lang="fr-CA" sz="2000" dirty="0"/>
              <a:t>Autres dépenses</a:t>
            </a:r>
            <a:r>
              <a:rPr lang="fr-CA" sz="2000" b="0" dirty="0"/>
              <a:t> – pour le suivi des dépenses à d’autres fins que les activités commerciales normales, par exemple pour l’impôt sur les sociétés</a:t>
            </a:r>
          </a:p>
          <a:p>
            <a:pPr marL="514350" indent="-514350">
              <a:spcBef>
                <a:spcPts val="1200"/>
              </a:spcBef>
              <a:buFont typeface="Arial" panose="020B0604020202020204" pitchFamily="34" charset="0"/>
              <a:buChar char="•"/>
            </a:pPr>
            <a:r>
              <a:rPr lang="fr-CA" sz="2000" dirty="0"/>
              <a:t>Coût des marchandises vendues</a:t>
            </a:r>
            <a:r>
              <a:rPr lang="fr-CA" sz="2000" b="0" dirty="0"/>
              <a:t> – le coût des biens et matériaux gardés en stock et vendus par la suite. Ce compte peut également servir à suivre les ventes d’articles hors stocks, par exemple des fournitures et des matériaux pour un entrepreneur</a:t>
            </a:r>
          </a:p>
          <a:p>
            <a:pPr marL="514350" indent="-514350">
              <a:spcBef>
                <a:spcPts val="1200"/>
              </a:spcBef>
              <a:buFont typeface="Arial" panose="020B0604020202020204" pitchFamily="34" charset="0"/>
              <a:buChar char="•"/>
            </a:pPr>
            <a:endParaRPr lang="fr-CA" sz="2800" b="0" dirty="0"/>
          </a:p>
          <a:p>
            <a:pPr marL="514350" indent="-514350">
              <a:spcBef>
                <a:spcPts val="1200"/>
              </a:spcBef>
              <a:buFont typeface="Arial" panose="020B0604020202020204" pitchFamily="34" charset="0"/>
              <a:buChar char="•"/>
            </a:pPr>
            <a:endParaRPr lang="fr-CA" sz="3200" b="0" dirty="0"/>
          </a:p>
          <a:p>
            <a:pPr marL="514350" indent="-514350">
              <a:spcBef>
                <a:spcPts val="1200"/>
              </a:spcBef>
              <a:buFont typeface="+mj-lt"/>
              <a:buAutoNum type="arabicPeriod"/>
            </a:pPr>
            <a:endParaRPr lang="fr-CA" sz="3600" b="0" dirty="0"/>
          </a:p>
          <a:p>
            <a:endParaRPr lang="fr-CA" sz="2000" dirty="0">
              <a:solidFill>
                <a:schemeClr val="bg2"/>
              </a:solidFill>
            </a:endParaRPr>
          </a:p>
        </p:txBody>
      </p:sp>
      <p:sp>
        <p:nvSpPr>
          <p:cNvPr id="11" name="Title 10"/>
          <p:cNvSpPr>
            <a:spLocks noGrp="1"/>
          </p:cNvSpPr>
          <p:nvPr>
            <p:ph type="title"/>
          </p:nvPr>
        </p:nvSpPr>
        <p:spPr/>
        <p:txBody>
          <a:bodyPr>
            <a:noAutofit/>
          </a:bodyPr>
          <a:lstStyle/>
          <a:p>
            <a:r>
              <a:rPr lang="fr-CA" sz="3200" dirty="0"/>
              <a:t>Types de comptes dans QuickBooks</a:t>
            </a:r>
          </a:p>
        </p:txBody>
      </p:sp>
      <p:sp>
        <p:nvSpPr>
          <p:cNvPr id="5" name="Text Placeholder 1"/>
          <p:cNvSpPr txBox="1">
            <a:spLocks/>
          </p:cNvSpPr>
          <p:nvPr/>
        </p:nvSpPr>
        <p:spPr>
          <a:xfrm>
            <a:off x="1524316" y="1642350"/>
            <a:ext cx="10057895" cy="4466172"/>
          </a:xfrm>
          <a:prstGeom prst="rect">
            <a:avLst/>
          </a:prstGeom>
        </p:spPr>
        <p:txBody>
          <a:bodyPr vert="horz" lIns="0" tIns="0" rIns="0" bIns="0" rtlCol="0">
            <a:noAutofit/>
          </a:bodyPr>
          <a:lstStyle>
            <a:lvl1pPr marL="0" indent="0" algn="l" defTabSz="342900" rtl="0" eaLnBrk="1" latinLnBrk="0" hangingPunct="1">
              <a:spcBef>
                <a:spcPts val="1350"/>
              </a:spcBef>
              <a:buFontTx/>
              <a:buNone/>
              <a:defRPr sz="2000" b="0" i="0" kern="1200" baseline="0">
                <a:solidFill>
                  <a:schemeClr val="tx2"/>
                </a:solidFill>
                <a:latin typeface="+mj-lt"/>
                <a:ea typeface="+mn-ea"/>
                <a:cs typeface="+mn-cs"/>
              </a:defRPr>
            </a:lvl1pPr>
            <a:lvl2pPr marL="102870" indent="-102870" algn="l" defTabSz="342900" rtl="0" eaLnBrk="1" latinLnBrk="0" hangingPunct="1">
              <a:spcBef>
                <a:spcPts val="450"/>
              </a:spcBef>
              <a:buClr>
                <a:schemeClr val="bg2"/>
              </a:buClr>
              <a:buSzPct val="90000"/>
              <a:buFontTx/>
              <a:buNone/>
              <a:defRPr sz="1100" kern="1200" baseline="0">
                <a:solidFill>
                  <a:schemeClr val="tx2"/>
                </a:solidFill>
                <a:latin typeface="Avenir Next Regular"/>
                <a:ea typeface="+mn-ea"/>
                <a:cs typeface="+mn-cs"/>
              </a:defRPr>
            </a:lvl2pPr>
            <a:lvl3pPr marL="102870" indent="-102870" algn="l" defTabSz="342900" rtl="0" eaLnBrk="1" latinLnBrk="0" hangingPunct="1">
              <a:spcBef>
                <a:spcPts val="750"/>
              </a:spcBef>
              <a:buClr>
                <a:schemeClr val="tx1"/>
              </a:buClr>
              <a:buSzPct val="90000"/>
              <a:buFont typeface="Arial"/>
              <a:buChar char="•"/>
              <a:defRPr sz="1100" i="0" kern="1200" baseline="0">
                <a:solidFill>
                  <a:schemeClr val="tx2"/>
                </a:solidFill>
                <a:latin typeface="Avenir Next Regular"/>
                <a:ea typeface="+mn-ea"/>
                <a:cs typeface="+mn-cs"/>
              </a:defRPr>
            </a:lvl3pPr>
            <a:lvl4pPr marL="100584" indent="0" algn="l" defTabSz="342900" rtl="0" eaLnBrk="1" latinLnBrk="0" hangingPunct="1">
              <a:spcBef>
                <a:spcPts val="750"/>
              </a:spcBef>
              <a:buClr>
                <a:schemeClr val="tx1"/>
              </a:buClr>
              <a:buSzPct val="90000"/>
              <a:buFontTx/>
              <a:buNone/>
              <a:defRPr sz="1100" i="1" kern="1200">
                <a:solidFill>
                  <a:schemeClr val="tx2"/>
                </a:solidFill>
                <a:latin typeface="Avenir Next Regular"/>
                <a:ea typeface="+mn-ea"/>
                <a:cs typeface="+mn-cs"/>
              </a:defRPr>
            </a:lvl4pPr>
            <a:lvl5pPr marL="102870" indent="0" algn="l" defTabSz="342900" rtl="0" eaLnBrk="1" latinLnBrk="0" hangingPunct="1">
              <a:spcBef>
                <a:spcPts val="750"/>
              </a:spcBef>
              <a:buClr>
                <a:schemeClr val="tx1"/>
              </a:buClr>
              <a:buSzPct val="90000"/>
              <a:buFontTx/>
              <a:buNone/>
              <a:defRPr sz="900" kern="1200" baseline="0">
                <a:solidFill>
                  <a:schemeClr val="tx2"/>
                </a:solidFill>
                <a:latin typeface="Avenir Next Regular"/>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2669"/>
              </a:spcBef>
            </a:pPr>
            <a:endParaRPr lang="en-US" sz="2100" dirty="0"/>
          </a:p>
        </p:txBody>
      </p:sp>
    </p:spTree>
    <p:extLst>
      <p:ext uri="{BB962C8B-B14F-4D97-AF65-F5344CB8AC3E}">
        <p14:creationId xmlns:p14="http://schemas.microsoft.com/office/powerpoint/2010/main" val="8945122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de l’ajout d’un compte dans le plan comptable</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647719700"/>
      </p:ext>
    </p:extLst>
  </p:cSld>
  <p:clrMapOvr>
    <a:masterClrMapping/>
  </p:clrMapOvr>
  <p:transition spd="slow">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528082"/>
            <a:ext cx="11082528" cy="548640"/>
          </a:xfrm>
        </p:spPr>
        <p:txBody>
          <a:bodyPr>
            <a:noAutofit/>
          </a:bodyPr>
          <a:lstStyle/>
          <a:p>
            <a:pPr eaLnBrk="1" hangingPunct="1">
              <a:defRPr/>
            </a:pPr>
            <a:r>
              <a:rPr lang="fr-CA" sz="3600" dirty="0"/>
              <a:t>C’est à vous n</a:t>
            </a:r>
            <a:r>
              <a:rPr lang="fr-CA" sz="3600" baseline="30000" dirty="0"/>
              <a:t>o </a:t>
            </a:r>
            <a:r>
              <a:rPr lang="fr-CA" sz="3600" dirty="0"/>
              <a:t>2... Leçon 5</a:t>
            </a:r>
          </a:p>
        </p:txBody>
      </p:sp>
      <p:sp>
        <p:nvSpPr>
          <p:cNvPr id="6147" name="Rectangle 3"/>
          <p:cNvSpPr>
            <a:spLocks noGrp="1" noChangeArrowheads="1"/>
          </p:cNvSpPr>
          <p:nvPr>
            <p:ph idx="1"/>
          </p:nvPr>
        </p:nvSpPr>
        <p:spPr>
          <a:xfrm>
            <a:off x="180609" y="1394570"/>
            <a:ext cx="11725379" cy="5463430"/>
          </a:xfrm>
          <a:ln>
            <a:noFill/>
          </a:ln>
        </p:spPr>
        <p:txBody>
          <a:bodyPr/>
          <a:lstStyle/>
          <a:p>
            <a:pPr marL="796925" lvl="1" indent="-514350">
              <a:spcBef>
                <a:spcPts val="1776"/>
              </a:spcBef>
              <a:buFont typeface="+mj-lt"/>
              <a:buAutoNum type="arabicPeriod"/>
              <a:defRPr/>
            </a:pPr>
            <a:r>
              <a:rPr lang="fr-CA" sz="2000" dirty="0"/>
              <a:t>Ajoutez un compte chèques ayant pour nom </a:t>
            </a:r>
            <a:r>
              <a:rPr lang="fr-CA" sz="2000" b="1" dirty="0"/>
              <a:t>Caisse populaire du coin – Chèques</a:t>
            </a:r>
            <a:r>
              <a:rPr lang="fr-CA" sz="2000" dirty="0"/>
              <a:t>.</a:t>
            </a:r>
          </a:p>
          <a:p>
            <a:pPr marL="796925" lvl="1" indent="-514350">
              <a:spcBef>
                <a:spcPts val="1776"/>
              </a:spcBef>
              <a:buFont typeface="+mj-lt"/>
              <a:buAutoNum type="arabicPeriod"/>
              <a:defRPr/>
            </a:pPr>
            <a:r>
              <a:rPr lang="fr-CA" sz="2000" dirty="0"/>
              <a:t>Ajoutez un compte de dépenses pour les frais juridiques.</a:t>
            </a:r>
            <a:r>
              <a:rPr lang="fr-CA" sz="2000" b="1" dirty="0"/>
              <a:t> Faites-en un sous-compte de Frais juridiques et professionnels.</a:t>
            </a:r>
          </a:p>
          <a:p>
            <a:pPr marL="796925" lvl="1" indent="-514350">
              <a:spcBef>
                <a:spcPts val="1776"/>
              </a:spcBef>
              <a:buFont typeface="+mj-lt"/>
              <a:buAutoNum type="arabicPeriod"/>
              <a:defRPr/>
            </a:pPr>
            <a:r>
              <a:rPr lang="fr-CA" sz="2000" dirty="0"/>
              <a:t>Votre entreprise a fait l’achat d’un nouveau véhicule. Créez un compte où le coût d’achat sera consigné et un autre compte où votre comptable pourra faire le suivi aux fins de l’amortissement. (</a:t>
            </a:r>
            <a:r>
              <a:rPr lang="fr-CA" sz="2000" b="1" dirty="0"/>
              <a:t>Conseil :</a:t>
            </a:r>
            <a:r>
              <a:rPr lang="fr-CA" sz="2000" dirty="0"/>
              <a:t> ne saisissez pas un montant)</a:t>
            </a:r>
          </a:p>
          <a:p>
            <a:pPr marL="796925" lvl="1" indent="-514350">
              <a:spcBef>
                <a:spcPts val="1776"/>
              </a:spcBef>
              <a:buFont typeface="+mj-lt"/>
              <a:buAutoNum type="arabicPeriod"/>
              <a:defRPr/>
            </a:pPr>
            <a:r>
              <a:rPr lang="fr-CA" sz="2000" dirty="0"/>
              <a:t>Vous avez contracté un emprunt en vue de l’achat du véhicule. Créez un compte de prêt. Vous avez accepté un terme de cinq ans. (</a:t>
            </a:r>
            <a:r>
              <a:rPr lang="fr-CA" sz="2000" b="1" dirty="0"/>
              <a:t>Conseil :</a:t>
            </a:r>
            <a:r>
              <a:rPr lang="fr-CA" sz="2000" dirty="0"/>
              <a:t> ne saisissez pas un montant)</a:t>
            </a:r>
          </a:p>
          <a:p>
            <a:pPr marL="796925" lvl="1" indent="-514350">
              <a:spcBef>
                <a:spcPts val="1776"/>
              </a:spcBef>
              <a:buFont typeface="+mj-lt"/>
              <a:buAutoNum type="arabicPeriod"/>
              <a:defRPr/>
            </a:pPr>
            <a:endParaRPr lang="fr-CA" sz="2800" dirty="0"/>
          </a:p>
          <a:p>
            <a:pPr marL="796925" lvl="1" indent="-514350">
              <a:spcBef>
                <a:spcPts val="1776"/>
              </a:spcBef>
              <a:buFont typeface="+mj-lt"/>
              <a:buAutoNum type="arabicPeriod"/>
              <a:defRPr/>
            </a:pPr>
            <a:endParaRPr lang="fr-CA" sz="2800" dirty="0"/>
          </a:p>
          <a:p>
            <a:pPr marL="556803" lvl="4">
              <a:lnSpc>
                <a:spcPct val="100000"/>
              </a:lnSpc>
              <a:spcBef>
                <a:spcPts val="0"/>
              </a:spcBef>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2490848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508627"/>
            <a:ext cx="11082528" cy="548640"/>
          </a:xfrm>
        </p:spPr>
        <p:txBody>
          <a:bodyPr>
            <a:noAutofit/>
          </a:bodyPr>
          <a:lstStyle/>
          <a:p>
            <a:pPr eaLnBrk="1" hangingPunct="1">
              <a:defRPr/>
            </a:pPr>
            <a:r>
              <a:rPr lang="fr-CA" sz="3600" dirty="0"/>
              <a:t>C’est à vous n</a:t>
            </a:r>
            <a:r>
              <a:rPr lang="fr-CA" sz="3600" baseline="30000" dirty="0"/>
              <a:t>o </a:t>
            </a:r>
            <a:r>
              <a:rPr lang="fr-CA" sz="3600" dirty="0"/>
              <a:t>3... Leçon 5</a:t>
            </a:r>
          </a:p>
        </p:txBody>
      </p:sp>
      <p:sp>
        <p:nvSpPr>
          <p:cNvPr id="6147" name="Rectangle 3"/>
          <p:cNvSpPr>
            <a:spLocks noGrp="1" noChangeArrowheads="1"/>
          </p:cNvSpPr>
          <p:nvPr>
            <p:ph idx="1"/>
          </p:nvPr>
        </p:nvSpPr>
        <p:spPr>
          <a:xfrm>
            <a:off x="180609" y="1223148"/>
            <a:ext cx="11725379" cy="5463430"/>
          </a:xfrm>
          <a:ln>
            <a:noFill/>
          </a:ln>
        </p:spPr>
        <p:txBody>
          <a:bodyPr/>
          <a:lstStyle/>
          <a:p>
            <a:pPr marL="796925" lvl="1" indent="-514350">
              <a:spcBef>
                <a:spcPts val="1776"/>
              </a:spcBef>
              <a:buFont typeface="+mj-lt"/>
              <a:buAutoNum type="arabicPeriod"/>
              <a:defRPr/>
            </a:pPr>
            <a:r>
              <a:rPr lang="fr-CA" sz="2000" dirty="0"/>
              <a:t>Consignez l’achat du véhicule. </a:t>
            </a:r>
          </a:p>
          <a:p>
            <a:pPr marL="934039" lvl="2" indent="-514350">
              <a:spcBef>
                <a:spcPts val="1776"/>
              </a:spcBef>
              <a:defRPr/>
            </a:pPr>
            <a:r>
              <a:rPr lang="fr-CA" sz="2000" dirty="0"/>
              <a:t>Vous avez acheté le véhicule pour </a:t>
            </a:r>
            <a:r>
              <a:rPr lang="fr-CA" sz="2000" b="1" dirty="0"/>
              <a:t>20 000 $ + TVH</a:t>
            </a:r>
            <a:r>
              <a:rPr lang="fr-CA" sz="2000" dirty="0"/>
              <a:t>. Payez le montant correspondant à la différence entre le prix du véhicule (TVH comprise) et le financement accordé. (Voir le point 2)</a:t>
            </a:r>
            <a:endParaRPr lang="fr-CA" sz="2000" b="1" dirty="0"/>
          </a:p>
          <a:p>
            <a:pPr marL="934039" lvl="2" indent="-514350">
              <a:spcBef>
                <a:spcPts val="1776"/>
              </a:spcBef>
              <a:defRPr/>
            </a:pPr>
            <a:r>
              <a:rPr lang="fr-CA" sz="2000" dirty="0"/>
              <a:t>Pour la même opération d’achat, consignez le montant du prêt : 15 000 $.</a:t>
            </a:r>
          </a:p>
          <a:p>
            <a:pPr marL="934039" lvl="2" indent="-514350">
              <a:spcBef>
                <a:spcPts val="1776"/>
              </a:spcBef>
              <a:defRPr/>
            </a:pPr>
            <a:endParaRPr lang="fr-CA" sz="3200" b="1" dirty="0"/>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15712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86117" y="432315"/>
            <a:ext cx="11082528" cy="548640"/>
          </a:xfrm>
        </p:spPr>
        <p:txBody>
          <a:bodyPr>
            <a:noAutofit/>
          </a:bodyPr>
          <a:lstStyle/>
          <a:p>
            <a:pPr eaLnBrk="1" hangingPunct="1">
              <a:defRPr/>
            </a:pPr>
            <a:r>
              <a:rPr lang="fr-CA" sz="3600" dirty="0"/>
              <a:t>Introduction à QuickBooks</a:t>
            </a:r>
          </a:p>
        </p:txBody>
      </p:sp>
      <p:sp>
        <p:nvSpPr>
          <p:cNvPr id="6147" name="Rectangle 3"/>
          <p:cNvSpPr>
            <a:spLocks noGrp="1" noChangeArrowheads="1"/>
          </p:cNvSpPr>
          <p:nvPr>
            <p:ph idx="1"/>
          </p:nvPr>
        </p:nvSpPr>
        <p:spPr>
          <a:xfrm>
            <a:off x="502035" y="1170142"/>
            <a:ext cx="10513295" cy="5211763"/>
          </a:xfrm>
          <a:ln>
            <a:noFill/>
          </a:ln>
        </p:spPr>
        <p:txBody>
          <a:bodyPr/>
          <a:lstStyle/>
          <a:p>
            <a:pPr marL="282575" lvl="1">
              <a:spcBef>
                <a:spcPts val="1776"/>
              </a:spcBef>
              <a:defRPr/>
            </a:pPr>
            <a:r>
              <a:rPr lang="fr-CA" sz="2000" dirty="0"/>
              <a:t>Il est recommandé d’utiliser le navigateur </a:t>
            </a:r>
            <a:r>
              <a:rPr lang="fr-CA" sz="2000" b="1" dirty="0"/>
              <a:t>Google Chrome </a:t>
            </a:r>
            <a:r>
              <a:rPr lang="fr-CA" sz="2000" dirty="0"/>
              <a:t>:</a:t>
            </a:r>
          </a:p>
          <a:p>
            <a:pPr marL="739775" lvl="1" indent="-457200">
              <a:spcBef>
                <a:spcPts val="1776"/>
              </a:spcBef>
              <a:buFont typeface="Arial" charset="0"/>
              <a:buChar char="•"/>
              <a:defRPr/>
            </a:pPr>
            <a:r>
              <a:rPr lang="fr-CA" sz="2000" dirty="0"/>
              <a:t>Intuit a conçu QuickBooks pour une utilisation dans Chrome</a:t>
            </a:r>
          </a:p>
          <a:p>
            <a:pPr marL="739775" lvl="1" indent="-457200">
              <a:spcBef>
                <a:spcPts val="1776"/>
              </a:spcBef>
              <a:buFont typeface="Arial" charset="0"/>
              <a:buChar char="•"/>
              <a:defRPr/>
            </a:pPr>
            <a:r>
              <a:rPr lang="fr-CA" sz="2000" dirty="0"/>
              <a:t>On peut utiliser Chrome dans les environnements Mac et Windows</a:t>
            </a:r>
          </a:p>
          <a:p>
            <a:pPr marL="739775" lvl="1" indent="-457200">
              <a:spcBef>
                <a:spcPts val="1776"/>
              </a:spcBef>
              <a:buFont typeface="Arial" charset="0"/>
              <a:buChar char="•"/>
              <a:defRPr/>
            </a:pPr>
            <a:r>
              <a:rPr lang="fr-CA" sz="2000" dirty="0"/>
              <a:t>Chrome est le navigateur le plus utilisé</a:t>
            </a:r>
          </a:p>
          <a:p>
            <a:pPr marL="739775" lvl="1" indent="-457200">
              <a:spcBef>
                <a:spcPts val="1776"/>
              </a:spcBef>
              <a:buFont typeface="Arial" charset="0"/>
              <a:buChar char="•"/>
              <a:defRPr/>
            </a:pPr>
            <a:r>
              <a:rPr lang="fr-CA" sz="2000" dirty="0"/>
              <a:t>Ouvrez QuickBooks dans plusieurs onglets pour une navigation aisée</a:t>
            </a:r>
          </a:p>
          <a:p>
            <a:pPr marL="282575">
              <a:spcBef>
                <a:spcPts val="1776"/>
              </a:spcBef>
              <a:defRPr/>
            </a:pPr>
            <a:r>
              <a:rPr lang="fr-CA" sz="2000" dirty="0"/>
              <a:t>Note : Vous pouvez utiliser Mozilla Firefox. Les navigateurs Internet Explorer et Safari ne sont pas pleinement pris en charge (on peut les utiliser quand même, mais certaines fonctions ne sont pas prises en charge)</a:t>
            </a:r>
          </a:p>
          <a:p>
            <a:pPr marL="282575" lvl="1">
              <a:spcBef>
                <a:spcPts val="1776"/>
              </a:spcBef>
              <a:defRPr/>
            </a:pPr>
            <a:endParaRPr lang="fr-CA" sz="3200" dirty="0"/>
          </a:p>
        </p:txBody>
      </p:sp>
    </p:spTree>
    <p:extLst>
      <p:ext uri="{BB962C8B-B14F-4D97-AF65-F5344CB8AC3E}">
        <p14:creationId xmlns:p14="http://schemas.microsoft.com/office/powerpoint/2010/main" val="194074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508627"/>
            <a:ext cx="11082528" cy="548640"/>
          </a:xfrm>
        </p:spPr>
        <p:txBody>
          <a:bodyPr>
            <a:noAutofit/>
          </a:bodyPr>
          <a:lstStyle/>
          <a:p>
            <a:pPr eaLnBrk="1" hangingPunct="1">
              <a:defRPr/>
            </a:pPr>
            <a:r>
              <a:rPr lang="fr-CA" sz="3600" dirty="0"/>
              <a:t>C’est à vous n</a:t>
            </a:r>
            <a:r>
              <a:rPr lang="fr-CA" sz="3600" baseline="30000" dirty="0"/>
              <a:t>o </a:t>
            </a:r>
            <a:r>
              <a:rPr lang="fr-CA" sz="3600" dirty="0"/>
              <a:t>4... Leçon 5</a:t>
            </a:r>
          </a:p>
        </p:txBody>
      </p:sp>
      <p:sp>
        <p:nvSpPr>
          <p:cNvPr id="6147" name="Rectangle 3"/>
          <p:cNvSpPr>
            <a:spLocks noGrp="1" noChangeArrowheads="1"/>
          </p:cNvSpPr>
          <p:nvPr>
            <p:ph idx="1"/>
          </p:nvPr>
        </p:nvSpPr>
        <p:spPr>
          <a:xfrm>
            <a:off x="180609" y="1223148"/>
            <a:ext cx="11725379" cy="5463430"/>
          </a:xfrm>
          <a:ln>
            <a:noFill/>
          </a:ln>
        </p:spPr>
        <p:txBody>
          <a:bodyPr/>
          <a:lstStyle/>
          <a:p>
            <a:pPr marL="796925" lvl="1" indent="-514350">
              <a:spcBef>
                <a:spcPts val="1776"/>
              </a:spcBef>
              <a:buFont typeface="+mj-lt"/>
              <a:buAutoNum type="arabicPeriod"/>
              <a:defRPr/>
            </a:pPr>
            <a:r>
              <a:rPr lang="fr-CA" sz="2000" dirty="0"/>
              <a:t>Activez les numéros de compte et ajoutez des numéros de compte aux comptes de dépenses (l’instructeur fournira des instructions à l’égard du système de numérotation)</a:t>
            </a:r>
          </a:p>
          <a:p>
            <a:pPr marL="796925" lvl="1" indent="-514350">
              <a:spcBef>
                <a:spcPts val="1776"/>
              </a:spcBef>
              <a:buFont typeface="+mj-lt"/>
              <a:buAutoNum type="arabicPeriod"/>
              <a:defRPr/>
            </a:pPr>
            <a:r>
              <a:rPr lang="fr-CA" sz="2000" dirty="0"/>
              <a:t>Remplacez le nom du compte </a:t>
            </a:r>
            <a:r>
              <a:rPr lang="fr-CA" sz="2000" b="1" dirty="0"/>
              <a:t>Caisse populaire du coin – Chèques</a:t>
            </a:r>
            <a:r>
              <a:rPr lang="fr-CA" sz="2000" dirty="0"/>
              <a:t> par </a:t>
            </a:r>
            <a:r>
              <a:rPr lang="fr-CA" sz="2000" b="1" dirty="0"/>
              <a:t>CPC – Chèques</a:t>
            </a:r>
            <a:r>
              <a:rPr lang="fr-CA" sz="2000" dirty="0"/>
              <a:t>.</a:t>
            </a:r>
          </a:p>
          <a:p>
            <a:pPr marL="796925" lvl="1" indent="-514350">
              <a:spcBef>
                <a:spcPts val="1776"/>
              </a:spcBef>
              <a:buFont typeface="+mj-lt"/>
              <a:buAutoNum type="arabicPeriod"/>
              <a:defRPr/>
            </a:pPr>
            <a:r>
              <a:rPr lang="fr-CA" sz="2000" dirty="0"/>
              <a:t>Ajoutez un compte de revenus portant le nom </a:t>
            </a:r>
            <a:r>
              <a:rPr lang="fr-CA" sz="2000" b="1" dirty="0"/>
              <a:t>Commissions</a:t>
            </a:r>
            <a:r>
              <a:rPr lang="fr-CA" sz="2000" dirty="0"/>
              <a:t>.</a:t>
            </a:r>
          </a:p>
          <a:p>
            <a:pPr marL="796925" lvl="1" indent="-514350">
              <a:spcBef>
                <a:spcPts val="1776"/>
              </a:spcBef>
              <a:buFont typeface="+mj-lt"/>
              <a:buAutoNum type="arabicPeriod"/>
              <a:defRPr/>
            </a:pPr>
            <a:r>
              <a:rPr lang="fr-CA" sz="2000" dirty="0"/>
              <a:t>Vous remarquez l’existence d’un compte en double qui s’appelle </a:t>
            </a:r>
            <a:r>
              <a:rPr lang="fr-CA" sz="2000" b="1" dirty="0"/>
              <a:t>Revenus de commissions</a:t>
            </a:r>
            <a:r>
              <a:rPr lang="fr-CA" sz="2000" dirty="0"/>
              <a:t>. Vous voulez supprimer le compte </a:t>
            </a:r>
            <a:r>
              <a:rPr lang="fr-CA" sz="2000" b="1" dirty="0"/>
              <a:t>Commissions</a:t>
            </a:r>
            <a:r>
              <a:rPr lang="fr-CA" sz="2000" dirty="0"/>
              <a:t>, mais conserver son historique. Prenez les mesures qui s’imposent pour faire cela. </a:t>
            </a:r>
          </a:p>
          <a:p>
            <a:pPr marL="796925" lvl="1" indent="-514350">
              <a:spcBef>
                <a:spcPts val="1776"/>
              </a:spcBef>
              <a:buFont typeface="+mj-lt"/>
              <a:buAutoNum type="arabicPeriod"/>
              <a:defRPr/>
            </a:pPr>
            <a:r>
              <a:rPr lang="fr-CA" sz="2000" dirty="0"/>
              <a:t>Supprimez le compte </a:t>
            </a:r>
            <a:r>
              <a:rPr lang="fr-CA" sz="2000" b="1" dirty="0"/>
              <a:t>Frais du compte marchand</a:t>
            </a:r>
            <a:r>
              <a:rPr lang="fr-CA" sz="2000" dirty="0"/>
              <a:t>.</a:t>
            </a:r>
          </a:p>
          <a:p>
            <a:pPr marL="796925" lvl="1" indent="-514350">
              <a:spcBef>
                <a:spcPts val="1776"/>
              </a:spcBef>
              <a:buFont typeface="+mj-lt"/>
              <a:buAutoNum type="arabicPeriod"/>
              <a:defRPr/>
            </a:pPr>
            <a:endParaRPr lang="fr-CA" sz="2800" dirty="0"/>
          </a:p>
          <a:p>
            <a:pPr marL="796925" lvl="1" indent="-514350">
              <a:spcBef>
                <a:spcPts val="1776"/>
              </a:spcBef>
              <a:buFont typeface="+mj-lt"/>
              <a:buAutoNum type="arabicPeriod"/>
              <a:defRPr/>
            </a:pPr>
            <a:endParaRPr lang="fr-CA" sz="2800" b="1" dirty="0"/>
          </a:p>
          <a:p>
            <a:pPr marL="796925" lvl="1" indent="-514350">
              <a:spcBef>
                <a:spcPts val="1776"/>
              </a:spcBef>
              <a:buFont typeface="+mj-lt"/>
              <a:buAutoNum type="arabicPeriod"/>
              <a:defRPr/>
            </a:pPr>
            <a:endParaRPr lang="fr-CA" sz="2800" dirty="0"/>
          </a:p>
          <a:p>
            <a:pPr marL="556803" lvl="4">
              <a:lnSpc>
                <a:spcPct val="100000"/>
              </a:lnSpc>
              <a:spcBef>
                <a:spcPts val="0"/>
              </a:spcBef>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161660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3110" y="2162253"/>
            <a:ext cx="10086134" cy="2437245"/>
          </a:xfrm>
        </p:spPr>
        <p:txBody>
          <a:bodyPr/>
          <a:lstStyle/>
          <a:p>
            <a:r>
              <a:rPr lang="fr-CA" sz="4400" dirty="0"/>
              <a:t>Leçon 6 – Les opérations bancaires dans QuickBooks</a:t>
            </a:r>
            <a:endParaRPr lang="fr-CA" b="0" dirty="0"/>
          </a:p>
        </p:txBody>
      </p:sp>
    </p:spTree>
    <p:extLst>
      <p:ext uri="{BB962C8B-B14F-4D97-AF65-F5344CB8AC3E}">
        <p14:creationId xmlns:p14="http://schemas.microsoft.com/office/powerpoint/2010/main" val="1582570365"/>
      </p:ext>
    </p:extLst>
  </p:cSld>
  <p:clrMapOvr>
    <a:masterClrMapping/>
  </p:clrMapOvr>
  <p:transition spd="slow">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63846"/>
            <a:ext cx="11082528" cy="548640"/>
          </a:xfrm>
        </p:spPr>
        <p:txBody>
          <a:bodyPr>
            <a:noAutofit/>
          </a:bodyPr>
          <a:lstStyle/>
          <a:p>
            <a:pPr eaLnBrk="1" hangingPunct="1">
              <a:defRPr/>
            </a:pPr>
            <a:r>
              <a:rPr lang="fr-CA" sz="3600" dirty="0"/>
              <a:t>Leçon 6 – Objectifs d’apprentissage</a:t>
            </a:r>
          </a:p>
        </p:txBody>
      </p:sp>
      <p:sp>
        <p:nvSpPr>
          <p:cNvPr id="6147" name="Rectangle 3"/>
          <p:cNvSpPr>
            <a:spLocks noGrp="1" noChangeArrowheads="1"/>
          </p:cNvSpPr>
          <p:nvPr>
            <p:ph idx="1"/>
          </p:nvPr>
        </p:nvSpPr>
        <p:spPr>
          <a:xfrm>
            <a:off x="502035" y="1170142"/>
            <a:ext cx="10513295" cy="5211763"/>
          </a:xfrm>
          <a:ln>
            <a:noFill/>
          </a:ln>
        </p:spPr>
        <p:txBody>
          <a:bodyPr/>
          <a:lstStyle/>
          <a:p>
            <a:pPr marL="282575" lvl="1">
              <a:spcBef>
                <a:spcPts val="1776"/>
              </a:spcBef>
              <a:defRPr/>
            </a:pPr>
            <a:r>
              <a:rPr lang="fr-CA" sz="2000" dirty="0"/>
              <a:t>Dans la présente leçon, vous allez découvrir les aspects suivants :</a:t>
            </a:r>
          </a:p>
          <a:p>
            <a:pPr marL="1014003" lvl="4" indent="-457200">
              <a:spcBef>
                <a:spcPts val="1776"/>
              </a:spcBef>
              <a:buFont typeface="Arial" panose="020B0604020202020204" pitchFamily="34" charset="0"/>
              <a:buChar char="•"/>
              <a:defRPr/>
            </a:pPr>
            <a:r>
              <a:rPr lang="fr-CA" sz="2000" dirty="0"/>
              <a:t>Connecter votre compte bancaire</a:t>
            </a:r>
          </a:p>
          <a:p>
            <a:pPr marL="1014003" lvl="4" indent="-457200">
              <a:spcBef>
                <a:spcPts val="1776"/>
              </a:spcBef>
              <a:buFont typeface="Arial" panose="020B0604020202020204" pitchFamily="34" charset="0"/>
              <a:buChar char="•"/>
              <a:defRPr/>
            </a:pPr>
            <a:r>
              <a:rPr lang="fr-CA" sz="2000" dirty="0"/>
              <a:t>Catégoriser des opérations de connexion bancaire</a:t>
            </a:r>
          </a:p>
          <a:p>
            <a:pPr marL="1014003" lvl="4" indent="-457200">
              <a:spcBef>
                <a:spcPts val="1776"/>
              </a:spcBef>
              <a:buFont typeface="Arial" panose="020B0604020202020204" pitchFamily="34" charset="0"/>
              <a:buChar char="•"/>
              <a:defRPr/>
            </a:pPr>
            <a:r>
              <a:rPr lang="fr-CA" sz="2000" dirty="0"/>
              <a:t>Rapprocher les comptes</a:t>
            </a:r>
          </a:p>
          <a:p>
            <a:pPr marL="1014003" lvl="4" indent="-457200">
              <a:spcBef>
                <a:spcPts val="1776"/>
              </a:spcBef>
              <a:buFont typeface="Arial" panose="020B0604020202020204" pitchFamily="34" charset="0"/>
              <a:buChar char="•"/>
              <a:defRPr/>
            </a:pPr>
            <a:r>
              <a:rPr lang="fr-CA" sz="2000" dirty="0"/>
              <a:t>Transférer des fonds</a:t>
            </a:r>
          </a:p>
          <a:p>
            <a:pPr marL="282575" lvl="1">
              <a:spcBef>
                <a:spcPts val="1776"/>
              </a:spcBef>
              <a:defRPr/>
            </a:pPr>
            <a:endParaRPr lang="fr-CA" sz="3200" dirty="0"/>
          </a:p>
        </p:txBody>
      </p:sp>
    </p:spTree>
    <p:extLst>
      <p:ext uri="{BB962C8B-B14F-4D97-AF65-F5344CB8AC3E}">
        <p14:creationId xmlns:p14="http://schemas.microsoft.com/office/powerpoint/2010/main" val="143519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436501"/>
            <a:ext cx="11082528" cy="548640"/>
          </a:xfrm>
        </p:spPr>
        <p:txBody>
          <a:bodyPr>
            <a:noAutofit/>
          </a:bodyPr>
          <a:lstStyle/>
          <a:p>
            <a:pPr eaLnBrk="1" hangingPunct="1">
              <a:defRPr/>
            </a:pPr>
            <a:r>
              <a:rPr lang="fr-CA" sz="3600" dirty="0"/>
              <a:t>Pourquoi utiliser les services bancaires en ligne?</a:t>
            </a:r>
          </a:p>
        </p:txBody>
      </p:sp>
      <p:sp>
        <p:nvSpPr>
          <p:cNvPr id="6147" name="Rectangle 3"/>
          <p:cNvSpPr>
            <a:spLocks noGrp="1" noChangeArrowheads="1"/>
          </p:cNvSpPr>
          <p:nvPr>
            <p:ph idx="1"/>
          </p:nvPr>
        </p:nvSpPr>
        <p:spPr>
          <a:xfrm>
            <a:off x="502034" y="1153306"/>
            <a:ext cx="10984333" cy="5211763"/>
          </a:xfrm>
          <a:ln>
            <a:noFill/>
          </a:ln>
        </p:spPr>
        <p:txBody>
          <a:bodyPr/>
          <a:lstStyle/>
          <a:p>
            <a:pPr marL="796925" lvl="1" indent="-514350">
              <a:lnSpc>
                <a:spcPct val="150000"/>
              </a:lnSpc>
              <a:spcBef>
                <a:spcPts val="0"/>
              </a:spcBef>
              <a:buFont typeface="+mj-lt"/>
              <a:buAutoNum type="arabicPeriod"/>
              <a:defRPr/>
            </a:pPr>
            <a:r>
              <a:rPr lang="fr-CA" sz="2000" dirty="0"/>
              <a:t>On gagne du temps en éliminant la saisie de données</a:t>
            </a:r>
          </a:p>
          <a:p>
            <a:pPr marL="1014003" lvl="3" indent="-457200">
              <a:lnSpc>
                <a:spcPct val="150000"/>
              </a:lnSpc>
              <a:spcBef>
                <a:spcPts val="0"/>
              </a:spcBef>
              <a:buFont typeface="Arial" panose="020B0604020202020204" pitchFamily="34" charset="0"/>
              <a:buChar char="•"/>
              <a:defRPr/>
            </a:pPr>
            <a:r>
              <a:rPr lang="fr-CA" sz="2000" dirty="0"/>
              <a:t>La saisie des données pour vos fichiers de clients est automatisée</a:t>
            </a:r>
          </a:p>
          <a:p>
            <a:pPr marL="1014003" lvl="3" indent="-457200">
              <a:lnSpc>
                <a:spcPct val="150000"/>
              </a:lnSpc>
              <a:spcBef>
                <a:spcPts val="0"/>
              </a:spcBef>
              <a:buFont typeface="Arial" panose="020B0604020202020204" pitchFamily="34" charset="0"/>
              <a:buChar char="•"/>
              <a:defRPr/>
            </a:pPr>
            <a:r>
              <a:rPr lang="fr-CA" sz="2000" dirty="0"/>
              <a:t>Cette automatisation fonctionne pour les comptes de banque et de carte de crédit</a:t>
            </a:r>
          </a:p>
          <a:p>
            <a:pPr marL="796925" lvl="1" indent="-514350">
              <a:lnSpc>
                <a:spcPct val="150000"/>
              </a:lnSpc>
              <a:spcBef>
                <a:spcPts val="0"/>
              </a:spcBef>
              <a:buFont typeface="+mj-lt"/>
              <a:buAutoNum type="arabicPeriod"/>
              <a:defRPr/>
            </a:pPr>
            <a:r>
              <a:rPr lang="fr-CA" sz="2000" dirty="0"/>
              <a:t>Vous réalisez des économies, puisque le service est gratuit</a:t>
            </a:r>
          </a:p>
          <a:p>
            <a:pPr marL="796925" lvl="1" indent="-514350">
              <a:lnSpc>
                <a:spcPct val="150000"/>
              </a:lnSpc>
              <a:spcBef>
                <a:spcPts val="0"/>
              </a:spcBef>
              <a:buFont typeface="+mj-lt"/>
              <a:buAutoNum type="arabicPeriod"/>
              <a:defRPr/>
            </a:pPr>
            <a:r>
              <a:rPr lang="fr-CA" sz="2000" dirty="0"/>
              <a:t>Le rapprochement de compte est automatisé</a:t>
            </a:r>
          </a:p>
          <a:p>
            <a:pPr marL="796925" lvl="1" indent="-514350">
              <a:lnSpc>
                <a:spcPct val="150000"/>
              </a:lnSpc>
              <a:spcBef>
                <a:spcPts val="0"/>
              </a:spcBef>
              <a:buFont typeface="+mj-lt"/>
              <a:buAutoNum type="arabicPeriod"/>
              <a:defRPr/>
            </a:pPr>
            <a:r>
              <a:rPr lang="fr-CA" sz="2000" dirty="0"/>
              <a:t>Les comptes de vos clients sont toujours à jour</a:t>
            </a:r>
          </a:p>
          <a:p>
            <a:pPr marL="739775" lvl="1" indent="-457200">
              <a:spcBef>
                <a:spcPts val="0"/>
              </a:spcBef>
              <a:buFont typeface="+mj-lt"/>
              <a:buAutoNum type="arabicPeriod"/>
              <a:defRPr/>
            </a:pPr>
            <a:endParaRPr lang="fr-CA" sz="3200" dirty="0"/>
          </a:p>
          <a:p>
            <a:pPr marL="282575" lvl="1">
              <a:defRPr/>
            </a:pPr>
            <a:endParaRPr lang="fr-CA" sz="2400" dirty="0"/>
          </a:p>
        </p:txBody>
      </p:sp>
    </p:spTree>
    <p:extLst>
      <p:ext uri="{BB962C8B-B14F-4D97-AF65-F5344CB8AC3E}">
        <p14:creationId xmlns:p14="http://schemas.microsoft.com/office/powerpoint/2010/main" val="22391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43669" y="498860"/>
            <a:ext cx="11082528" cy="548640"/>
          </a:xfrm>
        </p:spPr>
        <p:txBody>
          <a:bodyPr>
            <a:noAutofit/>
          </a:bodyPr>
          <a:lstStyle/>
          <a:p>
            <a:pPr>
              <a:defRPr/>
            </a:pPr>
            <a:r>
              <a:rPr lang="fr-CA" sz="3600" dirty="0"/>
              <a:t>Le traitement des opérations téléchargées</a:t>
            </a:r>
          </a:p>
        </p:txBody>
      </p:sp>
      <p:sp>
        <p:nvSpPr>
          <p:cNvPr id="11" name="Rounded Rectangle 4"/>
          <p:cNvSpPr/>
          <p:nvPr/>
        </p:nvSpPr>
        <p:spPr>
          <a:xfrm>
            <a:off x="7573426" y="1828800"/>
            <a:ext cx="1824574" cy="986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600" dirty="0"/>
              <a:t>Suivi des CF?</a:t>
            </a:r>
          </a:p>
        </p:txBody>
      </p:sp>
      <p:pic>
        <p:nvPicPr>
          <p:cNvPr id="44" name="Picture 43"/>
          <p:cNvPicPr>
            <a:picLocks noChangeAspect="1"/>
          </p:cNvPicPr>
          <p:nvPr/>
        </p:nvPicPr>
        <p:blipFill>
          <a:blip r:embed="rId3"/>
          <a:stretch>
            <a:fillRect/>
          </a:stretch>
        </p:blipFill>
        <p:spPr>
          <a:xfrm>
            <a:off x="2568575" y="5652770"/>
            <a:ext cx="3087370" cy="367030"/>
          </a:xfrm>
          <a:prstGeom prst="rect">
            <a:avLst/>
          </a:prstGeom>
        </p:spPr>
      </p:pic>
      <p:pic>
        <p:nvPicPr>
          <p:cNvPr id="43" name="Picture 42"/>
          <p:cNvPicPr>
            <a:picLocks noChangeAspect="1"/>
          </p:cNvPicPr>
          <p:nvPr/>
        </p:nvPicPr>
        <p:blipFill>
          <a:blip r:embed="rId4"/>
          <a:stretch>
            <a:fillRect/>
          </a:stretch>
        </p:blipFill>
        <p:spPr>
          <a:xfrm>
            <a:off x="6951980" y="5707380"/>
            <a:ext cx="2115820" cy="388620"/>
          </a:xfrm>
          <a:prstGeom prst="rect">
            <a:avLst/>
          </a:prstGeom>
        </p:spPr>
      </p:pic>
      <p:pic>
        <p:nvPicPr>
          <p:cNvPr id="45" name="Picture 44"/>
          <p:cNvPicPr>
            <a:picLocks noChangeAspect="1"/>
          </p:cNvPicPr>
          <p:nvPr/>
        </p:nvPicPr>
        <p:blipFill>
          <a:blip r:embed="rId5"/>
          <a:stretch>
            <a:fillRect/>
          </a:stretch>
        </p:blipFill>
        <p:spPr>
          <a:xfrm>
            <a:off x="7269656" y="4648200"/>
            <a:ext cx="1320800" cy="571500"/>
          </a:xfrm>
          <a:prstGeom prst="rect">
            <a:avLst/>
          </a:prstGeom>
        </p:spPr>
      </p:pic>
      <p:pic>
        <p:nvPicPr>
          <p:cNvPr id="46" name="Picture 45"/>
          <p:cNvPicPr>
            <a:picLocks noChangeAspect="1"/>
          </p:cNvPicPr>
          <p:nvPr/>
        </p:nvPicPr>
        <p:blipFill>
          <a:blip r:embed="rId6"/>
          <a:stretch>
            <a:fillRect/>
          </a:stretch>
        </p:blipFill>
        <p:spPr>
          <a:xfrm>
            <a:off x="3458210" y="4648200"/>
            <a:ext cx="1308100" cy="558800"/>
          </a:xfrm>
          <a:prstGeom prst="rect">
            <a:avLst/>
          </a:prstGeom>
        </p:spPr>
      </p:pic>
      <p:pic>
        <p:nvPicPr>
          <p:cNvPr id="47" name="Picture 46"/>
          <p:cNvPicPr>
            <a:picLocks noChangeAspect="1"/>
          </p:cNvPicPr>
          <p:nvPr/>
        </p:nvPicPr>
        <p:blipFill>
          <a:blip r:embed="rId7"/>
          <a:stretch>
            <a:fillRect/>
          </a:stretch>
        </p:blipFill>
        <p:spPr>
          <a:xfrm>
            <a:off x="7415706" y="5156200"/>
            <a:ext cx="1028700" cy="558800"/>
          </a:xfrm>
          <a:prstGeom prst="rect">
            <a:avLst/>
          </a:prstGeom>
        </p:spPr>
      </p:pic>
      <p:pic>
        <p:nvPicPr>
          <p:cNvPr id="48" name="Picture 47"/>
          <p:cNvPicPr>
            <a:picLocks noChangeAspect="1"/>
          </p:cNvPicPr>
          <p:nvPr/>
        </p:nvPicPr>
        <p:blipFill rotWithShape="1">
          <a:blip r:embed="rId8"/>
          <a:srcRect l="-4750" t="6189" r="-1" b="1"/>
          <a:stretch/>
        </p:blipFill>
        <p:spPr>
          <a:xfrm>
            <a:off x="2585720" y="6019803"/>
            <a:ext cx="3053080" cy="344311"/>
          </a:xfrm>
          <a:prstGeom prst="rect">
            <a:avLst/>
          </a:prstGeom>
        </p:spPr>
      </p:pic>
      <p:pic>
        <p:nvPicPr>
          <p:cNvPr id="56" name="Picture 55"/>
          <p:cNvPicPr>
            <a:picLocks noChangeAspect="1"/>
          </p:cNvPicPr>
          <p:nvPr/>
        </p:nvPicPr>
        <p:blipFill>
          <a:blip r:embed="rId9"/>
          <a:stretch>
            <a:fillRect/>
          </a:stretch>
        </p:blipFill>
        <p:spPr>
          <a:xfrm>
            <a:off x="3200086" y="5195573"/>
            <a:ext cx="1824355" cy="356235"/>
          </a:xfrm>
          <a:prstGeom prst="rect">
            <a:avLst/>
          </a:prstGeom>
        </p:spPr>
      </p:pic>
      <p:pic>
        <p:nvPicPr>
          <p:cNvPr id="57" name="Picture 56"/>
          <p:cNvPicPr>
            <a:picLocks noChangeAspect="1"/>
          </p:cNvPicPr>
          <p:nvPr/>
        </p:nvPicPr>
        <p:blipFill>
          <a:blip r:embed="rId10"/>
          <a:stretch>
            <a:fillRect/>
          </a:stretch>
        </p:blipFill>
        <p:spPr>
          <a:xfrm>
            <a:off x="3276600" y="1143000"/>
            <a:ext cx="5715000" cy="977900"/>
          </a:xfrm>
          <a:prstGeom prst="rect">
            <a:avLst/>
          </a:prstGeom>
        </p:spPr>
      </p:pic>
      <p:grpSp>
        <p:nvGrpSpPr>
          <p:cNvPr id="59" name="Group 58"/>
          <p:cNvGrpSpPr/>
          <p:nvPr/>
        </p:nvGrpSpPr>
        <p:grpSpPr>
          <a:xfrm>
            <a:off x="3276600" y="1143000"/>
            <a:ext cx="5715000" cy="977900"/>
            <a:chOff x="3457222" y="3657600"/>
            <a:chExt cx="5715000" cy="977900"/>
          </a:xfrm>
        </p:grpSpPr>
        <p:pic>
          <p:nvPicPr>
            <p:cNvPr id="60" name="Picture 59"/>
            <p:cNvPicPr>
              <a:picLocks noChangeAspect="1"/>
            </p:cNvPicPr>
            <p:nvPr/>
          </p:nvPicPr>
          <p:blipFill>
            <a:blip r:embed="rId10"/>
            <a:stretch>
              <a:fillRect/>
            </a:stretch>
          </p:blipFill>
          <p:spPr>
            <a:xfrm>
              <a:off x="3457222" y="3657600"/>
              <a:ext cx="5715000" cy="977900"/>
            </a:xfrm>
            <a:prstGeom prst="rect">
              <a:avLst/>
            </a:prstGeom>
          </p:spPr>
        </p:pic>
        <p:pic>
          <p:nvPicPr>
            <p:cNvPr id="61" name="Picture 60"/>
            <p:cNvPicPr>
              <a:picLocks noChangeAspect="1"/>
            </p:cNvPicPr>
            <p:nvPr/>
          </p:nvPicPr>
          <p:blipFill rotWithShape="1">
            <a:blip r:embed="rId11"/>
            <a:srcRect l="9918" t="30815" r="68380" b="28000"/>
            <a:stretch/>
          </p:blipFill>
          <p:spPr>
            <a:xfrm>
              <a:off x="3942643" y="3979332"/>
              <a:ext cx="1179689" cy="392289"/>
            </a:xfrm>
            <a:prstGeom prst="rect">
              <a:avLst/>
            </a:prstGeom>
          </p:spPr>
        </p:pic>
        <p:pic>
          <p:nvPicPr>
            <p:cNvPr id="58" name="Picture 57"/>
            <p:cNvPicPr>
              <a:picLocks noChangeAspect="1"/>
            </p:cNvPicPr>
            <p:nvPr/>
          </p:nvPicPr>
          <p:blipFill rotWithShape="1">
            <a:blip r:embed="rId11"/>
            <a:srcRect l="46002" t="21926" r="2856" b="18815"/>
            <a:stretch/>
          </p:blipFill>
          <p:spPr>
            <a:xfrm>
              <a:off x="6019800" y="3886200"/>
              <a:ext cx="2779890" cy="564445"/>
            </a:xfrm>
            <a:prstGeom prst="rect">
              <a:avLst/>
            </a:prstGeom>
          </p:spPr>
        </p:pic>
      </p:grpSp>
      <p:sp>
        <p:nvSpPr>
          <p:cNvPr id="5" name="Freeform 4"/>
          <p:cNvSpPr/>
          <p:nvPr/>
        </p:nvSpPr>
        <p:spPr>
          <a:xfrm>
            <a:off x="2816860" y="2057400"/>
            <a:ext cx="2590800" cy="2590800"/>
          </a:xfrm>
          <a:custGeom>
            <a:avLst/>
            <a:gdLst>
              <a:gd name="connsiteX0" fmla="*/ 0 w 3204496"/>
              <a:gd name="connsiteY0" fmla="*/ 1602248 h 3204496"/>
              <a:gd name="connsiteX1" fmla="*/ 1602248 w 3204496"/>
              <a:gd name="connsiteY1" fmla="*/ 0 h 3204496"/>
              <a:gd name="connsiteX2" fmla="*/ 3204496 w 3204496"/>
              <a:gd name="connsiteY2" fmla="*/ 1602248 h 3204496"/>
              <a:gd name="connsiteX3" fmla="*/ 1602248 w 3204496"/>
              <a:gd name="connsiteY3" fmla="*/ 3204496 h 3204496"/>
              <a:gd name="connsiteX4" fmla="*/ 0 w 3204496"/>
              <a:gd name="connsiteY4" fmla="*/ 1602248 h 320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4496" h="3204496">
                <a:moveTo>
                  <a:pt x="0" y="1602248"/>
                </a:moveTo>
                <a:cubicBezTo>
                  <a:pt x="0" y="717351"/>
                  <a:pt x="717351" y="0"/>
                  <a:pt x="1602248" y="0"/>
                </a:cubicBezTo>
                <a:cubicBezTo>
                  <a:pt x="2487145" y="0"/>
                  <a:pt x="3204496" y="717351"/>
                  <a:pt x="3204496" y="1602248"/>
                </a:cubicBezTo>
                <a:cubicBezTo>
                  <a:pt x="3204496" y="2487145"/>
                  <a:pt x="2487145" y="3204496"/>
                  <a:pt x="1602248" y="3204496"/>
                </a:cubicBezTo>
                <a:cubicBezTo>
                  <a:pt x="717351" y="3204496"/>
                  <a:pt x="0" y="2487145"/>
                  <a:pt x="0" y="1602248"/>
                </a:cubicBezTo>
                <a:close/>
              </a:path>
            </a:pathLst>
          </a:custGeom>
          <a:solidFill>
            <a:srgbClr val="285CCD"/>
          </a:solidFill>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algn="ctr" defTabSz="1866900">
              <a:lnSpc>
                <a:spcPct val="90000"/>
              </a:lnSpc>
            </a:pPr>
            <a:r>
              <a:rPr lang="fr-CA" sz="2800" dirty="0">
                <a:solidFill>
                  <a:schemeClr val="bg1"/>
                </a:solidFill>
              </a:rPr>
              <a:t>(2)</a:t>
            </a:r>
          </a:p>
          <a:p>
            <a:pPr algn="ctr" defTabSz="1866900">
              <a:lnSpc>
                <a:spcPct val="90000"/>
              </a:lnSpc>
            </a:pPr>
            <a:r>
              <a:rPr lang="fr-CA" sz="3600" dirty="0">
                <a:solidFill>
                  <a:schemeClr val="bg1"/>
                </a:solidFill>
              </a:rPr>
              <a:t>Faire</a:t>
            </a:r>
          </a:p>
        </p:txBody>
      </p:sp>
      <p:sp>
        <p:nvSpPr>
          <p:cNvPr id="40" name="Freeform 39"/>
          <p:cNvSpPr/>
          <p:nvPr/>
        </p:nvSpPr>
        <p:spPr>
          <a:xfrm>
            <a:off x="6553200" y="2057400"/>
            <a:ext cx="2590800" cy="2590800"/>
          </a:xfrm>
          <a:custGeom>
            <a:avLst/>
            <a:gdLst>
              <a:gd name="connsiteX0" fmla="*/ 0 w 3204496"/>
              <a:gd name="connsiteY0" fmla="*/ 1602248 h 3204496"/>
              <a:gd name="connsiteX1" fmla="*/ 1602248 w 3204496"/>
              <a:gd name="connsiteY1" fmla="*/ 0 h 3204496"/>
              <a:gd name="connsiteX2" fmla="*/ 3204496 w 3204496"/>
              <a:gd name="connsiteY2" fmla="*/ 1602248 h 3204496"/>
              <a:gd name="connsiteX3" fmla="*/ 1602248 w 3204496"/>
              <a:gd name="connsiteY3" fmla="*/ 3204496 h 3204496"/>
              <a:gd name="connsiteX4" fmla="*/ 0 w 3204496"/>
              <a:gd name="connsiteY4" fmla="*/ 1602248 h 320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4496" h="3204496">
                <a:moveTo>
                  <a:pt x="0" y="1602248"/>
                </a:moveTo>
                <a:cubicBezTo>
                  <a:pt x="0" y="717351"/>
                  <a:pt x="717351" y="0"/>
                  <a:pt x="1602248" y="0"/>
                </a:cubicBezTo>
                <a:cubicBezTo>
                  <a:pt x="2487145" y="0"/>
                  <a:pt x="3204496" y="717351"/>
                  <a:pt x="3204496" y="1602248"/>
                </a:cubicBezTo>
                <a:cubicBezTo>
                  <a:pt x="3204496" y="2487145"/>
                  <a:pt x="2487145" y="3204496"/>
                  <a:pt x="1602248" y="3204496"/>
                </a:cubicBezTo>
                <a:cubicBezTo>
                  <a:pt x="717351" y="3204496"/>
                  <a:pt x="0" y="2487145"/>
                  <a:pt x="0" y="1602248"/>
                </a:cubicBezTo>
                <a:close/>
              </a:path>
            </a:pathLst>
          </a:custGeom>
          <a:solidFill>
            <a:srgbClr val="439E33"/>
          </a:solidFill>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algn="ctr" defTabSz="1866900">
              <a:lnSpc>
                <a:spcPct val="90000"/>
              </a:lnSpc>
            </a:pPr>
            <a:r>
              <a:rPr lang="fr-CA" sz="2800" dirty="0">
                <a:solidFill>
                  <a:schemeClr val="bg1"/>
                </a:solidFill>
              </a:rPr>
              <a:t>(1)</a:t>
            </a:r>
          </a:p>
          <a:p>
            <a:pPr algn="ctr" defTabSz="1866900">
              <a:lnSpc>
                <a:spcPct val="90000"/>
              </a:lnSpc>
            </a:pPr>
            <a:r>
              <a:rPr lang="fr-CA" sz="3600" dirty="0">
                <a:solidFill>
                  <a:schemeClr val="bg1"/>
                </a:solidFill>
              </a:rPr>
              <a:t>Approuver</a:t>
            </a:r>
          </a:p>
        </p:txBody>
      </p:sp>
    </p:spTree>
    <p:extLst>
      <p:ext uri="{BB962C8B-B14F-4D97-AF65-F5344CB8AC3E}">
        <p14:creationId xmlns:p14="http://schemas.microsoft.com/office/powerpoint/2010/main" val="75141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828800" y="3238500"/>
            <a:ext cx="6705600" cy="685800"/>
            <a:chOff x="243766" y="0"/>
            <a:chExt cx="1885950" cy="1047750"/>
          </a:xfrm>
          <a:solidFill>
            <a:schemeClr val="accent1"/>
          </a:solidFill>
        </p:grpSpPr>
        <p:sp>
          <p:nvSpPr>
            <p:cNvPr id="18" name="Rounded Rectangle 17"/>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4"/>
            <p:cNvSpPr/>
            <p:nvPr/>
          </p:nvSpPr>
          <p:spPr>
            <a:xfrm>
              <a:off x="274454" y="30688"/>
              <a:ext cx="1824574" cy="986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600" dirty="0"/>
                <a:t>Règle créée par l’utilisateur?</a:t>
              </a:r>
            </a:p>
          </p:txBody>
        </p:sp>
      </p:grpSp>
      <p:grpSp>
        <p:nvGrpSpPr>
          <p:cNvPr id="24" name="Group 23"/>
          <p:cNvGrpSpPr/>
          <p:nvPr/>
        </p:nvGrpSpPr>
        <p:grpSpPr>
          <a:xfrm>
            <a:off x="1828803" y="4248150"/>
            <a:ext cx="6630253" cy="685800"/>
            <a:chOff x="243766" y="0"/>
            <a:chExt cx="1885950" cy="1047750"/>
          </a:xfrm>
          <a:solidFill>
            <a:schemeClr val="accent1"/>
          </a:solidFill>
        </p:grpSpPr>
        <p:sp>
          <p:nvSpPr>
            <p:cNvPr id="25" name="Rounded Rectangle 24"/>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Rounded Rectangle 4"/>
            <p:cNvSpPr/>
            <p:nvPr/>
          </p:nvSpPr>
          <p:spPr>
            <a:xfrm>
              <a:off x="285134" y="46996"/>
              <a:ext cx="1785361" cy="9863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600" dirty="0"/>
                <a:t>Même nom déjà catégorisé?</a:t>
              </a:r>
            </a:p>
          </p:txBody>
        </p:sp>
      </p:grpSp>
      <p:grpSp>
        <p:nvGrpSpPr>
          <p:cNvPr id="31" name="Group 30"/>
          <p:cNvGrpSpPr/>
          <p:nvPr/>
        </p:nvGrpSpPr>
        <p:grpSpPr>
          <a:xfrm>
            <a:off x="1828800" y="5257800"/>
            <a:ext cx="6781802" cy="685800"/>
            <a:chOff x="243765" y="0"/>
            <a:chExt cx="1907382" cy="1047750"/>
          </a:xfrm>
          <a:solidFill>
            <a:schemeClr val="accent1"/>
          </a:solidFill>
        </p:grpSpPr>
        <p:sp>
          <p:nvSpPr>
            <p:cNvPr id="32" name="Rounded Rectangle 31"/>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Rounded Rectangle 4"/>
            <p:cNvSpPr/>
            <p:nvPr/>
          </p:nvSpPr>
          <p:spPr>
            <a:xfrm>
              <a:off x="243765" y="30688"/>
              <a:ext cx="1907382" cy="9863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600" dirty="0"/>
                <a:t>Est-ce que QBE peut « deviner » la catégorie?</a:t>
              </a:r>
            </a:p>
          </p:txBody>
        </p:sp>
      </p:grpSp>
      <p:grpSp>
        <p:nvGrpSpPr>
          <p:cNvPr id="45" name="Group 44"/>
          <p:cNvGrpSpPr/>
          <p:nvPr/>
        </p:nvGrpSpPr>
        <p:grpSpPr>
          <a:xfrm>
            <a:off x="1828800" y="1219200"/>
            <a:ext cx="6705600" cy="685800"/>
            <a:chOff x="243766" y="0"/>
            <a:chExt cx="1885950" cy="1047750"/>
          </a:xfrm>
          <a:solidFill>
            <a:schemeClr val="accent1"/>
          </a:solidFill>
        </p:grpSpPr>
        <p:sp>
          <p:nvSpPr>
            <p:cNvPr id="46" name="Rounded Rectangle 45"/>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Rounded Rectangle 4"/>
            <p:cNvSpPr/>
            <p:nvPr/>
          </p:nvSpPr>
          <p:spPr>
            <a:xfrm>
              <a:off x="274454" y="30688"/>
              <a:ext cx="1824574" cy="986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600" dirty="0"/>
                <a:t>Correspondance avec une opération déjà saisie?</a:t>
              </a:r>
            </a:p>
          </p:txBody>
        </p:sp>
      </p:grpSp>
      <p:grpSp>
        <p:nvGrpSpPr>
          <p:cNvPr id="48" name="Group 47"/>
          <p:cNvGrpSpPr/>
          <p:nvPr/>
        </p:nvGrpSpPr>
        <p:grpSpPr>
          <a:xfrm>
            <a:off x="1828800" y="2228850"/>
            <a:ext cx="6705600" cy="685800"/>
            <a:chOff x="243766" y="0"/>
            <a:chExt cx="1885950" cy="1047750"/>
          </a:xfrm>
          <a:solidFill>
            <a:schemeClr val="accent1"/>
          </a:solidFill>
        </p:grpSpPr>
        <p:sp>
          <p:nvSpPr>
            <p:cNvPr id="49" name="Rounded Rectangle 48"/>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0" name="Rounded Rectangle 4"/>
            <p:cNvSpPr/>
            <p:nvPr/>
          </p:nvSpPr>
          <p:spPr>
            <a:xfrm>
              <a:off x="274454" y="30688"/>
              <a:ext cx="1824574" cy="9863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600" dirty="0"/>
                <a:t>Correspondance avec le solde courant d’une facture à payer ou d’une facture?</a:t>
              </a:r>
            </a:p>
          </p:txBody>
        </p:sp>
      </p:grpSp>
      <p:sp>
        <p:nvSpPr>
          <p:cNvPr id="12290" name="Rectangle 2"/>
          <p:cNvSpPr>
            <a:spLocks noGrp="1" noChangeArrowheads="1"/>
          </p:cNvSpPr>
          <p:nvPr>
            <p:ph type="title"/>
          </p:nvPr>
        </p:nvSpPr>
        <p:spPr>
          <a:xfrm>
            <a:off x="417953" y="254775"/>
            <a:ext cx="11082528" cy="548640"/>
          </a:xfrm>
        </p:spPr>
        <p:txBody>
          <a:bodyPr>
            <a:noAutofit/>
          </a:bodyPr>
          <a:lstStyle/>
          <a:p>
            <a:pPr>
              <a:defRPr/>
            </a:pPr>
            <a:r>
              <a:rPr lang="fr-CA" sz="3600" dirty="0"/>
              <a:t>Logique appliquée aux opérations téléchargées – Revue</a:t>
            </a:r>
          </a:p>
        </p:txBody>
      </p:sp>
      <p:grpSp>
        <p:nvGrpSpPr>
          <p:cNvPr id="14" name="Group 13"/>
          <p:cNvGrpSpPr/>
          <p:nvPr/>
        </p:nvGrpSpPr>
        <p:grpSpPr>
          <a:xfrm>
            <a:off x="4876803" y="1958430"/>
            <a:ext cx="294287" cy="265910"/>
            <a:chOff x="950996" y="1113233"/>
            <a:chExt cx="471487" cy="392907"/>
          </a:xfrm>
          <a:solidFill>
            <a:schemeClr val="accent1">
              <a:lumMod val="60000"/>
              <a:lumOff val="40000"/>
            </a:schemeClr>
          </a:solidFill>
        </p:grpSpPr>
        <p:sp>
          <p:nvSpPr>
            <p:cNvPr id="15" name="Right Arrow 14"/>
            <p:cNvSpPr/>
            <p:nvPr/>
          </p:nvSpPr>
          <p:spPr>
            <a:xfrm rot="5400000">
              <a:off x="990287" y="1073943"/>
              <a:ext cx="392906" cy="471487"/>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6" name="Right Arrow 4"/>
            <p:cNvSpPr/>
            <p:nvPr/>
          </p:nvSpPr>
          <p:spPr>
            <a:xfrm>
              <a:off x="1045294" y="1113233"/>
              <a:ext cx="282893" cy="275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grpSp>
        <p:nvGrpSpPr>
          <p:cNvPr id="21" name="Group 20"/>
          <p:cNvGrpSpPr/>
          <p:nvPr/>
        </p:nvGrpSpPr>
        <p:grpSpPr>
          <a:xfrm>
            <a:off x="4876803" y="2949030"/>
            <a:ext cx="294287" cy="265910"/>
            <a:chOff x="950996" y="1113233"/>
            <a:chExt cx="471487" cy="392907"/>
          </a:xfrm>
          <a:solidFill>
            <a:schemeClr val="accent1">
              <a:lumMod val="60000"/>
              <a:lumOff val="40000"/>
            </a:schemeClr>
          </a:solidFill>
        </p:grpSpPr>
        <p:sp>
          <p:nvSpPr>
            <p:cNvPr id="22" name="Right Arrow 21"/>
            <p:cNvSpPr/>
            <p:nvPr/>
          </p:nvSpPr>
          <p:spPr>
            <a:xfrm rot="5400000">
              <a:off x="990287" y="1073943"/>
              <a:ext cx="392906" cy="471487"/>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3" name="Right Arrow 4"/>
            <p:cNvSpPr/>
            <p:nvPr/>
          </p:nvSpPr>
          <p:spPr>
            <a:xfrm>
              <a:off x="1045294" y="1113233"/>
              <a:ext cx="282893" cy="275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grpSp>
        <p:nvGrpSpPr>
          <p:cNvPr id="28" name="Group 27"/>
          <p:cNvGrpSpPr/>
          <p:nvPr/>
        </p:nvGrpSpPr>
        <p:grpSpPr>
          <a:xfrm>
            <a:off x="4876803" y="3939630"/>
            <a:ext cx="294287" cy="265910"/>
            <a:chOff x="950996" y="1113233"/>
            <a:chExt cx="471487" cy="392907"/>
          </a:xfrm>
          <a:solidFill>
            <a:schemeClr val="accent1">
              <a:lumMod val="60000"/>
              <a:lumOff val="40000"/>
            </a:schemeClr>
          </a:solidFill>
        </p:grpSpPr>
        <p:sp>
          <p:nvSpPr>
            <p:cNvPr id="29" name="Right Arrow 28"/>
            <p:cNvSpPr/>
            <p:nvPr/>
          </p:nvSpPr>
          <p:spPr>
            <a:xfrm rot="5400000">
              <a:off x="990287" y="1073943"/>
              <a:ext cx="392906" cy="471487"/>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0" name="Right Arrow 4"/>
            <p:cNvSpPr/>
            <p:nvPr/>
          </p:nvSpPr>
          <p:spPr>
            <a:xfrm>
              <a:off x="1045294" y="1113233"/>
              <a:ext cx="282893" cy="275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pic>
        <p:nvPicPr>
          <p:cNvPr id="5" name="Picture 4"/>
          <p:cNvPicPr>
            <a:picLocks noChangeAspect="1"/>
          </p:cNvPicPr>
          <p:nvPr/>
        </p:nvPicPr>
        <p:blipFill rotWithShape="1">
          <a:blip r:embed="rId3"/>
          <a:srcRect b="14197"/>
          <a:stretch/>
        </p:blipFill>
        <p:spPr>
          <a:xfrm>
            <a:off x="8610602" y="4390235"/>
            <a:ext cx="2489200" cy="392289"/>
          </a:xfrm>
          <a:prstGeom prst="rect">
            <a:avLst/>
          </a:prstGeom>
        </p:spPr>
      </p:pic>
      <p:pic>
        <p:nvPicPr>
          <p:cNvPr id="6" name="Picture 5"/>
          <p:cNvPicPr>
            <a:picLocks noChangeAspect="1"/>
          </p:cNvPicPr>
          <p:nvPr/>
        </p:nvPicPr>
        <p:blipFill>
          <a:blip r:embed="rId4"/>
          <a:stretch>
            <a:fillRect/>
          </a:stretch>
        </p:blipFill>
        <p:spPr>
          <a:xfrm>
            <a:off x="1828800" y="6248400"/>
            <a:ext cx="3632200" cy="431800"/>
          </a:xfrm>
          <a:prstGeom prst="rect">
            <a:avLst/>
          </a:prstGeom>
        </p:spPr>
      </p:pic>
      <p:pic>
        <p:nvPicPr>
          <p:cNvPr id="7" name="Picture 6"/>
          <p:cNvPicPr>
            <a:picLocks noChangeAspect="1"/>
          </p:cNvPicPr>
          <p:nvPr/>
        </p:nvPicPr>
        <p:blipFill>
          <a:blip r:embed="rId5"/>
          <a:stretch>
            <a:fillRect/>
          </a:stretch>
        </p:blipFill>
        <p:spPr>
          <a:xfrm>
            <a:off x="8813800" y="1600154"/>
            <a:ext cx="1320800" cy="571500"/>
          </a:xfrm>
          <a:prstGeom prst="rect">
            <a:avLst/>
          </a:prstGeom>
        </p:spPr>
      </p:pic>
      <p:pic>
        <p:nvPicPr>
          <p:cNvPr id="40" name="Picture 39"/>
          <p:cNvPicPr>
            <a:picLocks noChangeAspect="1"/>
          </p:cNvPicPr>
          <p:nvPr/>
        </p:nvPicPr>
        <p:blipFill>
          <a:blip r:embed="rId6"/>
          <a:stretch>
            <a:fillRect/>
          </a:stretch>
        </p:blipFill>
        <p:spPr>
          <a:xfrm>
            <a:off x="8813800" y="2032000"/>
            <a:ext cx="1308100" cy="558800"/>
          </a:xfrm>
          <a:prstGeom prst="rect">
            <a:avLst/>
          </a:prstGeom>
        </p:spPr>
      </p:pic>
      <p:pic>
        <p:nvPicPr>
          <p:cNvPr id="41" name="Picture 40"/>
          <p:cNvPicPr>
            <a:picLocks noChangeAspect="1"/>
          </p:cNvPicPr>
          <p:nvPr/>
        </p:nvPicPr>
        <p:blipFill>
          <a:blip r:embed="rId7"/>
          <a:stretch>
            <a:fillRect/>
          </a:stretch>
        </p:blipFill>
        <p:spPr>
          <a:xfrm>
            <a:off x="8991600" y="3327400"/>
            <a:ext cx="1028700" cy="558800"/>
          </a:xfrm>
          <a:prstGeom prst="rect">
            <a:avLst/>
          </a:prstGeom>
        </p:spPr>
      </p:pic>
      <p:pic>
        <p:nvPicPr>
          <p:cNvPr id="42" name="Picture 41"/>
          <p:cNvPicPr>
            <a:picLocks noChangeAspect="1"/>
          </p:cNvPicPr>
          <p:nvPr/>
        </p:nvPicPr>
        <p:blipFill>
          <a:blip r:embed="rId8"/>
          <a:stretch>
            <a:fillRect/>
          </a:stretch>
        </p:blipFill>
        <p:spPr>
          <a:xfrm>
            <a:off x="5486400" y="6259426"/>
            <a:ext cx="3429000" cy="431800"/>
          </a:xfrm>
          <a:prstGeom prst="rect">
            <a:avLst/>
          </a:prstGeom>
        </p:spPr>
      </p:pic>
      <p:pic>
        <p:nvPicPr>
          <p:cNvPr id="43" name="Picture 42"/>
          <p:cNvPicPr>
            <a:picLocks noChangeAspect="1"/>
          </p:cNvPicPr>
          <p:nvPr/>
        </p:nvPicPr>
        <p:blipFill>
          <a:blip r:embed="rId9"/>
          <a:stretch>
            <a:fillRect/>
          </a:stretch>
        </p:blipFill>
        <p:spPr>
          <a:xfrm>
            <a:off x="8567894" y="5381120"/>
            <a:ext cx="2100106" cy="410080"/>
          </a:xfrm>
          <a:prstGeom prst="rect">
            <a:avLst/>
          </a:prstGeom>
        </p:spPr>
      </p:pic>
      <p:grpSp>
        <p:nvGrpSpPr>
          <p:cNvPr id="51" name="Group 50"/>
          <p:cNvGrpSpPr/>
          <p:nvPr/>
        </p:nvGrpSpPr>
        <p:grpSpPr>
          <a:xfrm>
            <a:off x="4876803" y="4994523"/>
            <a:ext cx="294287" cy="265910"/>
            <a:chOff x="950996" y="1113233"/>
            <a:chExt cx="471487" cy="392907"/>
          </a:xfrm>
          <a:solidFill>
            <a:schemeClr val="accent1">
              <a:lumMod val="60000"/>
              <a:lumOff val="40000"/>
            </a:schemeClr>
          </a:solidFill>
        </p:grpSpPr>
        <p:sp>
          <p:nvSpPr>
            <p:cNvPr id="52" name="Right Arrow 51"/>
            <p:cNvSpPr/>
            <p:nvPr/>
          </p:nvSpPr>
          <p:spPr>
            <a:xfrm rot="5400000">
              <a:off x="990287" y="1073943"/>
              <a:ext cx="392906" cy="471487"/>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53" name="Right Arrow 4"/>
            <p:cNvSpPr/>
            <p:nvPr/>
          </p:nvSpPr>
          <p:spPr>
            <a:xfrm>
              <a:off x="1045294" y="1113233"/>
              <a:ext cx="282893" cy="275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grpSp>
        <p:nvGrpSpPr>
          <p:cNvPr id="37" name="Group 36"/>
          <p:cNvGrpSpPr/>
          <p:nvPr/>
        </p:nvGrpSpPr>
        <p:grpSpPr>
          <a:xfrm>
            <a:off x="4876803" y="5985123"/>
            <a:ext cx="294287" cy="265910"/>
            <a:chOff x="950996" y="1113233"/>
            <a:chExt cx="471487" cy="392907"/>
          </a:xfrm>
        </p:grpSpPr>
        <p:sp>
          <p:nvSpPr>
            <p:cNvPr id="38" name="Right Arrow 37"/>
            <p:cNvSpPr/>
            <p:nvPr/>
          </p:nvSpPr>
          <p:spPr>
            <a:xfrm rot="5400000">
              <a:off x="990287" y="1073943"/>
              <a:ext cx="392906" cy="471487"/>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9" name="Right Arrow 4"/>
            <p:cNvSpPr/>
            <p:nvPr/>
          </p:nvSpPr>
          <p:spPr>
            <a:xfrm>
              <a:off x="1045294" y="1113233"/>
              <a:ext cx="282893" cy="275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spTree>
    <p:extLst>
      <p:ext uri="{BB962C8B-B14F-4D97-AF65-F5344CB8AC3E}">
        <p14:creationId xmlns:p14="http://schemas.microsoft.com/office/powerpoint/2010/main" val="83678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des services bancaires en ligne</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826368843"/>
      </p:ext>
    </p:extLst>
  </p:cSld>
  <p:clrMapOvr>
    <a:masterClrMapping/>
  </p:clrMapOvr>
  <p:transition spd="slow">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412918"/>
            <a:ext cx="11082528" cy="548640"/>
          </a:xfrm>
        </p:spPr>
        <p:txBody>
          <a:bodyPr>
            <a:noAutofit/>
          </a:bodyPr>
          <a:lstStyle/>
          <a:p>
            <a:pPr eaLnBrk="1" hangingPunct="1">
              <a:defRPr/>
            </a:pPr>
            <a:r>
              <a:rPr lang="fr-CA" sz="3600" dirty="0"/>
              <a:t>C’est à vous n</a:t>
            </a:r>
            <a:r>
              <a:rPr lang="fr-CA" sz="3600" baseline="30000" dirty="0"/>
              <a:t>o </a:t>
            </a:r>
            <a:r>
              <a:rPr lang="fr-CA" sz="3600" dirty="0"/>
              <a:t>1... Leçon 6 </a:t>
            </a:r>
          </a:p>
        </p:txBody>
      </p:sp>
      <p:sp>
        <p:nvSpPr>
          <p:cNvPr id="6147" name="Rectangle 3"/>
          <p:cNvSpPr>
            <a:spLocks noGrp="1" noChangeArrowheads="1"/>
          </p:cNvSpPr>
          <p:nvPr>
            <p:ph idx="1"/>
          </p:nvPr>
        </p:nvSpPr>
        <p:spPr>
          <a:xfrm>
            <a:off x="236976" y="1087682"/>
            <a:ext cx="11725379" cy="5463430"/>
          </a:xfrm>
          <a:ln>
            <a:noFill/>
          </a:ln>
        </p:spPr>
        <p:txBody>
          <a:bodyPr/>
          <a:lstStyle/>
          <a:p>
            <a:pPr marL="282575" lvl="1">
              <a:spcBef>
                <a:spcPts val="1776"/>
              </a:spcBef>
              <a:defRPr/>
            </a:pPr>
            <a:r>
              <a:rPr lang="fr-CA" sz="2000" dirty="0"/>
              <a:t>Vous ouvrez votre fichier et constatez que des opérations touchant la carte de crédit Visa ont récemment été téléchargées. Faites ce qui suit :</a:t>
            </a:r>
            <a:endParaRPr lang="fr-CA" sz="2000" b="1" dirty="0"/>
          </a:p>
          <a:p>
            <a:pPr marL="796925" lvl="1" indent="-514350">
              <a:spcBef>
                <a:spcPts val="1776"/>
              </a:spcBef>
              <a:buFont typeface="+mj-lt"/>
              <a:buAutoNum type="arabicPeriod"/>
              <a:defRPr/>
            </a:pPr>
            <a:r>
              <a:rPr lang="fr-CA" sz="2000" dirty="0"/>
              <a:t>Excluez l’opération de </a:t>
            </a:r>
            <a:r>
              <a:rPr lang="fr-CA" sz="2000" b="1" dirty="0"/>
              <a:t>1 000 $</a:t>
            </a:r>
            <a:r>
              <a:rPr lang="fr-CA" sz="2000" dirty="0"/>
              <a:t> pour la </a:t>
            </a:r>
            <a:r>
              <a:rPr lang="fr-CA" sz="2000" b="1" dirty="0"/>
              <a:t>Banque de n’importe où</a:t>
            </a:r>
            <a:r>
              <a:rPr lang="fr-CA" sz="2000" dirty="0"/>
              <a:t>.</a:t>
            </a:r>
          </a:p>
          <a:p>
            <a:pPr marL="796925" lvl="1" indent="-514350">
              <a:spcBef>
                <a:spcPts val="1776"/>
              </a:spcBef>
              <a:buFont typeface="+mj-lt"/>
              <a:buAutoNum type="arabicPeriod"/>
              <a:defRPr/>
            </a:pPr>
            <a:r>
              <a:rPr lang="fr-CA" sz="2000" dirty="0"/>
              <a:t>Ajoutez toutes les opérations </a:t>
            </a:r>
            <a:r>
              <a:rPr lang="fr-CA" sz="2000" b="1" dirty="0"/>
              <a:t>appariées</a:t>
            </a:r>
            <a:r>
              <a:rPr lang="fr-CA" sz="2000" dirty="0"/>
              <a:t> à QuickBooks.</a:t>
            </a:r>
          </a:p>
          <a:p>
            <a:pPr marL="796925" lvl="1" indent="-514350">
              <a:spcBef>
                <a:spcPts val="1776"/>
              </a:spcBef>
              <a:buFont typeface="+mj-lt"/>
              <a:buAutoNum type="arabicPeriod"/>
              <a:defRPr/>
            </a:pPr>
            <a:r>
              <a:rPr lang="fr-CA" sz="2000" dirty="0"/>
              <a:t>Configurez une </a:t>
            </a:r>
            <a:r>
              <a:rPr lang="fr-CA" sz="2000" b="1" dirty="0"/>
              <a:t>règle bancaire</a:t>
            </a:r>
            <a:r>
              <a:rPr lang="fr-CA" sz="2000" dirty="0"/>
              <a:t> ordonnant à QuickBooks de classer dans les </a:t>
            </a:r>
            <a:r>
              <a:rPr lang="fr-CA" sz="2000" b="1" dirty="0"/>
              <a:t>Frais de bureau</a:t>
            </a:r>
            <a:r>
              <a:rPr lang="fr-CA" sz="2000" dirty="0"/>
              <a:t> toutes les opérations de moins de 50 $ à </a:t>
            </a:r>
            <a:r>
              <a:rPr lang="fr-CA" sz="2000" b="1" dirty="0"/>
              <a:t>Bureau Dépôt</a:t>
            </a:r>
            <a:r>
              <a:rPr lang="fr-CA" sz="2000" dirty="0"/>
              <a:t>.          </a:t>
            </a:r>
            <a:r>
              <a:rPr lang="fr-CA" sz="2000" b="1" dirty="0"/>
              <a:t>Note : </a:t>
            </a:r>
            <a:r>
              <a:rPr lang="fr-CA" sz="2000" dirty="0"/>
              <a:t>n’oubliez pas d’ajouter la TVH.</a:t>
            </a:r>
          </a:p>
          <a:p>
            <a:pPr marL="796925" lvl="1" indent="-514350">
              <a:spcBef>
                <a:spcPts val="1776"/>
              </a:spcBef>
              <a:buFont typeface="+mj-lt"/>
              <a:buAutoNum type="arabicPeriod"/>
              <a:defRPr/>
            </a:pPr>
            <a:r>
              <a:rPr lang="fr-CA" sz="2000" dirty="0"/>
              <a:t>Classez toutes les opérations touchant </a:t>
            </a:r>
            <a:r>
              <a:rPr lang="fr-CA" sz="2000" b="1" dirty="0"/>
              <a:t>Le Petit café</a:t>
            </a:r>
            <a:r>
              <a:rPr lang="fr-CA" sz="2000" dirty="0"/>
              <a:t> dans la catégorie </a:t>
            </a:r>
            <a:r>
              <a:rPr lang="fr-CA" sz="2000" b="1" dirty="0"/>
              <a:t>Repas et divertissements</a:t>
            </a:r>
            <a:r>
              <a:rPr lang="fr-CA" sz="2000" dirty="0"/>
              <a:t>. </a:t>
            </a:r>
            <a:r>
              <a:rPr lang="fr-CA" sz="2000" b="1" dirty="0"/>
              <a:t>Note : </a:t>
            </a:r>
            <a:r>
              <a:rPr lang="fr-CA" sz="2000" dirty="0"/>
              <a:t>n’oubliez pas d’ajouter la TVH.</a:t>
            </a:r>
          </a:p>
          <a:p>
            <a:pPr marL="796925" lvl="1" indent="-514350">
              <a:spcBef>
                <a:spcPts val="1776"/>
              </a:spcBef>
              <a:buFont typeface="+mj-lt"/>
              <a:buAutoNum type="arabicPeriod"/>
              <a:defRPr/>
            </a:pPr>
            <a:endParaRPr lang="fr-CA" sz="2800" dirty="0"/>
          </a:p>
          <a:p>
            <a:pPr marL="796925" lvl="1" indent="-514350">
              <a:spcBef>
                <a:spcPts val="1776"/>
              </a:spcBef>
              <a:buFont typeface="+mj-lt"/>
              <a:buAutoNum type="arabicPeriod"/>
              <a:defRPr/>
            </a:pPr>
            <a:endParaRPr lang="fr-CA" sz="2800" dirty="0"/>
          </a:p>
          <a:p>
            <a:pPr marL="556803" lvl="4">
              <a:lnSpc>
                <a:spcPct val="100000"/>
              </a:lnSpc>
              <a:spcBef>
                <a:spcPts val="0"/>
              </a:spcBef>
              <a:defRPr/>
            </a:pPr>
            <a:endParaRPr lang="fr-CA" sz="2800" dirty="0"/>
          </a:p>
          <a:p>
            <a:pPr marL="282575" lvl="1">
              <a:spcBef>
                <a:spcPts val="1776"/>
              </a:spcBef>
              <a:defRPr/>
            </a:pPr>
            <a:endParaRPr lang="fr-CA" sz="2800" dirty="0"/>
          </a:p>
        </p:txBody>
      </p:sp>
    </p:spTree>
    <p:extLst>
      <p:ext uri="{BB962C8B-B14F-4D97-AF65-F5344CB8AC3E}">
        <p14:creationId xmlns:p14="http://schemas.microsoft.com/office/powerpoint/2010/main" val="10043991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Rapprochement de compte</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1776096480"/>
      </p:ext>
    </p:extLst>
  </p:cSld>
  <p:clrMapOvr>
    <a:masterClrMapping/>
  </p:clrMapOvr>
  <p:transition spd="slow">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431566"/>
            <a:ext cx="11082528" cy="548640"/>
          </a:xfrm>
        </p:spPr>
        <p:txBody>
          <a:bodyPr>
            <a:noAutofit/>
          </a:bodyPr>
          <a:lstStyle/>
          <a:p>
            <a:pPr eaLnBrk="1" hangingPunct="1">
              <a:defRPr/>
            </a:pPr>
            <a:r>
              <a:rPr lang="fr-CA" sz="3600" dirty="0"/>
              <a:t>Aperçu du rapprochement de compte</a:t>
            </a:r>
          </a:p>
        </p:txBody>
      </p:sp>
      <p:sp>
        <p:nvSpPr>
          <p:cNvPr id="6147" name="Rectangle 3"/>
          <p:cNvSpPr>
            <a:spLocks noGrp="1" noChangeArrowheads="1"/>
          </p:cNvSpPr>
          <p:nvPr>
            <p:ph idx="1"/>
          </p:nvPr>
        </p:nvSpPr>
        <p:spPr>
          <a:xfrm>
            <a:off x="502034" y="1153306"/>
            <a:ext cx="10984333" cy="5211763"/>
          </a:xfrm>
          <a:ln>
            <a:noFill/>
          </a:ln>
        </p:spPr>
        <p:txBody>
          <a:bodyPr/>
          <a:lstStyle/>
          <a:p>
            <a:pPr marL="796925" lvl="1" indent="-514350">
              <a:lnSpc>
                <a:spcPct val="150000"/>
              </a:lnSpc>
              <a:spcBef>
                <a:spcPts val="0"/>
              </a:spcBef>
              <a:buFont typeface="+mj-lt"/>
              <a:buAutoNum type="arabicPeriod"/>
              <a:defRPr/>
            </a:pPr>
            <a:r>
              <a:rPr lang="fr-CA" sz="2000" dirty="0"/>
              <a:t>Appariez les opérations de votre compte QuickBooks et vos opérations bancaires.</a:t>
            </a:r>
          </a:p>
          <a:p>
            <a:pPr marL="796925" lvl="1" indent="-514350">
              <a:lnSpc>
                <a:spcPct val="150000"/>
              </a:lnSpc>
              <a:spcBef>
                <a:spcPts val="0"/>
              </a:spcBef>
              <a:buFont typeface="+mj-lt"/>
              <a:buAutoNum type="arabicPeriod"/>
              <a:defRPr/>
            </a:pPr>
            <a:r>
              <a:rPr lang="fr-CA" sz="2000" dirty="0"/>
              <a:t>Appariez votre </a:t>
            </a:r>
            <a:r>
              <a:rPr lang="fr-CA" sz="2000" b="1" dirty="0"/>
              <a:t>Solde compensé</a:t>
            </a:r>
            <a:r>
              <a:rPr lang="fr-CA" sz="2000" dirty="0"/>
              <a:t> de QuickBooks et le </a:t>
            </a:r>
            <a:r>
              <a:rPr lang="fr-CA" sz="2000" b="1" dirty="0"/>
              <a:t>Solde de fermeture</a:t>
            </a:r>
            <a:r>
              <a:rPr lang="fr-CA" sz="2000" dirty="0"/>
              <a:t> de votre relevé de compte.</a:t>
            </a:r>
          </a:p>
          <a:p>
            <a:pPr marL="739775" lvl="1" indent="-457200">
              <a:spcBef>
                <a:spcPts val="0"/>
              </a:spcBef>
              <a:buFont typeface="+mj-lt"/>
              <a:buAutoNum type="arabicPeriod"/>
              <a:defRPr/>
            </a:pPr>
            <a:endParaRPr lang="fr-CA" sz="3200" dirty="0"/>
          </a:p>
          <a:p>
            <a:pPr marL="282575" lvl="1">
              <a:defRPr/>
            </a:pPr>
            <a:endParaRPr lang="fr-CA" sz="2400" dirty="0"/>
          </a:p>
        </p:txBody>
      </p:sp>
    </p:spTree>
    <p:extLst>
      <p:ext uri="{BB962C8B-B14F-4D97-AF65-F5344CB8AC3E}">
        <p14:creationId xmlns:p14="http://schemas.microsoft.com/office/powerpoint/2010/main" val="171202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84868"/>
            <a:ext cx="11082528" cy="548640"/>
          </a:xfrm>
        </p:spPr>
        <p:txBody>
          <a:bodyPr>
            <a:noAutofit/>
          </a:bodyPr>
          <a:lstStyle/>
          <a:p>
            <a:pPr eaLnBrk="1" hangingPunct="1">
              <a:defRPr/>
            </a:pPr>
            <a:r>
              <a:rPr lang="fr-CA" sz="3600" dirty="0"/>
              <a:t>L’ouverture d’une session dans QuickBooks</a:t>
            </a:r>
          </a:p>
        </p:txBody>
      </p:sp>
      <p:sp>
        <p:nvSpPr>
          <p:cNvPr id="6147" name="Rectangle 3"/>
          <p:cNvSpPr>
            <a:spLocks noGrp="1" noChangeArrowheads="1"/>
          </p:cNvSpPr>
          <p:nvPr>
            <p:ph idx="1"/>
          </p:nvPr>
        </p:nvSpPr>
        <p:spPr>
          <a:xfrm>
            <a:off x="502035" y="1170142"/>
            <a:ext cx="10513295" cy="5211763"/>
          </a:xfrm>
          <a:ln>
            <a:noFill/>
          </a:ln>
        </p:spPr>
        <p:txBody>
          <a:bodyPr/>
          <a:lstStyle/>
          <a:p>
            <a:pPr marL="282575" lvl="1">
              <a:spcBef>
                <a:spcPts val="1776"/>
              </a:spcBef>
              <a:defRPr/>
            </a:pPr>
            <a:r>
              <a:rPr lang="fr-CA" sz="2000" dirty="0"/>
              <a:t>Connectez-vous à QuickBooks en accédant au site Web suivant :</a:t>
            </a:r>
          </a:p>
          <a:p>
            <a:pPr marL="282575" lvl="1">
              <a:spcBef>
                <a:spcPts val="1776"/>
              </a:spcBef>
              <a:defRPr/>
            </a:pPr>
            <a:r>
              <a:rPr lang="fr-CA" sz="2000" b="1" dirty="0"/>
              <a:t>ca.qbo.intuit.com</a:t>
            </a:r>
          </a:p>
          <a:p>
            <a:pPr marL="282575" lvl="1">
              <a:spcBef>
                <a:spcPts val="1776"/>
              </a:spcBef>
              <a:defRPr/>
            </a:pPr>
            <a:r>
              <a:rPr lang="fr-CA" sz="2000" b="1" dirty="0"/>
              <a:t>Conseil : </a:t>
            </a:r>
            <a:r>
              <a:rPr lang="fr-CA" sz="2000" dirty="0"/>
              <a:t>Marquez cette page d’un signet dans votre navigateur afin de pouvoir accéder facilement à la page d’ouverture de session dans QuickBooks</a:t>
            </a:r>
          </a:p>
          <a:p>
            <a:pPr marL="556803" lvl="4">
              <a:spcBef>
                <a:spcPts val="1776"/>
              </a:spcBef>
              <a:defRPr/>
            </a:pPr>
            <a:r>
              <a:rPr lang="fr-CA" dirty="0" smtClean="0"/>
              <a:t> </a:t>
            </a:r>
          </a:p>
          <a:p>
            <a:pPr marL="282575" lvl="1">
              <a:spcBef>
                <a:spcPts val="1776"/>
              </a:spcBef>
              <a:defRPr/>
            </a:pPr>
            <a:endParaRPr lang="fr-CA" sz="3200" dirty="0"/>
          </a:p>
        </p:txBody>
      </p:sp>
    </p:spTree>
    <p:extLst>
      <p:ext uri="{BB962C8B-B14F-4D97-AF65-F5344CB8AC3E}">
        <p14:creationId xmlns:p14="http://schemas.microsoft.com/office/powerpoint/2010/main" val="185007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du rapprochement de compte</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1937785819"/>
      </p:ext>
    </p:extLst>
  </p:cSld>
  <p:clrMapOvr>
    <a:masterClrMapping/>
  </p:clrMapOvr>
  <p:transition spd="slow">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58401" y="539042"/>
            <a:ext cx="11082528" cy="548640"/>
          </a:xfrm>
        </p:spPr>
        <p:txBody>
          <a:bodyPr>
            <a:noAutofit/>
          </a:bodyPr>
          <a:lstStyle/>
          <a:p>
            <a:pPr eaLnBrk="1" hangingPunct="1">
              <a:defRPr/>
            </a:pPr>
            <a:r>
              <a:rPr lang="fr-CA" sz="3600" dirty="0"/>
              <a:t>C’est à vous n</a:t>
            </a:r>
            <a:r>
              <a:rPr lang="fr-CA" sz="3600" baseline="30000" dirty="0"/>
              <a:t>o </a:t>
            </a:r>
            <a:r>
              <a:rPr lang="fr-CA" sz="3600" dirty="0"/>
              <a:t>2... Leçon 6</a:t>
            </a:r>
          </a:p>
        </p:txBody>
      </p:sp>
      <p:sp>
        <p:nvSpPr>
          <p:cNvPr id="6147" name="Rectangle 3"/>
          <p:cNvSpPr>
            <a:spLocks noGrp="1" noChangeArrowheads="1"/>
          </p:cNvSpPr>
          <p:nvPr>
            <p:ph idx="1"/>
          </p:nvPr>
        </p:nvSpPr>
        <p:spPr>
          <a:xfrm>
            <a:off x="236976" y="1087682"/>
            <a:ext cx="11725379" cy="5463430"/>
          </a:xfrm>
          <a:ln>
            <a:noFill/>
          </a:ln>
        </p:spPr>
        <p:txBody>
          <a:bodyPr/>
          <a:lstStyle/>
          <a:p>
            <a:pPr marL="282575" lvl="1">
              <a:spcBef>
                <a:spcPts val="1776"/>
              </a:spcBef>
              <a:defRPr/>
            </a:pPr>
            <a:r>
              <a:rPr lang="fr-CA" sz="2000" dirty="0"/>
              <a:t>Vous devez rapprocher le compte de la carte de crédit Visa. Utilisez les renseignements suivants</a:t>
            </a:r>
            <a:endParaRPr lang="fr-CA" sz="2000" b="1" dirty="0"/>
          </a:p>
          <a:p>
            <a:pPr marL="796925" lvl="1" indent="-514350">
              <a:spcBef>
                <a:spcPts val="1776"/>
              </a:spcBef>
              <a:buFont typeface="+mj-lt"/>
              <a:buAutoNum type="arabicPeriod"/>
              <a:defRPr/>
            </a:pPr>
            <a:r>
              <a:rPr lang="fr-CA" sz="2000" b="1" dirty="0"/>
              <a:t>Solde de fermeture : 378,20</a:t>
            </a:r>
            <a:r>
              <a:rPr lang="fr-CA" sz="2000" b="0" dirty="0"/>
              <a:t> </a:t>
            </a:r>
            <a:r>
              <a:rPr lang="fr-CA" sz="2000" b="1" dirty="0"/>
              <a:t>$</a:t>
            </a:r>
          </a:p>
          <a:p>
            <a:pPr marL="796925" lvl="1" indent="-514350">
              <a:spcBef>
                <a:spcPts val="1776"/>
              </a:spcBef>
              <a:buFont typeface="+mj-lt"/>
              <a:buAutoNum type="arabicPeriod"/>
              <a:defRPr/>
            </a:pPr>
            <a:r>
              <a:rPr lang="fr-CA" sz="2000" b="1" dirty="0"/>
              <a:t>Date de fin :</a:t>
            </a:r>
            <a:r>
              <a:rPr lang="fr-CA" sz="2000" dirty="0"/>
              <a:t>Dernier jour du mois dernier</a:t>
            </a:r>
          </a:p>
          <a:p>
            <a:pPr marL="796925" lvl="1" indent="-514350">
              <a:spcBef>
                <a:spcPts val="1776"/>
              </a:spcBef>
              <a:buFont typeface="+mj-lt"/>
              <a:buAutoNum type="arabicPeriod"/>
              <a:defRPr/>
            </a:pPr>
            <a:endParaRPr lang="fr-CA" sz="3200" dirty="0"/>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18617648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Démonstration relative au virement</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1879611114"/>
      </p:ext>
    </p:extLst>
  </p:cSld>
  <p:clrMapOvr>
    <a:masterClrMapping/>
  </p:clrMapOvr>
  <p:transition spd="slow">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547538"/>
            <a:ext cx="11082528" cy="548640"/>
          </a:xfrm>
        </p:spPr>
        <p:txBody>
          <a:bodyPr>
            <a:noAutofit/>
          </a:bodyPr>
          <a:lstStyle/>
          <a:p>
            <a:pPr eaLnBrk="1" hangingPunct="1">
              <a:defRPr/>
            </a:pPr>
            <a:r>
              <a:rPr lang="fr-CA" sz="3600" dirty="0"/>
              <a:t>C’est à vous n</a:t>
            </a:r>
            <a:r>
              <a:rPr lang="fr-CA" sz="3600" baseline="30000" dirty="0"/>
              <a:t>o </a:t>
            </a:r>
            <a:r>
              <a:rPr lang="fr-CA" sz="3600" dirty="0"/>
              <a:t>3... Leçon 6</a:t>
            </a:r>
          </a:p>
        </p:txBody>
      </p:sp>
      <p:sp>
        <p:nvSpPr>
          <p:cNvPr id="6147" name="Rectangle 3"/>
          <p:cNvSpPr>
            <a:spLocks noGrp="1" noChangeArrowheads="1"/>
          </p:cNvSpPr>
          <p:nvPr>
            <p:ph idx="1"/>
          </p:nvPr>
        </p:nvSpPr>
        <p:spPr>
          <a:xfrm>
            <a:off x="180609" y="1394570"/>
            <a:ext cx="11725379" cy="5463430"/>
          </a:xfrm>
          <a:ln>
            <a:noFill/>
          </a:ln>
        </p:spPr>
        <p:txBody>
          <a:bodyPr/>
          <a:lstStyle/>
          <a:p>
            <a:pPr marL="282575" lvl="1">
              <a:spcBef>
                <a:spcPts val="1776"/>
              </a:spcBef>
              <a:defRPr/>
            </a:pPr>
            <a:r>
              <a:rPr lang="fr-CA" sz="2000" dirty="0"/>
              <a:t>Vous devez effectuer un paiement Visa de </a:t>
            </a:r>
            <a:r>
              <a:rPr lang="fr-CA" sz="2000" b="1" dirty="0"/>
              <a:t>378,20 $</a:t>
            </a:r>
            <a:r>
              <a:rPr lang="fr-CA" sz="2000" dirty="0"/>
              <a:t>. Faites un virement à partir du compte chèques aux fins du paiement.</a:t>
            </a:r>
            <a:endParaRPr lang="fr-CA" sz="2000" b="1" dirty="0"/>
          </a:p>
          <a:p>
            <a:pPr marL="796925" lvl="1" indent="-514350">
              <a:spcBef>
                <a:spcPts val="1776"/>
              </a:spcBef>
              <a:buFont typeface="+mj-lt"/>
              <a:buAutoNum type="arabicPeriod"/>
              <a:defRPr/>
            </a:pPr>
            <a:endParaRPr lang="fr-CA" sz="3200" dirty="0"/>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15730029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704" y="2576770"/>
            <a:ext cx="9109419" cy="2437245"/>
          </a:xfrm>
        </p:spPr>
        <p:txBody>
          <a:bodyPr/>
          <a:lstStyle/>
          <a:p>
            <a:r>
              <a:rPr lang="fr-CA" sz="4400" dirty="0"/>
              <a:t>Leçon 7 – Clients et vente, partie 2</a:t>
            </a:r>
            <a:r>
              <a:t/>
            </a:r>
            <a:br/>
            <a:endParaRPr lang="fr-CA" sz="4400" b="0" dirty="0"/>
          </a:p>
        </p:txBody>
      </p:sp>
    </p:spTree>
    <p:extLst>
      <p:ext uri="{BB962C8B-B14F-4D97-AF65-F5344CB8AC3E}">
        <p14:creationId xmlns:p14="http://schemas.microsoft.com/office/powerpoint/2010/main" val="278762280"/>
      </p:ext>
    </p:extLst>
  </p:cSld>
  <p:clrMapOvr>
    <a:masterClrMapping/>
  </p:clrMapOvr>
  <p:transition spd="slow">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84867"/>
            <a:ext cx="11082528" cy="548640"/>
          </a:xfrm>
        </p:spPr>
        <p:txBody>
          <a:bodyPr>
            <a:noAutofit/>
          </a:bodyPr>
          <a:lstStyle/>
          <a:p>
            <a:pPr eaLnBrk="1" hangingPunct="1">
              <a:defRPr/>
            </a:pPr>
            <a:r>
              <a:rPr lang="fr-CA" sz="3600" dirty="0"/>
              <a:t>Leçon 7 – Objectifs d’apprentissage</a:t>
            </a:r>
          </a:p>
        </p:txBody>
      </p:sp>
      <p:sp>
        <p:nvSpPr>
          <p:cNvPr id="6147" name="Rectangle 3"/>
          <p:cNvSpPr>
            <a:spLocks noGrp="1" noChangeArrowheads="1"/>
          </p:cNvSpPr>
          <p:nvPr>
            <p:ph idx="1"/>
          </p:nvPr>
        </p:nvSpPr>
        <p:spPr>
          <a:xfrm>
            <a:off x="502035" y="1170142"/>
            <a:ext cx="10513295" cy="5211763"/>
          </a:xfrm>
          <a:ln>
            <a:noFill/>
          </a:ln>
        </p:spPr>
        <p:txBody>
          <a:bodyPr/>
          <a:lstStyle/>
          <a:p>
            <a:pPr marL="282575" lvl="1">
              <a:spcBef>
                <a:spcPts val="1776"/>
              </a:spcBef>
              <a:defRPr/>
            </a:pPr>
            <a:r>
              <a:rPr lang="fr-CA" sz="2000" dirty="0"/>
              <a:t>Dans la présente leçon, vous allez découvrir les aspects suivants :</a:t>
            </a:r>
          </a:p>
          <a:p>
            <a:pPr marL="1014003" lvl="4" indent="-457200">
              <a:spcBef>
                <a:spcPts val="1776"/>
              </a:spcBef>
              <a:buFont typeface="Arial" panose="020B0604020202020204" pitchFamily="34" charset="0"/>
              <a:buChar char="•"/>
              <a:defRPr/>
            </a:pPr>
            <a:r>
              <a:rPr lang="fr-CA" sz="2000" dirty="0"/>
              <a:t>Options avancées liées aux opérations de vente</a:t>
            </a:r>
          </a:p>
          <a:p>
            <a:pPr marL="1014003" lvl="4" indent="-457200">
              <a:spcBef>
                <a:spcPts val="1776"/>
              </a:spcBef>
              <a:buFont typeface="Arial" panose="020B0604020202020204" pitchFamily="34" charset="0"/>
              <a:buChar char="•"/>
              <a:defRPr/>
            </a:pPr>
            <a:r>
              <a:rPr lang="fr-CA" sz="2000" dirty="0"/>
              <a:t>Crédits et remboursements</a:t>
            </a:r>
          </a:p>
          <a:p>
            <a:pPr marL="1014003" lvl="4" indent="-457200">
              <a:spcBef>
                <a:spcPts val="1776"/>
              </a:spcBef>
              <a:buFont typeface="Arial" panose="020B0604020202020204" pitchFamily="34" charset="0"/>
              <a:buChar char="•"/>
              <a:defRPr/>
            </a:pPr>
            <a:r>
              <a:rPr lang="fr-CA" sz="2000" dirty="0"/>
              <a:t>Relevés de compte du client</a:t>
            </a:r>
          </a:p>
          <a:p>
            <a:pPr marL="1014003" lvl="4" indent="-457200">
              <a:spcBef>
                <a:spcPts val="1776"/>
              </a:spcBef>
              <a:buFont typeface="Arial" panose="020B0604020202020204" pitchFamily="34" charset="0"/>
              <a:buChar char="•"/>
              <a:defRPr/>
            </a:pPr>
            <a:r>
              <a:rPr lang="fr-CA" sz="2000" dirty="0"/>
              <a:t>Débits et crédits différés</a:t>
            </a:r>
          </a:p>
          <a:p>
            <a:pPr marL="1014003" lvl="4" indent="-457200">
              <a:spcBef>
                <a:spcPts val="1776"/>
              </a:spcBef>
              <a:buFont typeface="Arial" panose="020B0604020202020204" pitchFamily="34" charset="0"/>
              <a:buChar char="•"/>
              <a:defRPr/>
            </a:pPr>
            <a:r>
              <a:rPr lang="fr-CA" sz="2000" dirty="0"/>
              <a:t>Devis</a:t>
            </a:r>
          </a:p>
          <a:p>
            <a:pPr marL="1014003" lvl="4" indent="-457200">
              <a:spcBef>
                <a:spcPts val="1776"/>
              </a:spcBef>
              <a:buFont typeface="Arial" panose="020B0604020202020204" pitchFamily="34" charset="0"/>
              <a:buChar char="•"/>
              <a:defRPr/>
            </a:pPr>
            <a:r>
              <a:rPr lang="fr-CA" sz="2000" dirty="0"/>
              <a:t>Facturation et dépenses remboursables</a:t>
            </a:r>
          </a:p>
          <a:p>
            <a:pPr marL="282575" lvl="1">
              <a:spcBef>
                <a:spcPts val="1776"/>
              </a:spcBef>
              <a:defRPr/>
            </a:pPr>
            <a:endParaRPr lang="fr-CA" sz="3200" dirty="0"/>
          </a:p>
        </p:txBody>
      </p:sp>
    </p:spTree>
    <p:extLst>
      <p:ext uri="{BB962C8B-B14F-4D97-AF65-F5344CB8AC3E}">
        <p14:creationId xmlns:p14="http://schemas.microsoft.com/office/powerpoint/2010/main" val="190121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79856" y="530062"/>
            <a:ext cx="11082528" cy="548640"/>
          </a:xfrm>
        </p:spPr>
        <p:txBody>
          <a:bodyPr>
            <a:noAutofit/>
          </a:bodyPr>
          <a:lstStyle/>
          <a:p>
            <a:pPr eaLnBrk="1" hangingPunct="1">
              <a:defRPr/>
            </a:pPr>
            <a:r>
              <a:rPr lang="fr-CA" sz="3600" dirty="0"/>
              <a:t>Options de vente avancées  </a:t>
            </a:r>
          </a:p>
        </p:txBody>
      </p:sp>
      <p:sp>
        <p:nvSpPr>
          <p:cNvPr id="6147" name="Rectangle 3"/>
          <p:cNvSpPr>
            <a:spLocks noGrp="1" noChangeArrowheads="1"/>
          </p:cNvSpPr>
          <p:nvPr>
            <p:ph idx="1"/>
          </p:nvPr>
        </p:nvSpPr>
        <p:spPr>
          <a:xfrm>
            <a:off x="410595" y="1078702"/>
            <a:ext cx="11080365" cy="5211763"/>
          </a:xfrm>
          <a:ln>
            <a:noFill/>
          </a:ln>
        </p:spPr>
        <p:txBody>
          <a:bodyPr/>
          <a:lstStyle/>
          <a:p>
            <a:pPr marL="282575" lvl="1">
              <a:spcBef>
                <a:spcPts val="1776"/>
              </a:spcBef>
              <a:defRPr/>
            </a:pPr>
            <a:r>
              <a:rPr lang="fr-CA" sz="2000" dirty="0"/>
              <a:t>Voici les options avancées offertes dans QuickBooks :</a:t>
            </a:r>
          </a:p>
          <a:p>
            <a:pPr marL="1014003" lvl="4" indent="-457200">
              <a:spcBef>
                <a:spcPts val="1776"/>
              </a:spcBef>
              <a:buFont typeface="Arial" panose="020B0604020202020204" pitchFamily="34" charset="0"/>
              <a:buChar char="•"/>
              <a:defRPr/>
            </a:pPr>
            <a:r>
              <a:rPr lang="fr-CA" sz="2000" b="1" dirty="0"/>
              <a:t>Modalités de facturation privilégiées</a:t>
            </a:r>
            <a:r>
              <a:rPr lang="fr-CA" sz="2000" dirty="0"/>
              <a:t> – Détermine les conditions par défaut figurant sur les factures remises aux clients.</a:t>
            </a:r>
          </a:p>
          <a:p>
            <a:pPr marL="1014003" lvl="4" indent="-457200">
              <a:spcBef>
                <a:spcPts val="1776"/>
              </a:spcBef>
              <a:buFont typeface="Arial" panose="020B0604020202020204" pitchFamily="34" charset="0"/>
              <a:buChar char="•"/>
              <a:defRPr/>
            </a:pPr>
            <a:r>
              <a:rPr lang="fr-CA" sz="2000" b="1" dirty="0"/>
              <a:t>Mode de livraison privilégié</a:t>
            </a:r>
            <a:r>
              <a:rPr lang="fr-CA" sz="2000" dirty="0"/>
              <a:t> – Le mode de livraison privilégié détermine comment vous livrerez les formulaires de vente aux nouveaux clients. Relevés de compte du client</a:t>
            </a:r>
          </a:p>
          <a:p>
            <a:pPr marL="1014003" lvl="4" indent="-457200">
              <a:spcBef>
                <a:spcPts val="1776"/>
              </a:spcBef>
              <a:buFont typeface="Arial" panose="020B0604020202020204" pitchFamily="34" charset="0"/>
              <a:buChar char="•"/>
              <a:defRPr/>
            </a:pPr>
            <a:r>
              <a:rPr lang="fr-CA" sz="2000" b="1" dirty="0"/>
              <a:t>Expédition</a:t>
            </a:r>
            <a:r>
              <a:rPr lang="fr-CA" sz="2000" dirty="0"/>
              <a:t> – Ajoute les champs d’expédition (date, numéro de suivi, destination, total partiel) aux formulaires de vente.</a:t>
            </a:r>
          </a:p>
          <a:p>
            <a:pPr marL="1014003" lvl="4" indent="-457200">
              <a:spcBef>
                <a:spcPts val="1776"/>
              </a:spcBef>
              <a:buFont typeface="Arial" panose="020B0604020202020204" pitchFamily="34" charset="0"/>
              <a:buChar char="•"/>
              <a:defRPr/>
            </a:pPr>
            <a:r>
              <a:rPr lang="fr-CA" sz="2000" b="1" dirty="0"/>
              <a:t>Champs personnalisés</a:t>
            </a:r>
            <a:r>
              <a:rPr lang="fr-CA" sz="2000" dirty="0"/>
              <a:t> – Ajoute des champs supplémentaires aux formulaires de vente.Sélectionnez « Interne » pour afficher le champ dans QuickBooks; sélectionnez « Public » pour afficher le champ sur les formulaires du client.</a:t>
            </a:r>
          </a:p>
          <a:p>
            <a:pPr marL="1014003" lvl="4" indent="-457200">
              <a:spcBef>
                <a:spcPts val="1776"/>
              </a:spcBef>
              <a:buFont typeface="Arial" panose="020B0604020202020204" pitchFamily="34" charset="0"/>
              <a:buChar char="•"/>
              <a:defRPr/>
            </a:pPr>
            <a:r>
              <a:rPr lang="fr-CA" sz="2000" b="1" dirty="0"/>
              <a:t>Numéros d’opérations personnalisés</a:t>
            </a:r>
            <a:r>
              <a:rPr lang="fr-CA" sz="2000" dirty="0"/>
              <a:t> – Vous permet d’utiliser votre propre système de numérotation. Si vide, les numéros de facture sont automatiquement attribués par QuickBooks.</a:t>
            </a:r>
          </a:p>
          <a:p>
            <a:pPr marL="282575" lvl="1">
              <a:spcBef>
                <a:spcPts val="1776"/>
              </a:spcBef>
              <a:defRPr/>
            </a:pPr>
            <a:endParaRPr lang="fr-CA" sz="2000" dirty="0"/>
          </a:p>
        </p:txBody>
      </p:sp>
    </p:spTree>
    <p:extLst>
      <p:ext uri="{BB962C8B-B14F-4D97-AF65-F5344CB8AC3E}">
        <p14:creationId xmlns:p14="http://schemas.microsoft.com/office/powerpoint/2010/main" val="146843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10595" y="547538"/>
            <a:ext cx="11082528" cy="548640"/>
          </a:xfrm>
        </p:spPr>
        <p:txBody>
          <a:bodyPr>
            <a:noAutofit/>
          </a:bodyPr>
          <a:lstStyle/>
          <a:p>
            <a:pPr eaLnBrk="1" hangingPunct="1">
              <a:defRPr/>
            </a:pPr>
            <a:r>
              <a:rPr lang="fr-CA" sz="3600" dirty="0"/>
              <a:t>Options de vente avancées  </a:t>
            </a:r>
          </a:p>
        </p:txBody>
      </p:sp>
      <p:sp>
        <p:nvSpPr>
          <p:cNvPr id="6147" name="Rectangle 3"/>
          <p:cNvSpPr>
            <a:spLocks noGrp="1" noChangeArrowheads="1"/>
          </p:cNvSpPr>
          <p:nvPr>
            <p:ph idx="1"/>
          </p:nvPr>
        </p:nvSpPr>
        <p:spPr>
          <a:xfrm>
            <a:off x="410595" y="1292062"/>
            <a:ext cx="11080365" cy="5211763"/>
          </a:xfrm>
          <a:ln>
            <a:noFill/>
          </a:ln>
        </p:spPr>
        <p:txBody>
          <a:bodyPr/>
          <a:lstStyle/>
          <a:p>
            <a:pPr marL="1014003" lvl="4" indent="-457200">
              <a:spcBef>
                <a:spcPts val="1776"/>
              </a:spcBef>
              <a:buFont typeface="Arial" panose="020B0604020202020204" pitchFamily="34" charset="0"/>
              <a:buChar char="•"/>
              <a:defRPr/>
            </a:pPr>
            <a:r>
              <a:rPr lang="fr-CA" sz="2000" b="1" dirty="0"/>
              <a:t>Date du service </a:t>
            </a:r>
            <a:r>
              <a:rPr lang="fr-CA" sz="2000" dirty="0"/>
              <a:t>– Ajoute un champ Date de service si vous devez faire le suivi de la date de prestation du service séparément de la date de la facture. </a:t>
            </a:r>
          </a:p>
          <a:p>
            <a:pPr marL="1014003" lvl="4" indent="-457200">
              <a:spcBef>
                <a:spcPts val="1776"/>
              </a:spcBef>
              <a:buFont typeface="Arial" panose="020B0604020202020204" pitchFamily="34" charset="0"/>
              <a:buChar char="•"/>
              <a:defRPr/>
            </a:pPr>
            <a:r>
              <a:rPr lang="fr-CA" sz="2000" b="1" dirty="0"/>
              <a:t>Rabais </a:t>
            </a:r>
            <a:r>
              <a:rPr lang="fr-CA" sz="2000" dirty="0"/>
              <a:t>– Ajoute un champ Rabais aux factures et aux autres formulaires de vente.</a:t>
            </a:r>
            <a:r>
              <a:rPr lang="fr-CA" sz="2000" dirty="0" smtClean="0"/>
              <a:t> </a:t>
            </a:r>
            <a:r>
              <a:rPr lang="fr-CA" sz="2000" dirty="0"/>
              <a:t>Dans un paramètre connexe, sous Plan comptable (Options avancées), vous pouvez indiquer à quel compte le rabais doit être associé.</a:t>
            </a:r>
          </a:p>
          <a:p>
            <a:pPr marL="1014003" lvl="4" indent="-457200">
              <a:spcBef>
                <a:spcPts val="1776"/>
              </a:spcBef>
              <a:buFont typeface="Arial" panose="020B0604020202020204" pitchFamily="34" charset="0"/>
              <a:buChar char="•"/>
              <a:defRPr/>
            </a:pPr>
            <a:r>
              <a:rPr lang="fr-CA" sz="2000" b="1" dirty="0"/>
              <a:t>Dépôt</a:t>
            </a:r>
            <a:r>
              <a:rPr lang="fr-CA" sz="2000" dirty="0"/>
              <a:t> – Ajoute un champ Dépôt aux factures afin que vous puissiez déduire le dépôt du montant total et calculer le solde à payer.</a:t>
            </a:r>
          </a:p>
          <a:p>
            <a:pPr marL="282575" lvl="1">
              <a:spcBef>
                <a:spcPts val="1776"/>
              </a:spcBef>
              <a:defRPr/>
            </a:pPr>
            <a:endParaRPr lang="fr-CA" sz="2400" dirty="0"/>
          </a:p>
        </p:txBody>
      </p:sp>
    </p:spTree>
    <p:extLst>
      <p:ext uri="{BB962C8B-B14F-4D97-AF65-F5344CB8AC3E}">
        <p14:creationId xmlns:p14="http://schemas.microsoft.com/office/powerpoint/2010/main" val="62336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409338"/>
            <a:ext cx="11082528" cy="548640"/>
          </a:xfrm>
        </p:spPr>
        <p:txBody>
          <a:bodyPr>
            <a:noAutofit/>
          </a:bodyPr>
          <a:lstStyle/>
          <a:p>
            <a:pPr eaLnBrk="1" hangingPunct="1">
              <a:defRPr/>
            </a:pPr>
            <a:r>
              <a:rPr lang="fr-CA" sz="3600" dirty="0"/>
              <a:t>C’est à vous n</a:t>
            </a:r>
            <a:r>
              <a:rPr lang="fr-CA" sz="3600" baseline="30000" dirty="0"/>
              <a:t>o </a:t>
            </a:r>
            <a:r>
              <a:rPr lang="fr-CA" sz="3600" dirty="0"/>
              <a:t>1... Leçon 7</a:t>
            </a:r>
          </a:p>
        </p:txBody>
      </p:sp>
      <p:sp>
        <p:nvSpPr>
          <p:cNvPr id="6147" name="Rectangle 3"/>
          <p:cNvSpPr>
            <a:spLocks noGrp="1" noChangeArrowheads="1"/>
          </p:cNvSpPr>
          <p:nvPr>
            <p:ph idx="1"/>
          </p:nvPr>
        </p:nvSpPr>
        <p:spPr>
          <a:xfrm>
            <a:off x="180609" y="1394570"/>
            <a:ext cx="11725379" cy="5463430"/>
          </a:xfrm>
          <a:ln>
            <a:noFill/>
          </a:ln>
        </p:spPr>
        <p:txBody>
          <a:bodyPr/>
          <a:lstStyle/>
          <a:p>
            <a:pPr marL="796925" lvl="1" indent="-514350">
              <a:spcBef>
                <a:spcPts val="1776"/>
              </a:spcBef>
              <a:buFont typeface="+mj-lt"/>
              <a:buAutoNum type="arabicPeriod"/>
              <a:defRPr/>
            </a:pPr>
            <a:r>
              <a:rPr lang="fr-CA" sz="2000" dirty="0"/>
              <a:t>Réglez </a:t>
            </a:r>
            <a:r>
              <a:rPr lang="fr-CA" sz="2000" b="1" dirty="0"/>
              <a:t>Modalités de facturation implicites</a:t>
            </a:r>
            <a:r>
              <a:rPr lang="fr-CA" sz="2000" dirty="0"/>
              <a:t> à </a:t>
            </a:r>
            <a:r>
              <a:rPr lang="fr-CA" sz="2000" b="1" dirty="0"/>
              <a:t>Net 30</a:t>
            </a:r>
            <a:r>
              <a:rPr lang="fr-CA" sz="2000" dirty="0"/>
              <a:t>.</a:t>
            </a:r>
          </a:p>
          <a:p>
            <a:pPr marL="796925" lvl="1" indent="-514350">
              <a:spcBef>
                <a:spcPts val="1776"/>
              </a:spcBef>
              <a:buFont typeface="+mj-lt"/>
              <a:buAutoNum type="arabicPeriod"/>
              <a:defRPr/>
            </a:pPr>
            <a:r>
              <a:rPr lang="fr-CA" sz="2000" dirty="0"/>
              <a:t>Désactivez l’option </a:t>
            </a:r>
            <a:r>
              <a:rPr lang="fr-CA" sz="2000" b="1" dirty="0"/>
              <a:t>Rabais</a:t>
            </a:r>
            <a:r>
              <a:rPr lang="fr-CA" sz="2000" dirty="0"/>
              <a:t>.</a:t>
            </a:r>
          </a:p>
          <a:p>
            <a:pPr marL="796925" lvl="1" indent="-514350">
              <a:spcBef>
                <a:spcPts val="1776"/>
              </a:spcBef>
              <a:buFont typeface="+mj-lt"/>
              <a:buAutoNum type="arabicPeriod"/>
              <a:defRPr/>
            </a:pPr>
            <a:r>
              <a:rPr lang="fr-CA" sz="2000" dirty="0"/>
              <a:t>Réglez le </a:t>
            </a:r>
            <a:r>
              <a:rPr lang="fr-CA" sz="2000" b="1" dirty="0"/>
              <a:t>Mode de livraison privilégié</a:t>
            </a:r>
            <a:r>
              <a:rPr lang="fr-CA" sz="2000" dirty="0"/>
              <a:t> à </a:t>
            </a:r>
            <a:r>
              <a:rPr lang="fr-CA" sz="2000" b="1" dirty="0"/>
              <a:t>Envoyer plus tard</a:t>
            </a:r>
            <a:r>
              <a:rPr lang="fr-CA" sz="2000" dirty="0"/>
              <a:t>.</a:t>
            </a:r>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1398644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21490" y="504311"/>
            <a:ext cx="11082528" cy="548640"/>
          </a:xfrm>
        </p:spPr>
        <p:txBody>
          <a:bodyPr>
            <a:noAutofit/>
          </a:bodyPr>
          <a:lstStyle/>
          <a:p>
            <a:pPr eaLnBrk="1" hangingPunct="1">
              <a:defRPr/>
            </a:pPr>
            <a:r>
              <a:rPr lang="fr-CA" sz="3600" dirty="0"/>
              <a:t>Plus – Options touchant les formulaires enregistrés</a:t>
            </a:r>
          </a:p>
        </p:txBody>
      </p:sp>
      <p:sp>
        <p:nvSpPr>
          <p:cNvPr id="6147" name="Rectangle 3"/>
          <p:cNvSpPr>
            <a:spLocks noGrp="1" noChangeArrowheads="1"/>
          </p:cNvSpPr>
          <p:nvPr>
            <p:ph idx="1"/>
          </p:nvPr>
        </p:nvSpPr>
        <p:spPr>
          <a:xfrm>
            <a:off x="156595" y="862714"/>
            <a:ext cx="11080365" cy="4753677"/>
          </a:xfrm>
          <a:ln>
            <a:noFill/>
          </a:ln>
        </p:spPr>
        <p:txBody>
          <a:bodyPr/>
          <a:lstStyle/>
          <a:p>
            <a:pPr marL="1253953" lvl="5" indent="-457200">
              <a:spcBef>
                <a:spcPts val="1776"/>
              </a:spcBef>
              <a:buFont typeface="Arial" panose="020B0604020202020204" pitchFamily="34" charset="0"/>
              <a:buChar char="•"/>
              <a:defRPr/>
            </a:pPr>
            <a:endParaRPr lang="fr-CA" dirty="0"/>
          </a:p>
          <a:p>
            <a:pPr marL="1253953" lvl="5" indent="-457200">
              <a:spcBef>
                <a:spcPts val="1776"/>
              </a:spcBef>
              <a:buFont typeface="Arial" panose="020B0604020202020204" pitchFamily="34" charset="0"/>
              <a:buChar char="•"/>
              <a:defRPr/>
            </a:pPr>
            <a:r>
              <a:rPr lang="fr-CA" sz="2000" b="1" dirty="0"/>
              <a:t>Copier </a:t>
            </a:r>
            <a:r>
              <a:rPr lang="fr-CA" sz="2000" dirty="0"/>
              <a:t>– Copie l’opération. Copiez l’opération si vous devez créer une opération identique ou similaire pour un client.</a:t>
            </a:r>
          </a:p>
          <a:p>
            <a:pPr marL="1253953" lvl="5" indent="-457200">
              <a:spcBef>
                <a:spcPts val="1776"/>
              </a:spcBef>
              <a:buFont typeface="Arial" panose="020B0604020202020204" pitchFamily="34" charset="0"/>
              <a:buChar char="•"/>
              <a:defRPr/>
            </a:pPr>
            <a:r>
              <a:rPr lang="fr-CA" sz="2000" b="1" dirty="0"/>
              <a:t>Annuler</a:t>
            </a:r>
            <a:r>
              <a:rPr lang="fr-CA" sz="2000" dirty="0"/>
              <a:t> – Cliquez sur Annuler pour annuler la facture.L’annulation de la facture permet de ramener le montant de l’opération à 0,00 $ tout en conservant l’historique du numéro de facture et d’autres détails.</a:t>
            </a:r>
            <a:endParaRPr lang="fr-CA" sz="2000" b="1" dirty="0"/>
          </a:p>
          <a:p>
            <a:pPr marL="1253953" lvl="5" indent="-457200">
              <a:spcBef>
                <a:spcPts val="1776"/>
              </a:spcBef>
              <a:buFont typeface="Arial" panose="020B0604020202020204" pitchFamily="34" charset="0"/>
              <a:buChar char="•"/>
              <a:defRPr/>
            </a:pPr>
            <a:r>
              <a:rPr lang="fr-CA" sz="2000" b="1" dirty="0"/>
              <a:t>Supprimer</a:t>
            </a:r>
            <a:r>
              <a:rPr lang="fr-CA" sz="2000" dirty="0"/>
              <a:t> – Cliquez sur Supprimer pour retirer l’opération de QuickBooks. Le logiciel supprime l’opération de QuickBooks, mais il conserve un historique de l’opération dans le Journal de bord. Vous pouvez consulter l’historique de l’opération dans le Journal de bord</a:t>
            </a:r>
            <a:r>
              <a:rPr lang="fr-CA" sz="2000" dirty="0" smtClean="0"/>
              <a:t>.</a:t>
            </a:r>
          </a:p>
          <a:p>
            <a:pPr marL="1253953" lvl="5" indent="-457200">
              <a:spcBef>
                <a:spcPts val="1776"/>
              </a:spcBef>
              <a:buFont typeface="Arial" panose="020B0604020202020204" pitchFamily="34" charset="0"/>
              <a:buChar char="•"/>
              <a:defRPr/>
            </a:pPr>
            <a:r>
              <a:rPr lang="fr-CA" sz="2000" b="1" dirty="0"/>
              <a:t>Journal des opérations</a:t>
            </a:r>
            <a:r>
              <a:rPr lang="fr-CA" sz="2000" dirty="0"/>
              <a:t> – Cliquez sur Journal des opérations pour découvrir l’écriture de journal effectuée par QuickBooks lorsque vous enregistrez une opération. Le Journal des opérations indique le débit et le crédit de l’opération.</a:t>
            </a:r>
          </a:p>
          <a:p>
            <a:pPr marL="1253953" lvl="5" indent="-457200">
              <a:spcBef>
                <a:spcPts val="1776"/>
              </a:spcBef>
              <a:buFont typeface="Arial" panose="020B0604020202020204" pitchFamily="34" charset="0"/>
              <a:buChar char="•"/>
              <a:defRPr/>
            </a:pPr>
            <a:endParaRPr lang="fr-CA" sz="2000" dirty="0"/>
          </a:p>
          <a:p>
            <a:pPr marL="1253953" lvl="5" indent="-457200">
              <a:spcBef>
                <a:spcPts val="1776"/>
              </a:spcBef>
              <a:buFont typeface="Arial" panose="020B0604020202020204" pitchFamily="34" charset="0"/>
              <a:buChar char="•"/>
              <a:defRPr/>
            </a:pPr>
            <a:endParaRPr lang="fr-CA" sz="2000" dirty="0"/>
          </a:p>
        </p:txBody>
      </p:sp>
    </p:spTree>
    <p:extLst>
      <p:ext uri="{BB962C8B-B14F-4D97-AF65-F5344CB8AC3E}">
        <p14:creationId xmlns:p14="http://schemas.microsoft.com/office/powerpoint/2010/main" val="42450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5" y="461326"/>
            <a:ext cx="11082528" cy="548640"/>
          </a:xfrm>
        </p:spPr>
        <p:txBody>
          <a:bodyPr>
            <a:noAutofit/>
          </a:bodyPr>
          <a:lstStyle/>
          <a:p>
            <a:pPr eaLnBrk="1" hangingPunct="1">
              <a:defRPr/>
            </a:pPr>
            <a:r>
              <a:rPr lang="fr-CA" sz="3600" dirty="0"/>
              <a:t>C’est à vous n</a:t>
            </a:r>
            <a:r>
              <a:rPr lang="fr-CA" sz="3600" baseline="30000" dirty="0"/>
              <a:t>o </a:t>
            </a:r>
            <a:r>
              <a:rPr lang="fr-CA" sz="3600" dirty="0"/>
              <a:t>1... Leçon 2</a:t>
            </a:r>
          </a:p>
        </p:txBody>
      </p:sp>
      <p:sp>
        <p:nvSpPr>
          <p:cNvPr id="6147" name="Rectangle 3"/>
          <p:cNvSpPr>
            <a:spLocks noGrp="1" noChangeArrowheads="1"/>
          </p:cNvSpPr>
          <p:nvPr>
            <p:ph idx="1"/>
          </p:nvPr>
        </p:nvSpPr>
        <p:spPr>
          <a:xfrm>
            <a:off x="502035" y="1313086"/>
            <a:ext cx="10733812" cy="5211763"/>
          </a:xfrm>
          <a:ln>
            <a:noFill/>
          </a:ln>
        </p:spPr>
        <p:txBody>
          <a:bodyPr/>
          <a:lstStyle/>
          <a:p>
            <a:pPr marL="796925" lvl="1" indent="-514350">
              <a:spcBef>
                <a:spcPts val="1776"/>
              </a:spcBef>
              <a:buFont typeface="+mj-lt"/>
              <a:buAutoNum type="arabicPeriod"/>
              <a:defRPr/>
            </a:pPr>
            <a:r>
              <a:rPr lang="fr-CA" sz="2000" dirty="0"/>
              <a:t>Allez à </a:t>
            </a:r>
            <a:r>
              <a:rPr lang="fr-CA" sz="2000" b="1" dirty="0"/>
              <a:t>tinyurl.com/canadasample</a:t>
            </a:r>
          </a:p>
          <a:p>
            <a:pPr marL="796925" lvl="1" indent="-514350">
              <a:spcBef>
                <a:spcPts val="1776"/>
              </a:spcBef>
              <a:buFont typeface="Arial" panose="020B0604020202020204" pitchFamily="34" charset="0"/>
              <a:buChar char="•"/>
              <a:defRPr/>
            </a:pPr>
            <a:r>
              <a:rPr lang="fr-CA" sz="2000" dirty="0"/>
              <a:t>Vous pouvez utiliser cet exemple de fichier comme outil d’enseignement, mais assurez-vous que vos étudiants utilisent le fichier d’entreprise qu’ils reçoivent du « Programme d’éducation d’Intuit pour le Canada » afin qu’ils puissent enregistrer leur travail </a:t>
            </a:r>
            <a:r>
              <a:rPr lang="fr-CA" sz="2000" dirty="0">
                <a:hlinkClick r:id="rId3"/>
              </a:rPr>
              <a:t>http://education.intuit.ca/education-program/students.jsp</a:t>
            </a:r>
            <a:r>
              <a:rPr lang="fr-CA" sz="2000" dirty="0" smtClean="0"/>
              <a:t> </a:t>
            </a:r>
          </a:p>
          <a:p>
            <a:pPr marL="282575" lvl="1">
              <a:spcBef>
                <a:spcPts val="2976"/>
              </a:spcBef>
              <a:defRPr/>
            </a:pPr>
            <a:r>
              <a:rPr lang="fr-CA" sz="2000" dirty="0"/>
              <a:t>2. Saisissez le </a:t>
            </a:r>
            <a:r>
              <a:rPr lang="fr-CA" sz="2000" b="1" dirty="0"/>
              <a:t>Code</a:t>
            </a:r>
            <a:r>
              <a:rPr lang="fr-CA" sz="2000" dirty="0"/>
              <a:t> pour accéder au compte de l’entreprise ou sélectionnez... </a:t>
            </a:r>
            <a:r>
              <a:rPr lang="fr-CA" sz="2000" b="1" dirty="0"/>
              <a:t>« Je ne suis pas un robot »</a:t>
            </a:r>
          </a:p>
        </p:txBody>
      </p:sp>
    </p:spTree>
    <p:extLst>
      <p:ext uri="{BB962C8B-B14F-4D97-AF65-F5344CB8AC3E}">
        <p14:creationId xmlns:p14="http://schemas.microsoft.com/office/powerpoint/2010/main" val="18514548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410903"/>
            <a:ext cx="11082528" cy="548640"/>
          </a:xfrm>
        </p:spPr>
        <p:txBody>
          <a:bodyPr>
            <a:noAutofit/>
          </a:bodyPr>
          <a:lstStyle/>
          <a:p>
            <a:pPr eaLnBrk="1" hangingPunct="1">
              <a:defRPr/>
            </a:pPr>
            <a:r>
              <a:rPr lang="fr-CA" sz="3600" dirty="0"/>
              <a:t>C’est à vous n</a:t>
            </a:r>
            <a:r>
              <a:rPr lang="fr-CA" sz="3600" baseline="30000" dirty="0"/>
              <a:t>o </a:t>
            </a:r>
            <a:r>
              <a:rPr lang="fr-CA" sz="3600" dirty="0"/>
              <a:t>2... Leçon 7</a:t>
            </a:r>
          </a:p>
        </p:txBody>
      </p:sp>
      <p:sp>
        <p:nvSpPr>
          <p:cNvPr id="6147" name="Rectangle 3"/>
          <p:cNvSpPr>
            <a:spLocks noGrp="1" noChangeArrowheads="1"/>
          </p:cNvSpPr>
          <p:nvPr>
            <p:ph idx="1"/>
          </p:nvPr>
        </p:nvSpPr>
        <p:spPr>
          <a:xfrm>
            <a:off x="180609" y="1394570"/>
            <a:ext cx="11725379" cy="5463430"/>
          </a:xfrm>
          <a:ln>
            <a:noFill/>
          </a:ln>
        </p:spPr>
        <p:txBody>
          <a:bodyPr/>
          <a:lstStyle/>
          <a:p>
            <a:pPr marL="796925" lvl="1" indent="-514350">
              <a:spcBef>
                <a:spcPts val="1776"/>
              </a:spcBef>
              <a:buFont typeface="+mj-lt"/>
              <a:buAutoNum type="arabicPeriod"/>
              <a:defRPr/>
            </a:pPr>
            <a:r>
              <a:rPr lang="fr-CA" sz="2000" dirty="0"/>
              <a:t>Allez à la dernière facture créée et sélectionnez l’option </a:t>
            </a:r>
            <a:r>
              <a:rPr lang="fr-CA" sz="2000" b="1" dirty="0"/>
              <a:t>Plus</a:t>
            </a:r>
            <a:r>
              <a:rPr lang="fr-CA" sz="2000" dirty="0"/>
              <a:t>.</a:t>
            </a:r>
          </a:p>
          <a:p>
            <a:pPr marL="796925" lvl="1" indent="-514350">
              <a:spcBef>
                <a:spcPts val="1776"/>
              </a:spcBef>
              <a:buFont typeface="+mj-lt"/>
              <a:buAutoNum type="arabicPeriod"/>
              <a:defRPr/>
            </a:pPr>
            <a:r>
              <a:rPr lang="fr-CA" sz="2000" dirty="0"/>
              <a:t>Choisissez l’affichage des débits et des crédits.</a:t>
            </a:r>
          </a:p>
          <a:p>
            <a:pPr marL="796925" lvl="1" indent="-514350">
              <a:spcBef>
                <a:spcPts val="1776"/>
              </a:spcBef>
              <a:buFont typeface="+mj-lt"/>
              <a:buAutoNum type="arabicPeriod"/>
              <a:defRPr/>
            </a:pPr>
            <a:r>
              <a:rPr lang="fr-CA" sz="2000" b="1" dirty="0"/>
              <a:t>Annulez</a:t>
            </a:r>
            <a:r>
              <a:rPr lang="fr-CA" sz="2000" dirty="0"/>
              <a:t> la facture.</a:t>
            </a:r>
          </a:p>
          <a:p>
            <a:pPr marL="796925" lvl="1" indent="-514350">
              <a:spcBef>
                <a:spcPts val="1776"/>
              </a:spcBef>
              <a:buFont typeface="+mj-lt"/>
              <a:buAutoNum type="arabicPeriod"/>
              <a:defRPr/>
            </a:pPr>
            <a:r>
              <a:rPr lang="fr-CA" sz="2000" dirty="0"/>
              <a:t>Copiez la </a:t>
            </a:r>
            <a:r>
              <a:rPr lang="fr-CA" sz="2000" b="1" dirty="0"/>
              <a:t>facture n</a:t>
            </a:r>
            <a:r>
              <a:rPr lang="fr-CA" sz="2000" b="1" baseline="30000" dirty="0"/>
              <a:t>o </a:t>
            </a:r>
            <a:r>
              <a:rPr lang="fr-CA" sz="2000" b="1" dirty="0"/>
              <a:t>1004</a:t>
            </a:r>
            <a:r>
              <a:rPr lang="fr-CA" sz="2000" dirty="0"/>
              <a:t> et créez la nouvelle facture pour le client </a:t>
            </a:r>
            <a:r>
              <a:rPr lang="fr-CA" sz="2000" b="1" dirty="0"/>
              <a:t>Benjamin Lejeune</a:t>
            </a:r>
            <a:r>
              <a:rPr lang="fr-CA" sz="2000" dirty="0"/>
              <a:t>.</a:t>
            </a:r>
          </a:p>
          <a:p>
            <a:pPr marL="796925" lvl="1" indent="-514350">
              <a:spcBef>
                <a:spcPts val="1776"/>
              </a:spcBef>
              <a:buFont typeface="+mj-lt"/>
              <a:buAutoNum type="arabicPeriod"/>
              <a:defRPr/>
            </a:pPr>
            <a:endParaRPr lang="fr-CA" sz="3200" dirty="0"/>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9162215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Aperçu des crédits et des remboursements</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103417137"/>
      </p:ext>
    </p:extLst>
  </p:cSld>
  <p:clrMapOvr>
    <a:masterClrMapping/>
  </p:clrMapOvr>
  <p:transition spd="slow">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547538"/>
            <a:ext cx="11082528" cy="548640"/>
          </a:xfrm>
        </p:spPr>
        <p:txBody>
          <a:bodyPr>
            <a:noAutofit/>
          </a:bodyPr>
          <a:lstStyle/>
          <a:p>
            <a:pPr eaLnBrk="1" hangingPunct="1">
              <a:defRPr/>
            </a:pPr>
            <a:r>
              <a:rPr lang="fr-CA" sz="3600" dirty="0"/>
              <a:t>Notes de crédit et reçus de remboursement</a:t>
            </a:r>
          </a:p>
        </p:txBody>
      </p:sp>
      <p:sp>
        <p:nvSpPr>
          <p:cNvPr id="6147" name="Rectangle 3"/>
          <p:cNvSpPr>
            <a:spLocks noGrp="1" noChangeArrowheads="1"/>
          </p:cNvSpPr>
          <p:nvPr>
            <p:ph idx="1"/>
          </p:nvPr>
        </p:nvSpPr>
        <p:spPr>
          <a:xfrm>
            <a:off x="180609" y="1394570"/>
            <a:ext cx="11725379" cy="5463430"/>
          </a:xfrm>
          <a:ln>
            <a:noFill/>
          </a:ln>
        </p:spPr>
        <p:txBody>
          <a:bodyPr/>
          <a:lstStyle/>
          <a:p>
            <a:pPr marL="282575" lvl="1">
              <a:spcBef>
                <a:spcPts val="1776"/>
              </a:spcBef>
              <a:defRPr/>
            </a:pPr>
            <a:r>
              <a:rPr lang="fr-CA" sz="2000" b="1" dirty="0"/>
              <a:t>Note de crédit </a:t>
            </a:r>
            <a:r>
              <a:rPr lang="fr-CA" sz="2000" dirty="0"/>
              <a:t>– Vous utiliserez une Note de crédit dans QuickBooks si vous voulez accorder un crédit et l’appliquer à une facture en souffrance.</a:t>
            </a:r>
            <a:endParaRPr lang="fr-CA" sz="2000" b="1" dirty="0"/>
          </a:p>
          <a:p>
            <a:pPr marL="282575" lvl="1">
              <a:spcBef>
                <a:spcPts val="1776"/>
              </a:spcBef>
              <a:defRPr/>
            </a:pPr>
            <a:r>
              <a:rPr lang="fr-CA" sz="2000" b="1" dirty="0"/>
              <a:t>Reçu de remboursement</a:t>
            </a:r>
            <a:r>
              <a:rPr lang="fr-CA" sz="2000" dirty="0"/>
              <a:t> – Créez un Reçu de remboursement pour rembourser un client qui a payé pour obtenir des produits ou des services. Si vous avez créé un Reçu de vente pour le client, vous allez habituellement recourir au Reçu de remboursement.</a:t>
            </a:r>
            <a:endParaRPr lang="fr-CA" sz="2000" b="1" dirty="0"/>
          </a:p>
          <a:p>
            <a:pPr marL="796925" lvl="1" indent="-514350">
              <a:spcBef>
                <a:spcPts val="1776"/>
              </a:spcBef>
              <a:buFont typeface="+mj-lt"/>
              <a:buAutoNum type="arabicPeriod"/>
              <a:defRPr/>
            </a:pPr>
            <a:endParaRPr lang="fr-CA" sz="3200" dirty="0"/>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3618078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82580" y="272038"/>
            <a:ext cx="11082528" cy="548640"/>
          </a:xfrm>
        </p:spPr>
        <p:txBody>
          <a:bodyPr>
            <a:noAutofit/>
          </a:bodyPr>
          <a:lstStyle/>
          <a:p>
            <a:pPr>
              <a:defRPr/>
            </a:pPr>
            <a:r>
              <a:rPr lang="fr-CA" sz="3600" dirty="0"/>
              <a:t>Revue des flux de travail des crédits et remboursements</a:t>
            </a:r>
          </a:p>
        </p:txBody>
      </p:sp>
      <p:grpSp>
        <p:nvGrpSpPr>
          <p:cNvPr id="11" name="Group 10"/>
          <p:cNvGrpSpPr/>
          <p:nvPr/>
        </p:nvGrpSpPr>
        <p:grpSpPr>
          <a:xfrm>
            <a:off x="2795467" y="2526604"/>
            <a:ext cx="2960235" cy="1047750"/>
            <a:chOff x="243766" y="0"/>
            <a:chExt cx="1885950" cy="1047750"/>
          </a:xfrm>
          <a:solidFill>
            <a:schemeClr val="accent1"/>
          </a:solidFill>
        </p:grpSpPr>
        <p:sp>
          <p:nvSpPr>
            <p:cNvPr id="12" name="Rounded Rectangle 11"/>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ounded Rectangle 4"/>
            <p:cNvSpPr/>
            <p:nvPr/>
          </p:nvSpPr>
          <p:spPr>
            <a:xfrm>
              <a:off x="274454" y="30688"/>
              <a:ext cx="1824574" cy="986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700" dirty="0"/>
                <a:t>Reçu de remboursement</a:t>
              </a:r>
            </a:p>
          </p:txBody>
        </p:sp>
      </p:grpSp>
      <p:grpSp>
        <p:nvGrpSpPr>
          <p:cNvPr id="14" name="Group 13"/>
          <p:cNvGrpSpPr/>
          <p:nvPr/>
        </p:nvGrpSpPr>
        <p:grpSpPr>
          <a:xfrm>
            <a:off x="4039840" y="3593040"/>
            <a:ext cx="471487" cy="1354867"/>
            <a:chOff x="950996" y="1113233"/>
            <a:chExt cx="471487" cy="392907"/>
          </a:xfrm>
          <a:solidFill>
            <a:schemeClr val="accent1"/>
          </a:solidFill>
        </p:grpSpPr>
        <p:sp>
          <p:nvSpPr>
            <p:cNvPr id="15" name="Right Arrow 14"/>
            <p:cNvSpPr/>
            <p:nvPr/>
          </p:nvSpPr>
          <p:spPr>
            <a:xfrm rot="5400000">
              <a:off x="990287" y="1073943"/>
              <a:ext cx="392906" cy="471487"/>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6" name="Right Arrow 4"/>
            <p:cNvSpPr/>
            <p:nvPr/>
          </p:nvSpPr>
          <p:spPr>
            <a:xfrm>
              <a:off x="1045294" y="1113233"/>
              <a:ext cx="282893" cy="275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grpSp>
        <p:nvGrpSpPr>
          <p:cNvPr id="17" name="Group 16"/>
          <p:cNvGrpSpPr/>
          <p:nvPr/>
        </p:nvGrpSpPr>
        <p:grpSpPr>
          <a:xfrm>
            <a:off x="2192056" y="4978595"/>
            <a:ext cx="3973716" cy="1184210"/>
            <a:chOff x="-180897" y="0"/>
            <a:chExt cx="2529428" cy="1047750"/>
          </a:xfrm>
        </p:grpSpPr>
        <p:sp>
          <p:nvSpPr>
            <p:cNvPr id="18" name="Rounded Rectangle 17"/>
            <p:cNvSpPr/>
            <p:nvPr/>
          </p:nvSpPr>
          <p:spPr>
            <a:xfrm>
              <a:off x="243766" y="0"/>
              <a:ext cx="1885950" cy="1047750"/>
            </a:xfrm>
            <a:prstGeom prst="roundRect">
              <a:avLst>
                <a:gd name="adj" fmla="val 10000"/>
              </a:avLst>
            </a:pr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4"/>
            <p:cNvSpPr/>
            <p:nvPr/>
          </p:nvSpPr>
          <p:spPr>
            <a:xfrm>
              <a:off x="-180897" y="30688"/>
              <a:ext cx="2529428" cy="986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700" dirty="0"/>
                <a:t>Faire un chèque </a:t>
              </a:r>
            </a:p>
            <a:p>
              <a:pPr algn="ctr" defTabSz="1200150">
                <a:lnSpc>
                  <a:spcPct val="90000"/>
                </a:lnSpc>
                <a:spcAft>
                  <a:spcPct val="35000"/>
                </a:spcAft>
              </a:pPr>
              <a:r>
                <a:rPr lang="fr-CA" sz="2700" dirty="0"/>
                <a:t>(facultatif)</a:t>
              </a:r>
            </a:p>
          </p:txBody>
        </p:sp>
      </p:grpSp>
      <p:grpSp>
        <p:nvGrpSpPr>
          <p:cNvPr id="20" name="Group 19"/>
          <p:cNvGrpSpPr/>
          <p:nvPr/>
        </p:nvGrpSpPr>
        <p:grpSpPr>
          <a:xfrm>
            <a:off x="6723062" y="2514600"/>
            <a:ext cx="3143427" cy="1047750"/>
            <a:chOff x="243766" y="0"/>
            <a:chExt cx="1885950" cy="1047750"/>
          </a:xfrm>
          <a:solidFill>
            <a:schemeClr val="accent1"/>
          </a:solidFill>
        </p:grpSpPr>
        <p:sp>
          <p:nvSpPr>
            <p:cNvPr id="21" name="Rounded Rectangle 20"/>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4"/>
            <p:cNvSpPr/>
            <p:nvPr/>
          </p:nvSpPr>
          <p:spPr>
            <a:xfrm>
              <a:off x="274454" y="30688"/>
              <a:ext cx="1824574" cy="986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700" dirty="0"/>
                <a:t>Note de crédit</a:t>
              </a:r>
            </a:p>
          </p:txBody>
        </p:sp>
      </p:grpSp>
      <p:grpSp>
        <p:nvGrpSpPr>
          <p:cNvPr id="23" name="Group 22"/>
          <p:cNvGrpSpPr/>
          <p:nvPr/>
        </p:nvGrpSpPr>
        <p:grpSpPr>
          <a:xfrm>
            <a:off x="7881941" y="3593038"/>
            <a:ext cx="471487" cy="1354868"/>
            <a:chOff x="950996" y="1113233"/>
            <a:chExt cx="471487" cy="392907"/>
          </a:xfrm>
          <a:solidFill>
            <a:schemeClr val="accent1"/>
          </a:solidFill>
        </p:grpSpPr>
        <p:sp>
          <p:nvSpPr>
            <p:cNvPr id="24" name="Right Arrow 23"/>
            <p:cNvSpPr/>
            <p:nvPr/>
          </p:nvSpPr>
          <p:spPr>
            <a:xfrm rot="5400000">
              <a:off x="990287" y="1073943"/>
              <a:ext cx="392906" cy="471487"/>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5" name="Right Arrow 4"/>
            <p:cNvSpPr/>
            <p:nvPr/>
          </p:nvSpPr>
          <p:spPr>
            <a:xfrm>
              <a:off x="1045294" y="1113233"/>
              <a:ext cx="282893" cy="2750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Aft>
                  <a:spcPct val="35000"/>
                </a:spcAft>
              </a:pPr>
              <a:endParaRPr lang="en-US" sz="1900" dirty="0"/>
            </a:p>
          </p:txBody>
        </p:sp>
      </p:grpSp>
      <p:grpSp>
        <p:nvGrpSpPr>
          <p:cNvPr id="29" name="Group 28"/>
          <p:cNvGrpSpPr/>
          <p:nvPr/>
        </p:nvGrpSpPr>
        <p:grpSpPr>
          <a:xfrm>
            <a:off x="6723062" y="4978595"/>
            <a:ext cx="3143427" cy="1184210"/>
            <a:chOff x="243766" y="0"/>
            <a:chExt cx="1885950" cy="1063990"/>
          </a:xfrm>
          <a:solidFill>
            <a:schemeClr val="accent1"/>
          </a:solidFill>
        </p:grpSpPr>
        <p:sp>
          <p:nvSpPr>
            <p:cNvPr id="30" name="Rounded Rectangle 29"/>
            <p:cNvSpPr/>
            <p:nvPr/>
          </p:nvSpPr>
          <p:spPr>
            <a:xfrm>
              <a:off x="243766" y="0"/>
              <a:ext cx="1885950" cy="1047750"/>
            </a:xfrm>
            <a:prstGeom prst="roundRect">
              <a:avLst>
                <a:gd name="adj" fmla="val 1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dirty="0"/>
            </a:p>
          </p:txBody>
        </p:sp>
        <p:sp>
          <p:nvSpPr>
            <p:cNvPr id="31" name="Rounded Rectangle 4"/>
            <p:cNvSpPr/>
            <p:nvPr/>
          </p:nvSpPr>
          <p:spPr>
            <a:xfrm>
              <a:off x="305584" y="31587"/>
              <a:ext cx="1793444" cy="103240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Aft>
                  <a:spcPct val="35000"/>
                </a:spcAft>
              </a:pPr>
              <a:r>
                <a:rPr lang="fr-CA" sz="2400" dirty="0"/>
                <a:t>Appliquer une note de crédit (Recevoir un paiement)</a:t>
              </a:r>
            </a:p>
          </p:txBody>
        </p:sp>
      </p:grpSp>
      <p:sp>
        <p:nvSpPr>
          <p:cNvPr id="35" name="Rectangle 3"/>
          <p:cNvSpPr txBox="1">
            <a:spLocks noChangeArrowheads="1"/>
          </p:cNvSpPr>
          <p:nvPr/>
        </p:nvSpPr>
        <p:spPr bwMode="auto">
          <a:xfrm>
            <a:off x="2859199" y="1387241"/>
            <a:ext cx="2743200" cy="914399"/>
          </a:xfrm>
          <a:prstGeom prst="rect">
            <a:avLst/>
          </a:prstGeom>
          <a:noFill/>
          <a:ln w="9525">
            <a:noFill/>
            <a:miter lim="800000"/>
            <a:headEnd/>
            <a:tailEnd/>
          </a:ln>
        </p:spPr>
        <p:txBody>
          <a:bodyPr vert="horz" wrap="square" lIns="0" tIns="46038" rIns="0" bIns="46038" numCol="1" anchor="t" anchorCtr="0" compatLnSpc="1">
            <a:prstTxWarp prst="textNoShape">
              <a:avLst/>
            </a:prstTxWarp>
          </a:bodyPr>
          <a:lstStyle>
            <a:lvl1pPr marL="168275" indent="-168275" algn="l" rtl="0" eaLnBrk="1" fontAlgn="base" hangingPunct="1">
              <a:spcBef>
                <a:spcPct val="20000"/>
              </a:spcBef>
              <a:spcAft>
                <a:spcPct val="0"/>
              </a:spcAft>
              <a:buClr>
                <a:schemeClr val="accent1"/>
              </a:buClr>
              <a:buFont typeface="Times"/>
              <a:buChar char="•"/>
              <a:defRPr sz="2000">
                <a:solidFill>
                  <a:srgbClr val="000000"/>
                </a:solidFill>
                <a:latin typeface="+mn-lt"/>
                <a:ea typeface="+mn-ea"/>
                <a:cs typeface="+mn-cs"/>
              </a:defRPr>
            </a:lvl1pPr>
            <a:lvl2pPr marL="450850" indent="-168275" algn="l" rtl="0" eaLnBrk="1" fontAlgn="base" hangingPunct="1">
              <a:spcBef>
                <a:spcPct val="20000"/>
              </a:spcBef>
              <a:spcAft>
                <a:spcPct val="0"/>
              </a:spcAft>
              <a:buClr>
                <a:schemeClr val="accent1"/>
              </a:buClr>
              <a:buFont typeface="Times"/>
              <a:buChar char="–"/>
              <a:defRPr>
                <a:solidFill>
                  <a:srgbClr val="000000"/>
                </a:solidFill>
                <a:latin typeface="+mn-lt"/>
              </a:defRPr>
            </a:lvl2pPr>
            <a:lvl3pPr marL="684213" indent="-119063" algn="l" rtl="0" eaLnBrk="1" fontAlgn="base" hangingPunct="1">
              <a:spcBef>
                <a:spcPct val="20000"/>
              </a:spcBef>
              <a:spcAft>
                <a:spcPct val="0"/>
              </a:spcAft>
              <a:buClr>
                <a:schemeClr val="accent1"/>
              </a:buClr>
              <a:buFont typeface="Times"/>
              <a:buChar char="•"/>
              <a:defRPr sz="1600">
                <a:solidFill>
                  <a:srgbClr val="000000"/>
                </a:solidFill>
                <a:latin typeface="+mn-lt"/>
              </a:defRPr>
            </a:lvl3pPr>
            <a:lvl4pPr marL="911225" indent="-112713" algn="l" rtl="0" eaLnBrk="1" fontAlgn="base" hangingPunct="1">
              <a:spcBef>
                <a:spcPct val="20000"/>
              </a:spcBef>
              <a:spcAft>
                <a:spcPct val="0"/>
              </a:spcAft>
              <a:buClr>
                <a:schemeClr val="accent1"/>
              </a:buClr>
              <a:buFont typeface="Times"/>
              <a:buChar char="-"/>
              <a:defRPr sz="1400">
                <a:solidFill>
                  <a:srgbClr val="000000"/>
                </a:solidFill>
                <a:latin typeface="+mn-lt"/>
              </a:defRPr>
            </a:lvl4pPr>
            <a:lvl5pPr marL="1143000" indent="-111125" algn="l" rtl="0" eaLnBrk="1" fontAlgn="base" hangingPunct="1">
              <a:spcBef>
                <a:spcPct val="20000"/>
              </a:spcBef>
              <a:spcAft>
                <a:spcPct val="0"/>
              </a:spcAft>
              <a:buClr>
                <a:schemeClr val="accent1"/>
              </a:buClr>
              <a:buFont typeface="Times"/>
              <a:buChar char="•"/>
              <a:defRPr sz="1200">
                <a:solidFill>
                  <a:srgbClr val="000000"/>
                </a:solidFill>
                <a:latin typeface="+mn-lt"/>
              </a:defRPr>
            </a:lvl5pPr>
            <a:lvl6pPr marL="16002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6pPr>
            <a:lvl7pPr marL="20574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7pPr>
            <a:lvl8pPr marL="25146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8pPr>
            <a:lvl9pPr marL="29718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9pPr>
          </a:lstStyle>
          <a:p>
            <a:pPr marL="0" lvl="1" indent="0" algn="ctr">
              <a:spcBef>
                <a:spcPts val="1776"/>
              </a:spcBef>
              <a:buNone/>
              <a:defRPr/>
            </a:pPr>
            <a:r>
              <a:rPr lang="fr-CA" sz="3200" dirty="0">
                <a:solidFill>
                  <a:srgbClr val="439E33"/>
                </a:solidFill>
              </a:rPr>
              <a:t>Le client a déjà payé</a:t>
            </a:r>
            <a:endParaRPr lang="fr-CA" sz="2800" dirty="0"/>
          </a:p>
          <a:p>
            <a:pPr marL="282575" lvl="1" indent="0" algn="ctr">
              <a:spcBef>
                <a:spcPts val="1776"/>
              </a:spcBef>
              <a:buNone/>
              <a:defRPr/>
            </a:pPr>
            <a:endParaRPr lang="fr-CA" sz="2400" dirty="0"/>
          </a:p>
          <a:p>
            <a:pPr marL="282575" lvl="1" indent="0" algn="ctr">
              <a:spcBef>
                <a:spcPts val="0"/>
              </a:spcBef>
              <a:buNone/>
              <a:defRPr/>
            </a:pPr>
            <a:endParaRPr lang="fr-CA" sz="2400" dirty="0"/>
          </a:p>
        </p:txBody>
      </p:sp>
      <p:sp>
        <p:nvSpPr>
          <p:cNvPr id="36" name="Rectangle 3"/>
          <p:cNvSpPr txBox="1">
            <a:spLocks noChangeArrowheads="1"/>
          </p:cNvSpPr>
          <p:nvPr/>
        </p:nvSpPr>
        <p:spPr bwMode="auto">
          <a:xfrm>
            <a:off x="6781509" y="1388686"/>
            <a:ext cx="2743200" cy="940822"/>
          </a:xfrm>
          <a:prstGeom prst="rect">
            <a:avLst/>
          </a:prstGeom>
          <a:noFill/>
          <a:ln w="9525">
            <a:noFill/>
            <a:miter lim="800000"/>
            <a:headEnd/>
            <a:tailEnd/>
          </a:ln>
        </p:spPr>
        <p:txBody>
          <a:bodyPr vert="horz" wrap="square" lIns="0" tIns="46038" rIns="0" bIns="46038" numCol="1" anchor="t" anchorCtr="0" compatLnSpc="1">
            <a:prstTxWarp prst="textNoShape">
              <a:avLst/>
            </a:prstTxWarp>
          </a:bodyPr>
          <a:lstStyle>
            <a:lvl1pPr marL="168275" indent="-168275" algn="l" rtl="0" eaLnBrk="1" fontAlgn="base" hangingPunct="1">
              <a:spcBef>
                <a:spcPct val="20000"/>
              </a:spcBef>
              <a:spcAft>
                <a:spcPct val="0"/>
              </a:spcAft>
              <a:buClr>
                <a:schemeClr val="accent1"/>
              </a:buClr>
              <a:buFont typeface="Times"/>
              <a:buChar char="•"/>
              <a:defRPr sz="2000">
                <a:solidFill>
                  <a:srgbClr val="000000"/>
                </a:solidFill>
                <a:latin typeface="+mn-lt"/>
                <a:ea typeface="+mn-ea"/>
                <a:cs typeface="+mn-cs"/>
              </a:defRPr>
            </a:lvl1pPr>
            <a:lvl2pPr marL="450850" indent="-168275" algn="l" rtl="0" eaLnBrk="1" fontAlgn="base" hangingPunct="1">
              <a:spcBef>
                <a:spcPct val="20000"/>
              </a:spcBef>
              <a:spcAft>
                <a:spcPct val="0"/>
              </a:spcAft>
              <a:buClr>
                <a:schemeClr val="accent1"/>
              </a:buClr>
              <a:buFont typeface="Times"/>
              <a:buChar char="–"/>
              <a:defRPr>
                <a:solidFill>
                  <a:srgbClr val="000000"/>
                </a:solidFill>
                <a:latin typeface="+mn-lt"/>
              </a:defRPr>
            </a:lvl2pPr>
            <a:lvl3pPr marL="684213" indent="-119063" algn="l" rtl="0" eaLnBrk="1" fontAlgn="base" hangingPunct="1">
              <a:spcBef>
                <a:spcPct val="20000"/>
              </a:spcBef>
              <a:spcAft>
                <a:spcPct val="0"/>
              </a:spcAft>
              <a:buClr>
                <a:schemeClr val="accent1"/>
              </a:buClr>
              <a:buFont typeface="Times"/>
              <a:buChar char="•"/>
              <a:defRPr sz="1600">
                <a:solidFill>
                  <a:srgbClr val="000000"/>
                </a:solidFill>
                <a:latin typeface="+mn-lt"/>
              </a:defRPr>
            </a:lvl3pPr>
            <a:lvl4pPr marL="911225" indent="-112713" algn="l" rtl="0" eaLnBrk="1" fontAlgn="base" hangingPunct="1">
              <a:spcBef>
                <a:spcPct val="20000"/>
              </a:spcBef>
              <a:spcAft>
                <a:spcPct val="0"/>
              </a:spcAft>
              <a:buClr>
                <a:schemeClr val="accent1"/>
              </a:buClr>
              <a:buFont typeface="Times"/>
              <a:buChar char="-"/>
              <a:defRPr sz="1400">
                <a:solidFill>
                  <a:srgbClr val="000000"/>
                </a:solidFill>
                <a:latin typeface="+mn-lt"/>
              </a:defRPr>
            </a:lvl4pPr>
            <a:lvl5pPr marL="1143000" indent="-111125" algn="l" rtl="0" eaLnBrk="1" fontAlgn="base" hangingPunct="1">
              <a:spcBef>
                <a:spcPct val="20000"/>
              </a:spcBef>
              <a:spcAft>
                <a:spcPct val="0"/>
              </a:spcAft>
              <a:buClr>
                <a:schemeClr val="accent1"/>
              </a:buClr>
              <a:buFont typeface="Times"/>
              <a:buChar char="•"/>
              <a:defRPr sz="1200">
                <a:solidFill>
                  <a:srgbClr val="000000"/>
                </a:solidFill>
                <a:latin typeface="+mn-lt"/>
              </a:defRPr>
            </a:lvl5pPr>
            <a:lvl6pPr marL="16002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6pPr>
            <a:lvl7pPr marL="20574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7pPr>
            <a:lvl8pPr marL="25146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8pPr>
            <a:lvl9pPr marL="2971800" indent="-111125" algn="l" rtl="0" eaLnBrk="1" fontAlgn="base" hangingPunct="1">
              <a:spcBef>
                <a:spcPct val="20000"/>
              </a:spcBef>
              <a:spcAft>
                <a:spcPct val="0"/>
              </a:spcAft>
              <a:buClr>
                <a:schemeClr val="accent1"/>
              </a:buClr>
              <a:buFont typeface="Times" pitchFamily="18" charset="0"/>
              <a:buChar char="•"/>
              <a:defRPr sz="1200">
                <a:solidFill>
                  <a:srgbClr val="000000"/>
                </a:solidFill>
                <a:latin typeface="+mn-lt"/>
              </a:defRPr>
            </a:lvl9pPr>
          </a:lstStyle>
          <a:p>
            <a:pPr marL="0" lvl="1" indent="0" algn="ctr">
              <a:spcBef>
                <a:spcPts val="1776"/>
              </a:spcBef>
              <a:buNone/>
              <a:defRPr/>
            </a:pPr>
            <a:r>
              <a:rPr lang="fr-CA" sz="3200" dirty="0">
                <a:solidFill>
                  <a:srgbClr val="439E33"/>
                </a:solidFill>
              </a:rPr>
              <a:t>Il y a des factures impayées </a:t>
            </a:r>
          </a:p>
        </p:txBody>
      </p:sp>
    </p:spTree>
    <p:extLst>
      <p:ext uri="{BB962C8B-B14F-4D97-AF65-F5344CB8AC3E}">
        <p14:creationId xmlns:p14="http://schemas.microsoft.com/office/powerpoint/2010/main" val="347349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409339"/>
            <a:ext cx="11082528" cy="548640"/>
          </a:xfrm>
        </p:spPr>
        <p:txBody>
          <a:bodyPr>
            <a:noAutofit/>
          </a:bodyPr>
          <a:lstStyle/>
          <a:p>
            <a:pPr eaLnBrk="1" hangingPunct="1">
              <a:defRPr/>
            </a:pPr>
            <a:r>
              <a:rPr lang="fr-CA" sz="3600" dirty="0"/>
              <a:t>C’est à vous n</a:t>
            </a:r>
            <a:r>
              <a:rPr lang="fr-CA" sz="3600" baseline="30000" dirty="0"/>
              <a:t>o </a:t>
            </a:r>
            <a:r>
              <a:rPr lang="fr-CA" sz="3600" dirty="0"/>
              <a:t>3... Leçon 7</a:t>
            </a:r>
          </a:p>
        </p:txBody>
      </p:sp>
      <p:sp>
        <p:nvSpPr>
          <p:cNvPr id="6147" name="Rectangle 3"/>
          <p:cNvSpPr>
            <a:spLocks noGrp="1" noChangeArrowheads="1"/>
          </p:cNvSpPr>
          <p:nvPr>
            <p:ph idx="1"/>
          </p:nvPr>
        </p:nvSpPr>
        <p:spPr>
          <a:xfrm>
            <a:off x="180609" y="1394570"/>
            <a:ext cx="11725379" cy="5463430"/>
          </a:xfrm>
          <a:ln>
            <a:noFill/>
          </a:ln>
        </p:spPr>
        <p:txBody>
          <a:bodyPr/>
          <a:lstStyle/>
          <a:p>
            <a:pPr marL="796925" lvl="1" indent="-514350">
              <a:spcBef>
                <a:spcPts val="1776"/>
              </a:spcBef>
              <a:buFont typeface="+mj-lt"/>
              <a:buAutoNum type="arabicPeriod"/>
              <a:defRPr/>
            </a:pPr>
            <a:r>
              <a:rPr lang="fr-CA" sz="2000" dirty="0"/>
              <a:t>Désactivez la fonction </a:t>
            </a:r>
            <a:r>
              <a:rPr lang="fr-CA" sz="2000" b="1" dirty="0"/>
              <a:t>Appliquer automatiquement les crédits</a:t>
            </a:r>
            <a:r>
              <a:rPr lang="fr-CA" sz="2000" dirty="0"/>
              <a:t>.</a:t>
            </a:r>
          </a:p>
          <a:p>
            <a:pPr marL="796925" lvl="1" indent="-514350">
              <a:spcBef>
                <a:spcPts val="1776"/>
              </a:spcBef>
              <a:buFont typeface="+mj-lt"/>
              <a:buAutoNum type="arabicPeriod"/>
              <a:defRPr/>
            </a:pPr>
            <a:r>
              <a:rPr lang="fr-CA" sz="2000" dirty="0"/>
              <a:t>Créez une </a:t>
            </a:r>
            <a:r>
              <a:rPr lang="fr-CA" sz="2000" b="1" dirty="0"/>
              <a:t>Note de crédit</a:t>
            </a:r>
            <a:r>
              <a:rPr lang="fr-CA" sz="2000" dirty="0"/>
              <a:t> de </a:t>
            </a:r>
            <a:r>
              <a:rPr lang="fr-CA" sz="2000" b="1" dirty="0"/>
              <a:t>400 $ + TVH</a:t>
            </a:r>
            <a:r>
              <a:rPr lang="fr-CA" sz="2000" dirty="0"/>
              <a:t> pour un client qui s’appelle </a:t>
            </a:r>
            <a:r>
              <a:rPr lang="fr-CA" sz="2000" b="1" dirty="0"/>
              <a:t>Adwin Ko</a:t>
            </a:r>
            <a:r>
              <a:rPr lang="fr-CA" sz="2000" dirty="0"/>
              <a:t>. </a:t>
            </a:r>
          </a:p>
          <a:p>
            <a:pPr marL="796925" lvl="1" indent="-514350">
              <a:spcBef>
                <a:spcPts val="1776"/>
              </a:spcBef>
              <a:buFont typeface="+mj-lt"/>
              <a:buAutoNum type="arabicPeriod"/>
              <a:defRPr/>
            </a:pPr>
            <a:r>
              <a:rPr lang="fr-CA" sz="2000" dirty="0"/>
              <a:t>Appliquez la Note de crédit à la </a:t>
            </a:r>
            <a:r>
              <a:rPr lang="fr-CA" sz="2000" b="1" dirty="0"/>
              <a:t>facture n</a:t>
            </a:r>
            <a:r>
              <a:rPr lang="fr-CA" sz="2000" b="1" baseline="30000" dirty="0"/>
              <a:t>o </a:t>
            </a:r>
            <a:r>
              <a:rPr lang="fr-CA" sz="2000" b="1" dirty="0"/>
              <a:t>1010</a:t>
            </a:r>
            <a:r>
              <a:rPr lang="fr-CA" sz="2000" dirty="0"/>
              <a:t>.</a:t>
            </a:r>
          </a:p>
          <a:p>
            <a:pPr marL="796925" lvl="1" indent="-514350">
              <a:spcBef>
                <a:spcPts val="1776"/>
              </a:spcBef>
              <a:buFont typeface="+mj-lt"/>
              <a:buAutoNum type="arabicPeriod"/>
              <a:defRPr/>
            </a:pPr>
            <a:endParaRPr lang="fr-CA" sz="3200" dirty="0"/>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9654630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566993"/>
            <a:ext cx="11082528" cy="548640"/>
          </a:xfrm>
        </p:spPr>
        <p:txBody>
          <a:bodyPr>
            <a:noAutofit/>
          </a:bodyPr>
          <a:lstStyle/>
          <a:p>
            <a:pPr eaLnBrk="1" hangingPunct="1">
              <a:defRPr/>
            </a:pPr>
            <a:r>
              <a:rPr lang="fr-CA" sz="3600" dirty="0"/>
              <a:t>C’est à vous n</a:t>
            </a:r>
            <a:r>
              <a:rPr lang="fr-CA" sz="3600" baseline="30000" dirty="0"/>
              <a:t>o </a:t>
            </a:r>
            <a:r>
              <a:rPr lang="fr-CA" sz="3600" dirty="0"/>
              <a:t>4... Leçon 7</a:t>
            </a:r>
          </a:p>
        </p:txBody>
      </p:sp>
      <p:sp>
        <p:nvSpPr>
          <p:cNvPr id="6147" name="Rectangle 3"/>
          <p:cNvSpPr>
            <a:spLocks noGrp="1" noChangeArrowheads="1"/>
          </p:cNvSpPr>
          <p:nvPr>
            <p:ph idx="1"/>
          </p:nvPr>
        </p:nvSpPr>
        <p:spPr>
          <a:xfrm>
            <a:off x="180609" y="1394570"/>
            <a:ext cx="11725379" cy="5463430"/>
          </a:xfrm>
          <a:ln>
            <a:noFill/>
          </a:ln>
        </p:spPr>
        <p:txBody>
          <a:bodyPr/>
          <a:lstStyle/>
          <a:p>
            <a:pPr marL="796925" lvl="1" indent="-514350">
              <a:spcBef>
                <a:spcPts val="1776"/>
              </a:spcBef>
              <a:buFont typeface="+mj-lt"/>
              <a:buAutoNum type="arabicPeriod"/>
              <a:defRPr/>
            </a:pPr>
            <a:r>
              <a:rPr lang="fr-CA" sz="2000" dirty="0"/>
              <a:t>Émettez un Reçu de remboursement de </a:t>
            </a:r>
            <a:r>
              <a:rPr lang="fr-CA" sz="2000" b="1" dirty="0"/>
              <a:t>3 738,61 $</a:t>
            </a:r>
            <a:r>
              <a:rPr lang="fr-CA" sz="2000" dirty="0"/>
              <a:t> pour </a:t>
            </a:r>
            <a:r>
              <a:rPr lang="fr-CA" sz="2000" b="1" dirty="0"/>
              <a:t>Plomberie Berry</a:t>
            </a:r>
            <a:r>
              <a:rPr lang="fr-CA" sz="2000" dirty="0"/>
              <a:t>. Émettez le remboursement à partir du compte chèques.</a:t>
            </a:r>
            <a:endParaRPr lang="fr-CA" sz="2000" b="1" dirty="0"/>
          </a:p>
          <a:p>
            <a:pPr marL="796925" lvl="1" indent="-514350">
              <a:spcBef>
                <a:spcPts val="1776"/>
              </a:spcBef>
              <a:buFont typeface="+mj-lt"/>
              <a:buAutoNum type="arabicPeriod"/>
              <a:defRPr/>
            </a:pPr>
            <a:endParaRPr lang="fr-CA" sz="3200" dirty="0"/>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13518159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Relevés de compte du client</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1143756990"/>
      </p:ext>
    </p:extLst>
  </p:cSld>
  <p:clrMapOvr>
    <a:masterClrMapping/>
  </p:clrMapOvr>
  <p:transition spd="slow">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8767" y="547538"/>
            <a:ext cx="11082528" cy="548640"/>
          </a:xfrm>
        </p:spPr>
        <p:txBody>
          <a:bodyPr>
            <a:noAutofit/>
          </a:bodyPr>
          <a:lstStyle/>
          <a:p>
            <a:pPr eaLnBrk="1" hangingPunct="1">
              <a:defRPr/>
            </a:pPr>
            <a:r>
              <a:rPr lang="fr-CA" sz="3600" dirty="0"/>
              <a:t>Aperçu des relevés de compte du client</a:t>
            </a:r>
          </a:p>
        </p:txBody>
      </p:sp>
      <p:sp>
        <p:nvSpPr>
          <p:cNvPr id="6147" name="Rectangle 3"/>
          <p:cNvSpPr>
            <a:spLocks noGrp="1" noChangeArrowheads="1"/>
          </p:cNvSpPr>
          <p:nvPr>
            <p:ph idx="1"/>
          </p:nvPr>
        </p:nvSpPr>
        <p:spPr>
          <a:xfrm>
            <a:off x="410595" y="1372213"/>
            <a:ext cx="11080365" cy="5211763"/>
          </a:xfrm>
          <a:ln>
            <a:noFill/>
          </a:ln>
        </p:spPr>
        <p:txBody>
          <a:bodyPr/>
          <a:lstStyle/>
          <a:p>
            <a:pPr marL="282575" lvl="1">
              <a:spcBef>
                <a:spcPts val="1776"/>
              </a:spcBef>
              <a:defRPr/>
            </a:pPr>
            <a:r>
              <a:rPr lang="fr-CA" sz="2000" dirty="0"/>
              <a:t>Vous pouvez créer un solde à reporter, un article impayé ou un relevé des opérations. </a:t>
            </a:r>
          </a:p>
          <a:p>
            <a:pPr marL="282575" lvl="1">
              <a:spcBef>
                <a:spcPts val="1776"/>
              </a:spcBef>
              <a:defRPr/>
            </a:pPr>
            <a:r>
              <a:rPr lang="fr-CA" sz="2000" b="1" dirty="0"/>
              <a:t>Solde à reporter</a:t>
            </a:r>
            <a:r>
              <a:rPr lang="fr-CA" sz="2000" dirty="0"/>
              <a:t> – Affiche toutes les activités comprises entre les dates de début et de fin.Le montant du Solde à reporter s’affiche dans la partie supérieure.</a:t>
            </a:r>
          </a:p>
          <a:p>
            <a:pPr marL="282575" lvl="1">
              <a:spcBef>
                <a:spcPts val="1776"/>
              </a:spcBef>
              <a:defRPr/>
            </a:pPr>
            <a:r>
              <a:rPr lang="fr-CA" sz="2000" b="1" dirty="0"/>
              <a:t>Article impayé</a:t>
            </a:r>
            <a:r>
              <a:rPr lang="fr-CA" sz="2000" dirty="0"/>
              <a:t> – Affiche toutes les factures impayées depuis une date antérieure précise. </a:t>
            </a:r>
          </a:p>
          <a:p>
            <a:pPr marL="282575" lvl="1">
              <a:spcBef>
                <a:spcPts val="1776"/>
              </a:spcBef>
              <a:defRPr/>
            </a:pPr>
            <a:r>
              <a:rPr lang="fr-CA" sz="2000" b="1" dirty="0"/>
              <a:t>Relevé des opérations</a:t>
            </a:r>
            <a:r>
              <a:rPr lang="fr-CA" sz="2000" dirty="0"/>
              <a:t> – Indique non pas le solde, mais uniquement le montant des opérations et le montant reçu pour chacune des opérations.</a:t>
            </a:r>
          </a:p>
        </p:txBody>
      </p:sp>
    </p:spTree>
    <p:extLst>
      <p:ext uri="{BB962C8B-B14F-4D97-AF65-F5344CB8AC3E}">
        <p14:creationId xmlns:p14="http://schemas.microsoft.com/office/powerpoint/2010/main" val="189817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034" y="566993"/>
            <a:ext cx="11082528" cy="548640"/>
          </a:xfrm>
        </p:spPr>
        <p:txBody>
          <a:bodyPr>
            <a:noAutofit/>
          </a:bodyPr>
          <a:lstStyle/>
          <a:p>
            <a:pPr eaLnBrk="1" hangingPunct="1">
              <a:defRPr/>
            </a:pPr>
            <a:r>
              <a:rPr lang="fr-CA" sz="3600" dirty="0"/>
              <a:t>C’est à vous n</a:t>
            </a:r>
            <a:r>
              <a:rPr lang="fr-CA" sz="3600" baseline="30000" dirty="0"/>
              <a:t>o </a:t>
            </a:r>
            <a:r>
              <a:rPr lang="fr-CA" sz="3600" dirty="0"/>
              <a:t>5... Leçon 7</a:t>
            </a:r>
          </a:p>
        </p:txBody>
      </p:sp>
      <p:sp>
        <p:nvSpPr>
          <p:cNvPr id="6147" name="Rectangle 3"/>
          <p:cNvSpPr>
            <a:spLocks noGrp="1" noChangeArrowheads="1"/>
          </p:cNvSpPr>
          <p:nvPr>
            <p:ph idx="1"/>
          </p:nvPr>
        </p:nvSpPr>
        <p:spPr>
          <a:xfrm>
            <a:off x="180609" y="1394570"/>
            <a:ext cx="11725379" cy="5463430"/>
          </a:xfrm>
          <a:ln>
            <a:noFill/>
          </a:ln>
        </p:spPr>
        <p:txBody>
          <a:bodyPr/>
          <a:lstStyle/>
          <a:p>
            <a:pPr marL="796925" lvl="1" indent="-514350">
              <a:spcBef>
                <a:spcPts val="1776"/>
              </a:spcBef>
              <a:buFont typeface="+mj-lt"/>
              <a:buAutoNum type="arabicPeriod"/>
              <a:defRPr/>
            </a:pPr>
            <a:r>
              <a:rPr lang="fr-CA" sz="2000" dirty="0"/>
              <a:t>Créez un relevé des opérations pour tous les clients dans QuickBooks.</a:t>
            </a:r>
            <a:endParaRPr lang="fr-CA" sz="2000" b="1" dirty="0"/>
          </a:p>
          <a:p>
            <a:pPr marL="796925" lvl="1" indent="-514350">
              <a:spcBef>
                <a:spcPts val="1776"/>
              </a:spcBef>
              <a:buFont typeface="+mj-lt"/>
              <a:buAutoNum type="arabicPeriod"/>
              <a:defRPr/>
            </a:pPr>
            <a:endParaRPr lang="fr-CA" sz="3200" dirty="0"/>
          </a:p>
          <a:p>
            <a:pPr marL="796925" lvl="1" indent="-514350">
              <a:spcBef>
                <a:spcPts val="1776"/>
              </a:spcBef>
              <a:buFont typeface="+mj-lt"/>
              <a:buAutoNum type="arabicPeriod"/>
              <a:defRPr/>
            </a:pPr>
            <a:endParaRPr lang="fr-CA" sz="3200" dirty="0"/>
          </a:p>
          <a:p>
            <a:pPr marL="556803" lvl="4">
              <a:lnSpc>
                <a:spcPct val="100000"/>
              </a:lnSpc>
              <a:spcBef>
                <a:spcPts val="0"/>
              </a:spcBef>
              <a:defRPr/>
            </a:pPr>
            <a:endParaRPr lang="fr-CA" sz="3200" dirty="0"/>
          </a:p>
          <a:p>
            <a:pPr marL="282575" lvl="1">
              <a:spcBef>
                <a:spcPts val="1776"/>
              </a:spcBef>
              <a:defRPr/>
            </a:pPr>
            <a:endParaRPr lang="fr-CA" sz="3200" dirty="0"/>
          </a:p>
        </p:txBody>
      </p:sp>
    </p:spTree>
    <p:extLst>
      <p:ext uri="{BB962C8B-B14F-4D97-AF65-F5344CB8AC3E}">
        <p14:creationId xmlns:p14="http://schemas.microsoft.com/office/powerpoint/2010/main" val="10925532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611188" y="2366191"/>
            <a:ext cx="11088122" cy="1938974"/>
          </a:xfrm>
          <a:prstGeom prst="rect">
            <a:avLst/>
          </a:prstGeom>
        </p:spPr>
        <p:txBody>
          <a:bodyPr vert="horz" lIns="91416" tIns="45707" rIns="91416" bIns="45707" rtlCol="0" anchor="ctr">
            <a:noAutofit/>
          </a:bodyPr>
          <a:lstStyle>
            <a:lvl1pPr marL="0" indent="0" algn="l" defTabSz="228462" rtl="0" eaLnBrk="1" latinLnBrk="0" hangingPunct="1">
              <a:lnSpc>
                <a:spcPct val="95000"/>
              </a:lnSpc>
              <a:spcBef>
                <a:spcPts val="1798"/>
              </a:spcBef>
              <a:buFontTx/>
              <a:buNone/>
              <a:defRPr sz="3998" b="0" kern="1200" spc="-20" baseline="0">
                <a:solidFill>
                  <a:schemeClr val="accent1"/>
                </a:solidFill>
                <a:latin typeface="+mj-lt"/>
                <a:ea typeface="+mn-ea"/>
                <a:cs typeface="Avenir Next Demi Bold"/>
              </a:defRPr>
            </a:lvl1pPr>
            <a:lvl2pPr marL="0" indent="0" algn="l" defTabSz="456727" rtl="0" eaLnBrk="1" latinLnBrk="0" hangingPunct="1">
              <a:lnSpc>
                <a:spcPct val="95000"/>
              </a:lnSpc>
              <a:spcBef>
                <a:spcPts val="400"/>
              </a:spcBef>
              <a:spcAft>
                <a:spcPts val="400"/>
              </a:spcAft>
              <a:buClrTx/>
              <a:buSzPct val="90000"/>
              <a:buFontTx/>
              <a:buNone/>
              <a:defRPr sz="3198" kern="1200" spc="-20" baseline="0">
                <a:solidFill>
                  <a:schemeClr val="tx1"/>
                </a:solidFill>
                <a:latin typeface="+mn-lt"/>
                <a:ea typeface="+mn-ea"/>
                <a:cs typeface="+mn-cs"/>
              </a:defRPr>
            </a:lvl2pPr>
            <a:lvl3pPr marL="274156" indent="-274156" algn="l" defTabSz="456727" rtl="0" eaLnBrk="1" latinLnBrk="0" hangingPunct="1">
              <a:lnSpc>
                <a:spcPct val="95000"/>
              </a:lnSpc>
              <a:spcBef>
                <a:spcPts val="400"/>
              </a:spcBef>
              <a:spcAft>
                <a:spcPts val="400"/>
              </a:spcAft>
              <a:buClrTx/>
              <a:buSzPct val="100000"/>
              <a:buFont typeface="Lucida Grande"/>
              <a:buChar char="–"/>
              <a:defRPr sz="1998" b="1" i="0" kern="1200" spc="-20" baseline="0">
                <a:solidFill>
                  <a:schemeClr val="tx1"/>
                </a:solidFill>
                <a:latin typeface="+mn-lt"/>
                <a:ea typeface="+mn-ea"/>
                <a:cs typeface="+mn-cs"/>
              </a:defRPr>
            </a:lvl3pPr>
            <a:lvl4pPr marL="274156" indent="0" algn="l" defTabSz="456727" rtl="0" eaLnBrk="1" latinLnBrk="0" hangingPunct="1">
              <a:lnSpc>
                <a:spcPct val="95000"/>
              </a:lnSpc>
              <a:spcBef>
                <a:spcPts val="0"/>
              </a:spcBef>
              <a:spcAft>
                <a:spcPts val="400"/>
              </a:spcAft>
              <a:buClrTx/>
              <a:buSzPct val="100000"/>
              <a:buFontTx/>
              <a:buNone/>
              <a:defRPr sz="1798" b="0" i="0" kern="1200" spc="-20">
                <a:solidFill>
                  <a:schemeClr val="tx1"/>
                </a:solidFill>
                <a:latin typeface="+mn-lt"/>
                <a:ea typeface="+mn-ea"/>
                <a:cs typeface="+mn-cs"/>
              </a:defRPr>
            </a:lvl4pPr>
            <a:lvl5pPr marL="274156" indent="0" algn="l" defTabSz="456727" rtl="0" eaLnBrk="1" latinLnBrk="0" hangingPunct="1">
              <a:lnSpc>
                <a:spcPct val="95000"/>
              </a:lnSpc>
              <a:spcBef>
                <a:spcPts val="400"/>
              </a:spcBef>
              <a:spcAft>
                <a:spcPts val="400"/>
              </a:spcAft>
              <a:buClr>
                <a:schemeClr val="tx1"/>
              </a:buClr>
              <a:buSzPct val="90000"/>
              <a:buFontTx/>
              <a:buNone/>
              <a:defRPr sz="1798" b="0" i="0" kern="1200" spc="-20" baseline="0">
                <a:solidFill>
                  <a:schemeClr val="tx1"/>
                </a:solidFill>
                <a:latin typeface="+mn-lt"/>
                <a:ea typeface="+mn-ea"/>
                <a:cs typeface="+mn-cs"/>
              </a:defRPr>
            </a:lvl5pPr>
            <a:lvl6pPr marL="68538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6pPr>
            <a:lvl7pPr marL="913852"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7pPr>
            <a:lvl8pPr marL="1142314"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8pPr>
            <a:lvl9pPr marL="1370778" indent="-228362" algn="l" defTabSz="456727" rtl="0" eaLnBrk="1" latinLnBrk="0" hangingPunct="1">
              <a:lnSpc>
                <a:spcPct val="95000"/>
              </a:lnSpc>
              <a:spcBef>
                <a:spcPts val="400"/>
              </a:spcBef>
              <a:spcAft>
                <a:spcPts val="400"/>
              </a:spcAft>
              <a:buFont typeface="Arial"/>
              <a:buChar char="•"/>
              <a:defRPr sz="1600" kern="1200">
                <a:solidFill>
                  <a:schemeClr val="tx1"/>
                </a:solidFill>
                <a:latin typeface="+mn-lt"/>
                <a:ea typeface="+mn-ea"/>
                <a:cs typeface="+mn-cs"/>
              </a:defRPr>
            </a:lvl9pPr>
          </a:lstStyle>
          <a:p>
            <a:pPr>
              <a:spcBef>
                <a:spcPts val="1200"/>
              </a:spcBef>
            </a:pPr>
            <a:r>
              <a:rPr lang="fr-CA" sz="4000" dirty="0"/>
              <a:t>Débits différés</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188" y="4708634"/>
            <a:ext cx="7035800" cy="1371600"/>
          </a:xfrm>
          <a:prstGeom prst="rect">
            <a:avLst/>
          </a:prstGeom>
        </p:spPr>
      </p:pic>
    </p:spTree>
    <p:extLst>
      <p:ext uri="{BB962C8B-B14F-4D97-AF65-F5344CB8AC3E}">
        <p14:creationId xmlns:p14="http://schemas.microsoft.com/office/powerpoint/2010/main" val="59700469"/>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f0Ctq.Lv0iEoR.SSLOep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26k7ryPTjk6kcAFsGbma3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6J82m16A8UKUjVxouTzJ8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1iOIkahmkWlPG9HTcY.z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8qQI8YVvUUCIGHXFSogQj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KwnM.iqjF0Grn40mnQDxv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Wt64dHbHPEebH2POvxT1P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f0Ctq.Lv0iEoR.SSLOep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26k7ryPTjk6kcAFsGbma3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6J82m16A8UKUjVxouTzJ8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6k7ryPTjk6kcAFsGbma3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1iOIkahmkWlPG9HTcY.z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8qQI8YVvUUCIGHXFSogQj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KwnM.iqjF0Grn40mnQDxv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Wt64dHbHPEebH2POvxT1P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WHiig3UWPkSuDsuBx4GR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6J82m16A8UKUjVxouTzJ8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1iOIkahmkWlPG9HTcY.z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qQI8YVvUUCIGHXFSogQj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wnM.iqjF0Grn40mnQDxv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t64dHbHPEebH2POvxT1P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f0Ctq.Lv0iEoR.SSLOepg"/>
</p:tagLst>
</file>

<file path=ppt/theme/theme1.xml><?xml version="1.0" encoding="utf-8"?>
<a:theme xmlns:a="http://schemas.openxmlformats.org/drawingml/2006/main" name="1_blank">
  <a:themeElements>
    <a:clrScheme name="Intuit Template_v1_040308 13">
      <a:dk1>
        <a:srgbClr val="000000"/>
      </a:dk1>
      <a:lt1>
        <a:srgbClr val="FFFFFF"/>
      </a:lt1>
      <a:dk2>
        <a:srgbClr val="4E9E19"/>
      </a:dk2>
      <a:lt2>
        <a:srgbClr val="DAD2AE"/>
      </a:lt2>
      <a:accent1>
        <a:srgbClr val="3860B8"/>
      </a:accent1>
      <a:accent2>
        <a:srgbClr val="FEC82A"/>
      </a:accent2>
      <a:accent3>
        <a:srgbClr val="FFFFFF"/>
      </a:accent3>
      <a:accent4>
        <a:srgbClr val="000000"/>
      </a:accent4>
      <a:accent5>
        <a:srgbClr val="AEB6D8"/>
      </a:accent5>
      <a:accent6>
        <a:srgbClr val="E6B525"/>
      </a:accent6>
      <a:hlink>
        <a:srgbClr val="F0640F"/>
      </a:hlink>
      <a:folHlink>
        <a:srgbClr val="D2D246"/>
      </a:folHlink>
    </a:clrScheme>
    <a:fontScheme name="Intuit Template_v1_0403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200" b="1" i="0" u="none" strike="noStrike" cap="none" normalizeH="0" baseline="0" dirty="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Verdana" pitchFamily="34" charset="0"/>
          </a:defRPr>
        </a:defPPr>
      </a:lstStyle>
    </a:lnDef>
    <a:txDef>
      <a:spPr bwMode="auto">
        <a:noFill/>
        <a:ln w="9525">
          <a:noFill/>
          <a:miter lim="800000"/>
          <a:headEnd/>
          <a:tailEnd/>
        </a:ln>
        <a:effectLst/>
      </a:spPr>
      <a:bodyPr vert="horz" wrap="square" lIns="91440" tIns="91440" rIns="91440" bIns="91440" numCol="1" rtlCol="0" anchor="t" anchorCtr="0" compatLnSpc="1">
        <a:prstTxWarp prst="textNoShape">
          <a:avLst/>
        </a:prstTxWarp>
        <a:spAutoFit/>
      </a:bodyPr>
      <a:lstStyle>
        <a:defPPr marL="117475" marR="0" indent="-117475"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kumimoji="0" sz="1200" b="0" i="0" u="none" strike="noStrike" kern="0" cap="none" spc="0" normalizeH="0" baseline="0" noProof="0" dirty="0" smtClean="0">
            <a:ln>
              <a:noFill/>
            </a:ln>
            <a:effectLst/>
            <a:uLnTx/>
            <a:uFillTx/>
            <a:latin typeface="+mn-lt"/>
            <a:ea typeface="+mn-ea"/>
            <a:cs typeface="+mn-cs"/>
          </a:defRPr>
        </a:defPPr>
      </a:lstStyle>
    </a:txDef>
  </a:objectDefaults>
  <a:extraClrSchemeLst>
    <a:extraClrScheme>
      <a:clrScheme name="Intuit Template_v1_0403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uit Template_v1_0403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uit Template_v1_0403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uit Template_v1_0403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uit Template_v1_0403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uit Template_v1_0403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uit Template_v1_0403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uit Template_v1_0403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uit Template_v1_0403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uit Template_v1_0403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uit Template_v1_0403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uit Template_v1_0403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uit Template_v1_040308 13">
        <a:dk1>
          <a:srgbClr val="000000"/>
        </a:dk1>
        <a:lt1>
          <a:srgbClr val="FFFFFF"/>
        </a:lt1>
        <a:dk2>
          <a:srgbClr val="4E9E19"/>
        </a:dk2>
        <a:lt2>
          <a:srgbClr val="DAD2AE"/>
        </a:lt2>
        <a:accent1>
          <a:srgbClr val="3860B8"/>
        </a:accent1>
        <a:accent2>
          <a:srgbClr val="FEC82A"/>
        </a:accent2>
        <a:accent3>
          <a:srgbClr val="FFFFFF"/>
        </a:accent3>
        <a:accent4>
          <a:srgbClr val="000000"/>
        </a:accent4>
        <a:accent5>
          <a:srgbClr val="AEB6D8"/>
        </a:accent5>
        <a:accent6>
          <a:srgbClr val="E6B525"/>
        </a:accent6>
        <a:hlink>
          <a:srgbClr val="F0640F"/>
        </a:hlink>
        <a:folHlink>
          <a:srgbClr val="D2D24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Intuit Template_v1_040308 13">
      <a:dk1>
        <a:srgbClr val="000000"/>
      </a:dk1>
      <a:lt1>
        <a:srgbClr val="FFFFFF"/>
      </a:lt1>
      <a:dk2>
        <a:srgbClr val="4E9E19"/>
      </a:dk2>
      <a:lt2>
        <a:srgbClr val="DAD2AE"/>
      </a:lt2>
      <a:accent1>
        <a:srgbClr val="3860B8"/>
      </a:accent1>
      <a:accent2>
        <a:srgbClr val="FEC82A"/>
      </a:accent2>
      <a:accent3>
        <a:srgbClr val="FFFFFF"/>
      </a:accent3>
      <a:accent4>
        <a:srgbClr val="000000"/>
      </a:accent4>
      <a:accent5>
        <a:srgbClr val="AEB6D8"/>
      </a:accent5>
      <a:accent6>
        <a:srgbClr val="E6B525"/>
      </a:accent6>
      <a:hlink>
        <a:srgbClr val="F0640F"/>
      </a:hlink>
      <a:folHlink>
        <a:srgbClr val="D2D246"/>
      </a:folHlink>
    </a:clrScheme>
    <a:fontScheme name="Intuit Template_v1_0403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200" b="1" i="0" u="none" strike="noStrike" cap="none" normalizeH="0" baseline="0" dirty="0" smtClean="0">
            <a:ln>
              <a:noFill/>
            </a:ln>
            <a:solidFill>
              <a:schemeClr val="bg1"/>
            </a:solidFill>
            <a:effectLst/>
            <a:latin typeface="Verdana" pitchFamily="34" charset="0"/>
          </a:defRPr>
        </a:defPPr>
      </a:lstStyle>
    </a:spDef>
    <a:lnDef>
      <a:spPr bwMode="auto">
        <a:noFill/>
        <a:ln w="9525" algn="ctr">
          <a:solidFill>
            <a:schemeClr val="tx1"/>
          </a:solidFill>
          <a:prstDash val="solid"/>
          <a:round/>
          <a:headEnd type="arrow" w="med" len="med"/>
          <a:tailEnd type="arrow" w="med" len="med"/>
        </a:ln>
      </a:spPr>
      <a:bodyPr/>
      <a:lstStyle/>
    </a:lnDef>
    <a:txDef>
      <a:spPr bwMode="auto">
        <a:noFill/>
        <a:ln w="9525">
          <a:noFill/>
          <a:miter lim="800000"/>
          <a:headEnd/>
          <a:tailEnd/>
        </a:ln>
        <a:effectLst/>
      </a:spPr>
      <a:bodyPr vert="horz" wrap="square" lIns="91440" tIns="91440" rIns="91440" bIns="91440" numCol="1" rtlCol="0" anchor="t" anchorCtr="0" compatLnSpc="1">
        <a:prstTxWarp prst="textNoShape">
          <a:avLst/>
        </a:prstTxWarp>
        <a:spAutoFit/>
      </a:bodyPr>
      <a:lstStyle>
        <a:defPPr marL="117475" marR="0" indent="-117475"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kumimoji="0" sz="1200" b="0" i="0" u="none" strike="noStrike" kern="0" cap="none" spc="0" normalizeH="0" baseline="0" noProof="0" dirty="0" smtClean="0">
            <a:ln>
              <a:noFill/>
            </a:ln>
            <a:effectLst/>
            <a:uLnTx/>
            <a:uFillTx/>
            <a:latin typeface="+mn-lt"/>
            <a:ea typeface="+mn-ea"/>
            <a:cs typeface="+mn-cs"/>
          </a:defRPr>
        </a:defPPr>
      </a:lstStyle>
    </a:txDef>
  </a:objectDefaults>
  <a:extraClrSchemeLst>
    <a:extraClrScheme>
      <a:clrScheme name="Intuit Template_v1_0403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uit Template_v1_0403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uit Template_v1_0403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uit Template_v1_0403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uit Template_v1_0403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uit Template_v1_0403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uit Template_v1_0403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uit Template_v1_0403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uit Template_v1_0403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uit Template_v1_0403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uit Template_v1_0403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uit Template_v1_0403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uit Template_v1_040308 13">
        <a:dk1>
          <a:srgbClr val="000000"/>
        </a:dk1>
        <a:lt1>
          <a:srgbClr val="FFFFFF"/>
        </a:lt1>
        <a:dk2>
          <a:srgbClr val="4E9E19"/>
        </a:dk2>
        <a:lt2>
          <a:srgbClr val="DAD2AE"/>
        </a:lt2>
        <a:accent1>
          <a:srgbClr val="3860B8"/>
        </a:accent1>
        <a:accent2>
          <a:srgbClr val="FEC82A"/>
        </a:accent2>
        <a:accent3>
          <a:srgbClr val="FFFFFF"/>
        </a:accent3>
        <a:accent4>
          <a:srgbClr val="000000"/>
        </a:accent4>
        <a:accent5>
          <a:srgbClr val="AEB6D8"/>
        </a:accent5>
        <a:accent6>
          <a:srgbClr val="E6B525"/>
        </a:accent6>
        <a:hlink>
          <a:srgbClr val="F0640F"/>
        </a:hlink>
        <a:folHlink>
          <a:srgbClr val="D2D24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Intuit Template_v1_040308 13">
      <a:dk1>
        <a:srgbClr val="000000"/>
      </a:dk1>
      <a:lt1>
        <a:srgbClr val="FFFFFF"/>
      </a:lt1>
      <a:dk2>
        <a:srgbClr val="4E9E19"/>
      </a:dk2>
      <a:lt2>
        <a:srgbClr val="DAD2AE"/>
      </a:lt2>
      <a:accent1>
        <a:srgbClr val="3860B8"/>
      </a:accent1>
      <a:accent2>
        <a:srgbClr val="FEC82A"/>
      </a:accent2>
      <a:accent3>
        <a:srgbClr val="FFFFFF"/>
      </a:accent3>
      <a:accent4>
        <a:srgbClr val="000000"/>
      </a:accent4>
      <a:accent5>
        <a:srgbClr val="AEB6D8"/>
      </a:accent5>
      <a:accent6>
        <a:srgbClr val="E6B525"/>
      </a:accent6>
      <a:hlink>
        <a:srgbClr val="F0640F"/>
      </a:hlink>
      <a:folHlink>
        <a:srgbClr val="D2D246"/>
      </a:folHlink>
    </a:clrScheme>
    <a:fontScheme name="Intuit Template_v1_0403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200" b="1" i="0" u="none" strike="noStrike" cap="none" normalizeH="0" baseline="0" dirty="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Verdana" pitchFamily="34" charset="0"/>
          </a:defRPr>
        </a:defPPr>
      </a:lstStyle>
    </a:lnDef>
    <a:txDef>
      <a:spPr bwMode="auto">
        <a:noFill/>
        <a:ln w="9525">
          <a:noFill/>
          <a:miter lim="800000"/>
          <a:headEnd/>
          <a:tailEnd/>
        </a:ln>
        <a:effectLst/>
      </a:spPr>
      <a:bodyPr vert="horz" wrap="square" lIns="91440" tIns="91440" rIns="91440" bIns="91440" numCol="1" rtlCol="0" anchor="t" anchorCtr="0" compatLnSpc="1">
        <a:prstTxWarp prst="textNoShape">
          <a:avLst/>
        </a:prstTxWarp>
        <a:spAutoFit/>
      </a:bodyPr>
      <a:lstStyle>
        <a:defPPr marL="117475" marR="0" indent="-117475"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kumimoji="0" sz="1200" b="0" i="0" u="none" strike="noStrike" kern="0" cap="none" spc="0" normalizeH="0" baseline="0" noProof="0" dirty="0" smtClean="0">
            <a:ln>
              <a:noFill/>
            </a:ln>
            <a:effectLst/>
            <a:uLnTx/>
            <a:uFillTx/>
            <a:latin typeface="+mn-lt"/>
            <a:ea typeface="+mn-ea"/>
            <a:cs typeface="+mn-cs"/>
          </a:defRPr>
        </a:defPPr>
      </a:lstStyle>
    </a:txDef>
  </a:objectDefaults>
  <a:extraClrSchemeLst>
    <a:extraClrScheme>
      <a:clrScheme name="Intuit Template_v1_0403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uit Template_v1_0403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uit Template_v1_0403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uit Template_v1_0403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uit Template_v1_0403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uit Template_v1_0403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uit Template_v1_0403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uit Template_v1_0403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uit Template_v1_0403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uit Template_v1_0403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uit Template_v1_0403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uit Template_v1_0403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uit Template_v1_040308 13">
        <a:dk1>
          <a:srgbClr val="000000"/>
        </a:dk1>
        <a:lt1>
          <a:srgbClr val="FFFFFF"/>
        </a:lt1>
        <a:dk2>
          <a:srgbClr val="4E9E19"/>
        </a:dk2>
        <a:lt2>
          <a:srgbClr val="DAD2AE"/>
        </a:lt2>
        <a:accent1>
          <a:srgbClr val="3860B8"/>
        </a:accent1>
        <a:accent2>
          <a:srgbClr val="FEC82A"/>
        </a:accent2>
        <a:accent3>
          <a:srgbClr val="FFFFFF"/>
        </a:accent3>
        <a:accent4>
          <a:srgbClr val="000000"/>
        </a:accent4>
        <a:accent5>
          <a:srgbClr val="AEB6D8"/>
        </a:accent5>
        <a:accent6>
          <a:srgbClr val="E6B525"/>
        </a:accent6>
        <a:hlink>
          <a:srgbClr val="F0640F"/>
        </a:hlink>
        <a:folHlink>
          <a:srgbClr val="D2D24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ew QBO Theme">
  <a:themeElements>
    <a:clrScheme name="QuickBooks2">
      <a:dk1>
        <a:srgbClr val="6B6C72"/>
      </a:dk1>
      <a:lt1>
        <a:srgbClr val="FFFFFF"/>
      </a:lt1>
      <a:dk2>
        <a:srgbClr val="8D9096"/>
      </a:dk2>
      <a:lt2>
        <a:srgbClr val="BABEC5"/>
      </a:lt2>
      <a:accent1>
        <a:srgbClr val="2CA01C"/>
      </a:accent1>
      <a:accent2>
        <a:srgbClr val="7FD000"/>
      </a:accent2>
      <a:accent3>
        <a:srgbClr val="6B6C72"/>
      </a:accent3>
      <a:accent4>
        <a:srgbClr val="34BFFF"/>
      </a:accent4>
      <a:accent5>
        <a:srgbClr val="FFAD00"/>
      </a:accent5>
      <a:accent6>
        <a:srgbClr val="FF8000"/>
      </a:accent6>
      <a:hlink>
        <a:srgbClr val="0077C5"/>
      </a:hlink>
      <a:folHlink>
        <a:srgbClr val="6436AF"/>
      </a:folHlink>
    </a:clrScheme>
    <a:fontScheme name="Intuit">
      <a:majorFont>
        <a:latin typeface="AvenirNext forINTUIT"/>
        <a:ea typeface=""/>
        <a:cs typeface=""/>
        <a:font script="Jpan" typeface="ＭＳ ゴシック"/>
        <a:font script="Hans" typeface="宋体"/>
        <a:font script="Hant" typeface="新細明體"/>
      </a:majorFont>
      <a:minorFont>
        <a:latin typeface="AvenirNext forINTUIT"/>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QBO Theme" id="{4007C120-58EE-4D35-A194-B28B615EF1A5}" vid="{DC0FA124-E359-4624-A73E-1917785B3E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60587</TotalTime>
  <Words>4644</Words>
  <Application>Microsoft Office PowerPoint</Application>
  <PresentationFormat>Widescreen</PresentationFormat>
  <Paragraphs>1196</Paragraphs>
  <Slides>157</Slides>
  <Notes>146</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1</vt:i4>
      </vt:variant>
      <vt:variant>
        <vt:lpstr>Slide Titles</vt:lpstr>
      </vt:variant>
      <vt:variant>
        <vt:i4>157</vt:i4>
      </vt:variant>
    </vt:vector>
  </HeadingPairs>
  <TitlesOfParts>
    <vt:vector size="176" baseType="lpstr">
      <vt:lpstr>ＭＳ Ｐゴシック</vt:lpstr>
      <vt:lpstr>Arial</vt:lpstr>
      <vt:lpstr>Arial Unicode MS</vt:lpstr>
      <vt:lpstr>Avenir Book</vt:lpstr>
      <vt:lpstr>Avenir Next Demi Bold</vt:lpstr>
      <vt:lpstr>Avenir Next Regular</vt:lpstr>
      <vt:lpstr>AvenirNext forINTUIT</vt:lpstr>
      <vt:lpstr>Calibri</vt:lpstr>
      <vt:lpstr>Helvetica</vt:lpstr>
      <vt:lpstr>Helvetica Light</vt:lpstr>
      <vt:lpstr>Lucida Grande</vt:lpstr>
      <vt:lpstr>Times</vt:lpstr>
      <vt:lpstr>Verdana</vt:lpstr>
      <vt:lpstr>Wingdings</vt:lpstr>
      <vt:lpstr>1_blank</vt:lpstr>
      <vt:lpstr>2_blank</vt:lpstr>
      <vt:lpstr>blank</vt:lpstr>
      <vt:lpstr>New QBO Theme</vt:lpstr>
      <vt:lpstr>think-cell Slide</vt:lpstr>
      <vt:lpstr>Apprendre à utiliser QuickBooks en ligne  </vt:lpstr>
      <vt:lpstr>Leçon 1 – Configuration d’une nouvelle entreprise </vt:lpstr>
      <vt:lpstr>Leçon 1 – Objectifs d’apprentissage</vt:lpstr>
      <vt:lpstr>PowerPoint Presentation</vt:lpstr>
      <vt:lpstr>Leçon 2 – Se familiariser avec le logiciel QuickBooks en ligne  </vt:lpstr>
      <vt:lpstr>Leçon 2 – Objectifs d’apprentissage</vt:lpstr>
      <vt:lpstr>Introduction à QuickBooks</vt:lpstr>
      <vt:lpstr>L’ouverture d’une session dans QuickBooks</vt:lpstr>
      <vt:lpstr>C’est à vous no 1... Leçon 2</vt:lpstr>
      <vt:lpstr>C’est à vous no 2... Leçon 2 </vt:lpstr>
      <vt:lpstr>C’est à vous no 3... Leçon 2 </vt:lpstr>
      <vt:lpstr>Le tableau de bord</vt:lpstr>
      <vt:lpstr>Trois façons de naviguer</vt:lpstr>
      <vt:lpstr>PowerPoint Presentation</vt:lpstr>
      <vt:lpstr>La structure de QuickBooks</vt:lpstr>
      <vt:lpstr>Fonctionnement de QuickBooks en ligne – Flux de travail</vt:lpstr>
      <vt:lpstr>Aperçu des formulaires d’opération</vt:lpstr>
      <vt:lpstr>PowerPoint Presentation</vt:lpstr>
      <vt:lpstr>C’est à vous no 3... Leçon 2 </vt:lpstr>
      <vt:lpstr>Leçon 3 – Ventes et clients, partie 1 </vt:lpstr>
      <vt:lpstr>Leçon 3 – Objectifs d’apprentissage</vt:lpstr>
      <vt:lpstr>PowerPoint Presentation</vt:lpstr>
      <vt:lpstr>C’est à vous no 1... Leçon 3</vt:lpstr>
      <vt:lpstr>C’est à vous no 2... Leçon 3</vt:lpstr>
      <vt:lpstr>Avantages de la liste Produits et services</vt:lpstr>
      <vt:lpstr>Types de produits et services</vt:lpstr>
      <vt:lpstr>PowerPoint Presentation</vt:lpstr>
      <vt:lpstr>C’est à vous no 3... Leçon 3</vt:lpstr>
      <vt:lpstr>C’est à vous no 4... Leçon 3</vt:lpstr>
      <vt:lpstr>Flux de travail liés aux rentrées d’argent</vt:lpstr>
      <vt:lpstr>PowerPoint Presentation</vt:lpstr>
      <vt:lpstr>Flux de travail liés aux rentrées d’argent</vt:lpstr>
      <vt:lpstr>Fonds non déposés dans QuickBooks en ligne</vt:lpstr>
      <vt:lpstr>C’est à vous no 5... Leçon 3 (4 minutes)</vt:lpstr>
      <vt:lpstr>C’est à vous no 5... Leçon 3 (4 minutes)</vt:lpstr>
      <vt:lpstr>PowerPoint Presentation</vt:lpstr>
      <vt:lpstr>Flux de travail lié aux rentrées d’argent – Factures (Comptes clients)</vt:lpstr>
      <vt:lpstr>C’est à vous no 6... Leçon 3</vt:lpstr>
      <vt:lpstr>C’est à vous no 7... Leçon 3</vt:lpstr>
      <vt:lpstr>C’est à vous no 8... Leçon 3</vt:lpstr>
      <vt:lpstr>C’est à vous no 9... Leçon 3</vt:lpstr>
      <vt:lpstr>Leçon 4 – Fournisseurs et dépenses, partie 1 </vt:lpstr>
      <vt:lpstr>Leçon 4 – Objectifs d’apprentissage</vt:lpstr>
      <vt:lpstr>Flux de travail relatif aux dépenses dans QuickBooks en ligne</vt:lpstr>
      <vt:lpstr>PowerPoint Presentation</vt:lpstr>
      <vt:lpstr>C’est à vous no 1... Leçon 4 </vt:lpstr>
      <vt:lpstr>C’est à vous no 2... Leçon 4 </vt:lpstr>
      <vt:lpstr>Flux de travail lié aux dépenses dans QuickBooks en ligne</vt:lpstr>
      <vt:lpstr>PowerPoint Presentation</vt:lpstr>
      <vt:lpstr>C’est à vous no 3... Leçon 4 </vt:lpstr>
      <vt:lpstr>Flux de travail lié aux comptes fournisseurs dans QuickBooks en ligne</vt:lpstr>
      <vt:lpstr>PowerPoint Presentation</vt:lpstr>
      <vt:lpstr>C’est à vous no 3... Leçon 4</vt:lpstr>
      <vt:lpstr>C’est à vous no 4... Leçon 4</vt:lpstr>
      <vt:lpstr>C’est à vous no 5... Leçon 4</vt:lpstr>
      <vt:lpstr>PowerPoint Presentation</vt:lpstr>
      <vt:lpstr>C’est à vous no 6... Leçon 4</vt:lpstr>
      <vt:lpstr>Leçon 5 – Activités de l’entreprise, partie 1 </vt:lpstr>
      <vt:lpstr>Leçon 5 – Objectifs d’apprentissage</vt:lpstr>
      <vt:lpstr>Leçon 5 – Autres listes dans QuickBooks</vt:lpstr>
      <vt:lpstr>C’est à vous no 1... Leçon 5</vt:lpstr>
      <vt:lpstr>PowerPoint Presentation</vt:lpstr>
      <vt:lpstr>PowerPoint Presentation</vt:lpstr>
      <vt:lpstr>Aperçu du plan comptable</vt:lpstr>
      <vt:lpstr>Types de comptes dans QuickBooks</vt:lpstr>
      <vt:lpstr>Types de comptes dans QuickBooks</vt:lpstr>
      <vt:lpstr>PowerPoint Presentation</vt:lpstr>
      <vt:lpstr>C’est à vous no 2... Leçon 5</vt:lpstr>
      <vt:lpstr>C’est à vous no 3... Leçon 5</vt:lpstr>
      <vt:lpstr>C’est à vous no 4... Leçon 5</vt:lpstr>
      <vt:lpstr>Leçon 6 – Les opérations bancaires dans QuickBooks</vt:lpstr>
      <vt:lpstr>Leçon 6 – Objectifs d’apprentissage</vt:lpstr>
      <vt:lpstr>Pourquoi utiliser les services bancaires en ligne?</vt:lpstr>
      <vt:lpstr>Le traitement des opérations téléchargées</vt:lpstr>
      <vt:lpstr>Logique appliquée aux opérations téléchargées – Revue</vt:lpstr>
      <vt:lpstr>PowerPoint Presentation</vt:lpstr>
      <vt:lpstr>C’est à vous no 1... Leçon 6 </vt:lpstr>
      <vt:lpstr>PowerPoint Presentation</vt:lpstr>
      <vt:lpstr>Aperçu du rapprochement de compte</vt:lpstr>
      <vt:lpstr>PowerPoint Presentation</vt:lpstr>
      <vt:lpstr>C’est à vous no 2... Leçon 6</vt:lpstr>
      <vt:lpstr>PowerPoint Presentation</vt:lpstr>
      <vt:lpstr>C’est à vous no 3... Leçon 6</vt:lpstr>
      <vt:lpstr>Leçon 7 – Clients et vente, partie 2 </vt:lpstr>
      <vt:lpstr>Leçon 7 – Objectifs d’apprentissage</vt:lpstr>
      <vt:lpstr>Options de vente avancées  </vt:lpstr>
      <vt:lpstr>Options de vente avancées  </vt:lpstr>
      <vt:lpstr>C’est à vous no 1... Leçon 7</vt:lpstr>
      <vt:lpstr>Plus – Options touchant les formulaires enregistrés</vt:lpstr>
      <vt:lpstr>C’est à vous no 2... Leçon 7</vt:lpstr>
      <vt:lpstr>PowerPoint Presentation</vt:lpstr>
      <vt:lpstr>Notes de crédit et reçus de remboursement</vt:lpstr>
      <vt:lpstr>Revue des flux de travail des crédits et remboursements</vt:lpstr>
      <vt:lpstr>C’est à vous no 3... Leçon 7</vt:lpstr>
      <vt:lpstr>C’est à vous no 4... Leçon 7</vt:lpstr>
      <vt:lpstr>PowerPoint Presentation</vt:lpstr>
      <vt:lpstr>Aperçu des relevés de compte du client</vt:lpstr>
      <vt:lpstr>C’est à vous no 5... Leçon 7</vt:lpstr>
      <vt:lpstr>PowerPoint Presentation</vt:lpstr>
      <vt:lpstr>Aperçu des débits différés</vt:lpstr>
      <vt:lpstr>Flux de travail lié aux débits différés dans QuickBooks en ligne</vt:lpstr>
      <vt:lpstr>C’est à vous no 6... Leçon 7</vt:lpstr>
      <vt:lpstr>PowerPoint Presentation</vt:lpstr>
      <vt:lpstr>Client rattaché</vt:lpstr>
      <vt:lpstr>C’est à vous no 7... Leçon 7 </vt:lpstr>
      <vt:lpstr>PowerPoint Presentation</vt:lpstr>
      <vt:lpstr>Devis</vt:lpstr>
      <vt:lpstr>PowerPoint Presentation</vt:lpstr>
      <vt:lpstr>Flux de travail lié aux devis  </vt:lpstr>
      <vt:lpstr>C’est à vous no 8... Leçon 7 </vt:lpstr>
      <vt:lpstr>Leçon 8 – Fournisseurs et dépenses, partie 2 </vt:lpstr>
      <vt:lpstr>Leçon 8 – Objectifs d’apprentissage</vt:lpstr>
      <vt:lpstr>Entrées de carte de crédit</vt:lpstr>
      <vt:lpstr>PowerPoint Presentation</vt:lpstr>
      <vt:lpstr>C’est à vous no 1... Leçon 8 </vt:lpstr>
      <vt:lpstr>PowerPoint Presentation</vt:lpstr>
      <vt:lpstr>C’est à vous no 2... Leçon 8 </vt:lpstr>
      <vt:lpstr>PowerPoint Presentation</vt:lpstr>
      <vt:lpstr>Opérations récurrentes</vt:lpstr>
      <vt:lpstr>PowerPoint Presentation</vt:lpstr>
      <vt:lpstr>C’est à vous no 3... Leçon 8 </vt:lpstr>
      <vt:lpstr>Leçon 9 – Paie et employés</vt:lpstr>
      <vt:lpstr>Leçon 9 – Objectifs d’apprentissage</vt:lpstr>
      <vt:lpstr>Leçon 10 – Gestion des stocks</vt:lpstr>
      <vt:lpstr>Leçon 10 – Objectifs d’apprentissage</vt:lpstr>
      <vt:lpstr>Avantages de la gestion des stocks</vt:lpstr>
      <vt:lpstr>Comment QuickBooks traite les opérations liées aux stocks</vt:lpstr>
      <vt:lpstr>C’est à vous no 1... Leçon 10 </vt:lpstr>
      <vt:lpstr>Configurer des pièces en stock</vt:lpstr>
      <vt:lpstr>Configurer des pièces en stock (suite)</vt:lpstr>
      <vt:lpstr>C’est à vous no 2... Leçon 10 </vt:lpstr>
      <vt:lpstr>C’est à vous no 3... Leçon 10 </vt:lpstr>
      <vt:lpstr>C’est à vous no 4... Leçon 10 </vt:lpstr>
      <vt:lpstr>C’est à vous no 5... Leçon 10 </vt:lpstr>
      <vt:lpstr>Bons de commande</vt:lpstr>
      <vt:lpstr>C’est à vous no 6... Leçon 10 </vt:lpstr>
      <vt:lpstr>C’est à vous no 7... Leçon 10 </vt:lpstr>
      <vt:lpstr>C’est à vous no 8... Leçon 10 </vt:lpstr>
      <vt:lpstr>C’est à vous no 9... Leçon 10 </vt:lpstr>
      <vt:lpstr>C’est à vous no 10... Leçon 10 </vt:lpstr>
      <vt:lpstr>Leçon 11 – Rapports dans QuickBooks</vt:lpstr>
      <vt:lpstr>Leçon 11 – Objectifs d’apprentissage</vt:lpstr>
      <vt:lpstr>Types de rapports</vt:lpstr>
      <vt:lpstr>Rapports d’opérations</vt:lpstr>
      <vt:lpstr>Rapports de listes</vt:lpstr>
      <vt:lpstr>Rapports sommaires et rapports détaillés</vt:lpstr>
      <vt:lpstr>C’est à vous no 1... Leçon 11 </vt:lpstr>
      <vt:lpstr>Personnalisation des rapports</vt:lpstr>
      <vt:lpstr>C’est à vous no 2... Leçon 11 </vt:lpstr>
      <vt:lpstr>C’est à vous no 3... Leçon 11 </vt:lpstr>
      <vt:lpstr>Leçon 12 – Activités de l’entreprise, partie 2</vt:lpstr>
      <vt:lpstr>Leçon 12 – Objectifs d’apprentissage</vt:lpstr>
      <vt:lpstr>PowerPoint Presentation</vt:lpstr>
      <vt:lpstr>C’est à vous no 1... Leçon 12 </vt:lpstr>
      <vt:lpstr>PowerPoint Presentation</vt:lpstr>
      <vt:lpstr>C’est à vous no 2... Leçon 12 </vt:lpstr>
      <vt:lpstr>Conclusion</vt:lpstr>
    </vt:vector>
  </TitlesOfParts>
  <Company>Intuit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Ecosystem</dc:title>
  <dc:creator>Stephen George</dc:creator>
  <cp:lastModifiedBy>Videc, Marisa</cp:lastModifiedBy>
  <cp:revision>654</cp:revision>
  <cp:lastPrinted>2016-06-07T13:57:36Z</cp:lastPrinted>
  <dcterms:created xsi:type="dcterms:W3CDTF">2013-12-17T16:35:59Z</dcterms:created>
  <dcterms:modified xsi:type="dcterms:W3CDTF">2019-04-09T15:09:36Z</dcterms:modified>
</cp:coreProperties>
</file>